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61" r:id="rId3"/>
    <p:sldId id="262" r:id="rId4"/>
    <p:sldId id="264" r:id="rId5"/>
    <p:sldId id="265" r:id="rId6"/>
    <p:sldId id="266" r:id="rId7"/>
    <p:sldId id="267" r:id="rId8"/>
    <p:sldId id="275" r:id="rId9"/>
    <p:sldId id="268" r:id="rId10"/>
    <p:sldId id="269" r:id="rId11"/>
    <p:sldId id="270" r:id="rId12"/>
    <p:sldId id="271" r:id="rId13"/>
    <p:sldId id="274" r:id="rId14"/>
    <p:sldId id="273" r:id="rId15"/>
    <p:sldId id="277" r:id="rId16"/>
    <p:sldId id="276" r:id="rId17"/>
    <p:sldId id="272" r:id="rId18"/>
    <p:sldId id="25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2" autoAdjust="0"/>
    <p:restoredTop sz="94660"/>
  </p:normalViewPr>
  <p:slideViewPr>
    <p:cSldViewPr snapToGrid="0">
      <p:cViewPr>
        <p:scale>
          <a:sx n="77" d="100"/>
          <a:sy n="77" d="100"/>
        </p:scale>
        <p:origin x="-200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109" y="1371007"/>
            <a:ext cx="5795493" cy="28615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15922" y="480382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Patti Grayson, Fulton County Parent Mentor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7881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u="sng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Targets</a:t>
            </a:r>
            <a:endParaRPr lang="en-US" sz="4400" b="1" u="sng" cap="none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be observable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“I understand…”</a:t>
            </a:r>
            <a:endParaRPr lang="en-US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59" y="3054550"/>
            <a:ext cx="3250440" cy="204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2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 </a:t>
            </a:r>
            <a:r>
              <a:rPr lang="en-US" sz="4000" b="1" u="sng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use learning targets in our work with Target groups?</a:t>
            </a:r>
            <a:endParaRPr lang="en-US" sz="4000" b="1" u="sng" cap="none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84856" y="2534519"/>
            <a:ext cx="10363826" cy="10329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targets can assist with Vital Behaviors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719" y="3771364"/>
            <a:ext cx="1953296" cy="195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8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1522" y="1608091"/>
            <a:ext cx="973642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Target: I can identify two websites that will assist my child with meeting requirements necessary to graduate from high school.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beginning of the training, ask parents to identify two websites they use to assist their child to reach his/her goal of graduation.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Explore websites together during the training.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end of the training, ask parents to identify two websites they felt were most useful for their family.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 parents to use those websites to complete the graduation timeline and to share that information with their IEP team – (Vital Behavior).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3494" y="463639"/>
            <a:ext cx="941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a Learning Target for a Vital Behavior during a Training Session with Parents</a:t>
            </a:r>
            <a:endParaRPr lang="en-US" sz="3000" b="1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1978" y="1727409"/>
            <a:ext cx="79591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Ultimately, using learning targets will enable us to keep accurate data. We can use this data to measure and quantify our growth and progress with fidelity.</a:t>
            </a:r>
            <a:endParaRPr lang="en-US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697" y="2189596"/>
            <a:ext cx="2427969" cy="224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3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writing learning targets</a:t>
            </a:r>
            <a:endParaRPr lang="en-US" sz="4000" b="1" u="sng" cap="none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914400" y="1890573"/>
            <a:ext cx="10363826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one of the Vital Behaviors on the next slide.  Working together in pairs or small groups, write a learning target for that VB.  Remember, learning targets are written as “I can…” statements and they must be observable.</a:t>
            </a:r>
            <a:endParaRPr lang="en-US" sz="3200" cap="none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996" y="4375897"/>
            <a:ext cx="3240646" cy="215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7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6787" y="1555845"/>
            <a:ext cx="9212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Family and student will use a graduation timeline as a guide to track individual activities identified as needing to be completed.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6787" y="2674961"/>
            <a:ext cx="8939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Family will plan and utilize a regular positive communication plan with their child’s teachers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96787" y="3753133"/>
            <a:ext cx="8297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Family and student will track ongoing conversations by using conversation starters or progress reporting to discuss attendance, behaviors, and academic needs of student.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84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u="sng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Group Expectations</a:t>
            </a:r>
            <a:endParaRPr lang="en-US" sz="4400" b="1" u="sng" cap="none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1663995"/>
          </a:xfrm>
        </p:spPr>
        <p:txBody>
          <a:bodyPr>
            <a:noAutofit/>
          </a:bodyPr>
          <a:lstStyle/>
          <a:p>
            <a:r>
              <a:rPr lang="en-US" sz="2400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include 10 – 20 members</a:t>
            </a:r>
          </a:p>
          <a:p>
            <a:r>
              <a:rPr lang="en-US" sz="2400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less than 5 members</a:t>
            </a:r>
          </a:p>
          <a:p>
            <a:r>
              <a:rPr lang="en-US" sz="2400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member must complete a pre and post survey</a:t>
            </a:r>
          </a:p>
          <a:p>
            <a:r>
              <a:rPr lang="en-US" sz="2400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Targets must be used</a:t>
            </a:r>
          </a:p>
          <a:p>
            <a:r>
              <a:rPr lang="en-US" sz="2400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Quarterly Reporting needs to be completed on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568" y="3560199"/>
            <a:ext cx="3052294" cy="254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02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5465" y="991673"/>
            <a:ext cx="87705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Groups</a:t>
            </a:r>
          </a:p>
          <a:p>
            <a:pPr algn="ctr"/>
            <a:endParaRPr lang="en-US" sz="4000" b="1" u="sng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find your Target Group?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572" y="3082140"/>
            <a:ext cx="3317255" cy="307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Family Engagement bridge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915" y="2047741"/>
            <a:ext cx="7974169" cy="3770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9891" y="3779068"/>
            <a:ext cx="1730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861425" y="3779068"/>
            <a:ext cx="1981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18975" y="5720722"/>
            <a:ext cx="1983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</a:t>
            </a:r>
          </a:p>
          <a:p>
            <a:pPr algn="ctr"/>
            <a:r>
              <a:rPr lang="en-US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Toolkit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8440" y="4844855"/>
            <a:ext cx="1455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endParaRPr lang="en-US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36771" y="4703176"/>
            <a:ext cx="2387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</a:p>
          <a:p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endParaRPr lang="en-US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8975" y="4523953"/>
            <a:ext cx="1790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en-US" sz="2400" b="1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00188" y="4303066"/>
            <a:ext cx="1403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endParaRPr lang="en-US" sz="2000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45498" y="4333163"/>
            <a:ext cx="1964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  <a:endParaRPr lang="en-US" sz="2000" dirty="0">
              <a:solidFill>
                <a:srgbClr val="FFC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26169" y="3434750"/>
            <a:ext cx="2768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Superstructure</a:t>
            </a:r>
            <a:endParaRPr lang="en-US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67817" y="2877736"/>
            <a:ext cx="1751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Quarterly Reporting</a:t>
            </a:r>
            <a:endParaRPr lang="en-US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1361" y="2288516"/>
            <a:ext cx="1712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Targets</a:t>
            </a:r>
            <a:endParaRPr lang="en-US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36608" y="2077019"/>
            <a:ext cx="1628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 Group</a:t>
            </a:r>
            <a:endParaRPr lang="en-US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12170" y="2477626"/>
            <a:ext cx="1526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lang="en-US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758101" y="2793408"/>
            <a:ext cx="14354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&amp; Replicate</a:t>
            </a:r>
            <a:endParaRPr lang="en-US" sz="2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66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u="sng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learning target for this session </a:t>
            </a:r>
            <a:endParaRPr lang="en-US" sz="4400" b="1" u="sng" cap="none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4986" y="2214694"/>
            <a:ext cx="88220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construct appropriately written learning targets that include both the learning intention and the success criteria.</a:t>
            </a:r>
            <a:endParaRPr lang="en-US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344" y="4479336"/>
            <a:ext cx="2232338" cy="149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9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u="sng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we need learning targets?</a:t>
            </a:r>
            <a:endParaRPr lang="en-US" sz="4400" b="1" u="sng" cap="none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29177" y="1815921"/>
            <a:ext cx="893364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make a difference in adult learners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keep everyone focused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can assist us in keeping data for our target groups</a:t>
            </a:r>
            <a:endParaRPr lang="en-US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189" y="3892425"/>
            <a:ext cx="2634438" cy="175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07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5459" y="888642"/>
            <a:ext cx="1076673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targets convey </a:t>
            </a:r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destination of the lesson: what you want others to learn, how deeply to learn it, and exactly how they will demonstrate their new learning.  Think of it as GPS – step by step instructions of where you are, </a:t>
            </a:r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you want to go, how </a:t>
            </a:r>
            <a:r>
              <a:rPr lang="en-US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it will take you to reach your destination, points of interest along the way, and what to do when you make a wrong turn</a:t>
            </a:r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125" y="4588098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2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cap="non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targets are made of two parts</a:t>
            </a:r>
            <a:endParaRPr lang="en-US" sz="4000" b="1" u="sng" cap="none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66682" y="2055233"/>
            <a:ext cx="50145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intention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 criteria</a:t>
            </a:r>
            <a:endParaRPr lang="en-US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560" y="3948448"/>
            <a:ext cx="23145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1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8349" y="965915"/>
            <a:ext cx="82424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Intention</a:t>
            </a:r>
          </a:p>
          <a:p>
            <a:pPr algn="ctr"/>
            <a:endParaRPr lang="en-US" sz="4000" u="sng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4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 it is I want the learner to learn</a:t>
            </a:r>
            <a:endParaRPr lang="en-US" sz="40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315" y="3790916"/>
            <a:ext cx="3205273" cy="182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5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2281" y="262772"/>
            <a:ext cx="937582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 Criteria</a:t>
            </a:r>
            <a:endParaRPr lang="en-US" sz="4000" b="1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4000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the learner is going to do or how I am going to know the learner learned the material</a:t>
            </a:r>
            <a:endParaRPr lang="en-US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275" y="3432871"/>
            <a:ext cx="5292180" cy="256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1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6524" y="2001420"/>
            <a:ext cx="88349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construct </a:t>
            </a:r>
            <a:r>
              <a:rPr lang="en-US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appropriately written learning targets that include both the learning intention and the success criteria.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67436" y="991673"/>
            <a:ext cx="3245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Success criteria</a:t>
            </a:r>
            <a:endParaRPr lang="en-US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168203" y="1481070"/>
            <a:ext cx="708338" cy="656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962919" y="4519272"/>
            <a:ext cx="3721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Learning intention</a:t>
            </a:r>
            <a:endParaRPr lang="en-US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7006107" y="3889420"/>
            <a:ext cx="399245" cy="666545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00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1070" y="553276"/>
            <a:ext cx="85386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 targets are written as “I can” statements.  “I” is the learner.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21978" y="2030603"/>
            <a:ext cx="6349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define…</a:t>
            </a:r>
            <a:endParaRPr lang="en-US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1978" y="2676934"/>
            <a:ext cx="7237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compare and contrast…</a:t>
            </a:r>
            <a:endParaRPr lang="en-US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1978" y="3323264"/>
            <a:ext cx="5821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can list and explain…</a:t>
            </a:r>
            <a:endParaRPr lang="en-US" sz="36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620" y="4146997"/>
            <a:ext cx="4601673" cy="238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09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8647</TotalTime>
  <Words>556</Words>
  <Application>Microsoft Office PowerPoint</Application>
  <PresentationFormat>Custom</PresentationFormat>
  <Paragraphs>67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Droplet</vt:lpstr>
      <vt:lpstr>PowerPoint Presentation</vt:lpstr>
      <vt:lpstr>The learning target for this session </vt:lpstr>
      <vt:lpstr>Why do we need learning targets?</vt:lpstr>
      <vt:lpstr>PowerPoint Presentation</vt:lpstr>
      <vt:lpstr>Learning targets are made of two parts</vt:lpstr>
      <vt:lpstr>PowerPoint Presentation</vt:lpstr>
      <vt:lpstr>PowerPoint Presentation</vt:lpstr>
      <vt:lpstr>PowerPoint Presentation</vt:lpstr>
      <vt:lpstr>PowerPoint Presentation</vt:lpstr>
      <vt:lpstr>Learning Targets</vt:lpstr>
      <vt:lpstr> How can we use learning targets in our work with Target groups?</vt:lpstr>
      <vt:lpstr>PowerPoint Presentation</vt:lpstr>
      <vt:lpstr>PowerPoint Presentation</vt:lpstr>
      <vt:lpstr>Practice writing learning targets</vt:lpstr>
      <vt:lpstr>PowerPoint Presentation</vt:lpstr>
      <vt:lpstr>Target Group Expectations</vt:lpstr>
      <vt:lpstr>PowerPoint Presentation</vt:lpstr>
      <vt:lpstr>Family Engagement bridge</vt:lpstr>
    </vt:vector>
  </TitlesOfParts>
  <Company>Fulton County School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Grayson, Patti</dc:creator>
  <cp:lastModifiedBy>Jane Grillo</cp:lastModifiedBy>
  <cp:revision>45</cp:revision>
  <dcterms:created xsi:type="dcterms:W3CDTF">2016-08-31T15:26:23Z</dcterms:created>
  <dcterms:modified xsi:type="dcterms:W3CDTF">2016-09-14T16:29:14Z</dcterms:modified>
</cp:coreProperties>
</file>