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handoutMasterIdLst>
    <p:handoutMasterId r:id="rId37"/>
  </p:handoutMasterIdLst>
  <p:sldIdLst>
    <p:sldId id="256" r:id="rId2"/>
    <p:sldId id="265" r:id="rId3"/>
    <p:sldId id="258" r:id="rId4"/>
    <p:sldId id="266" r:id="rId5"/>
    <p:sldId id="267" r:id="rId6"/>
    <p:sldId id="287" r:id="rId7"/>
    <p:sldId id="304" r:id="rId8"/>
    <p:sldId id="288" r:id="rId9"/>
    <p:sldId id="289" r:id="rId10"/>
    <p:sldId id="294" r:id="rId11"/>
    <p:sldId id="298" r:id="rId12"/>
    <p:sldId id="290" r:id="rId13"/>
    <p:sldId id="291" r:id="rId14"/>
    <p:sldId id="292" r:id="rId15"/>
    <p:sldId id="299" r:id="rId16"/>
    <p:sldId id="306" r:id="rId17"/>
    <p:sldId id="293" r:id="rId18"/>
    <p:sldId id="295" r:id="rId19"/>
    <p:sldId id="296" r:id="rId20"/>
    <p:sldId id="297" r:id="rId21"/>
    <p:sldId id="273" r:id="rId22"/>
    <p:sldId id="278" r:id="rId23"/>
    <p:sldId id="276" r:id="rId24"/>
    <p:sldId id="277" r:id="rId25"/>
    <p:sldId id="305" r:id="rId26"/>
    <p:sldId id="275" r:id="rId27"/>
    <p:sldId id="274" r:id="rId28"/>
    <p:sldId id="279" r:id="rId29"/>
    <p:sldId id="280" r:id="rId30"/>
    <p:sldId id="281" r:id="rId31"/>
    <p:sldId id="300" r:id="rId32"/>
    <p:sldId id="301" r:id="rId33"/>
    <p:sldId id="303" r:id="rId34"/>
    <p:sldId id="302" r:id="rId35"/>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87" autoAdjust="0"/>
    <p:restoredTop sz="99829" autoAdjust="0"/>
  </p:normalViewPr>
  <p:slideViewPr>
    <p:cSldViewPr>
      <p:cViewPr>
        <p:scale>
          <a:sx n="77" d="100"/>
          <a:sy n="77" d="100"/>
        </p:scale>
        <p:origin x="-688" y="0"/>
      </p:cViewPr>
      <p:guideLst>
        <p:guide orient="horz" pos="2160"/>
        <p:guide pos="2880"/>
      </p:guideLst>
    </p:cSldViewPr>
  </p:slideViewPr>
  <p:outlineViewPr>
    <p:cViewPr>
      <p:scale>
        <a:sx n="33" d="100"/>
        <a:sy n="33" d="100"/>
      </p:scale>
      <p:origin x="0" y="9880"/>
    </p:cViewPr>
  </p:outlineViewPr>
  <p:notesTextViewPr>
    <p:cViewPr>
      <p:scale>
        <a:sx n="100" d="100"/>
        <a:sy n="100" d="100"/>
      </p:scale>
      <p:origin x="0" y="0"/>
    </p:cViewPr>
  </p:notesTextViewPr>
  <p:sorterViewPr>
    <p:cViewPr>
      <p:scale>
        <a:sx n="100" d="100"/>
        <a:sy n="100" d="100"/>
      </p:scale>
      <p:origin x="0" y="1024"/>
    </p:cViewPr>
  </p:sorterViewPr>
  <p:notesViewPr>
    <p:cSldViewPr>
      <p:cViewPr varScale="1">
        <p:scale>
          <a:sx n="87" d="100"/>
          <a:sy n="87" d="100"/>
        </p:scale>
        <p:origin x="3804"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979" cy="465773"/>
          </a:xfrm>
          <a:prstGeom prst="rect">
            <a:avLst/>
          </a:prstGeom>
        </p:spPr>
        <p:txBody>
          <a:bodyPr vert="horz" lIns="91577" tIns="45789" rIns="91577" bIns="45789" rtlCol="0"/>
          <a:lstStyle>
            <a:lvl1pPr algn="l">
              <a:defRPr sz="1200"/>
            </a:lvl1pPr>
          </a:lstStyle>
          <a:p>
            <a:endParaRPr lang="en-US"/>
          </a:p>
        </p:txBody>
      </p:sp>
      <p:sp>
        <p:nvSpPr>
          <p:cNvPr id="3" name="Date Placeholder 2"/>
          <p:cNvSpPr>
            <a:spLocks noGrp="1"/>
          </p:cNvSpPr>
          <p:nvPr>
            <p:ph type="dt" sz="quarter" idx="1"/>
          </p:nvPr>
        </p:nvSpPr>
        <p:spPr>
          <a:xfrm>
            <a:off x="3977531" y="0"/>
            <a:ext cx="3043979" cy="465773"/>
          </a:xfrm>
          <a:prstGeom prst="rect">
            <a:avLst/>
          </a:prstGeom>
        </p:spPr>
        <p:txBody>
          <a:bodyPr vert="horz" lIns="91577" tIns="45789" rIns="91577" bIns="45789" rtlCol="0"/>
          <a:lstStyle>
            <a:lvl1pPr algn="r">
              <a:defRPr sz="1200"/>
            </a:lvl1pPr>
          </a:lstStyle>
          <a:p>
            <a:fld id="{4B4F29C9-0D65-452E-914B-0AFB2082A950}" type="datetimeFigureOut">
              <a:rPr lang="en-US" smtClean="0"/>
              <a:t>9/10/2016</a:t>
            </a:fld>
            <a:endParaRPr lang="en-US"/>
          </a:p>
        </p:txBody>
      </p:sp>
      <p:sp>
        <p:nvSpPr>
          <p:cNvPr id="4" name="Footer Placeholder 3"/>
          <p:cNvSpPr>
            <a:spLocks noGrp="1"/>
          </p:cNvSpPr>
          <p:nvPr>
            <p:ph type="ftr" sz="quarter" idx="2"/>
          </p:nvPr>
        </p:nvSpPr>
        <p:spPr>
          <a:xfrm>
            <a:off x="1" y="8841738"/>
            <a:ext cx="3043979" cy="465773"/>
          </a:xfrm>
          <a:prstGeom prst="rect">
            <a:avLst/>
          </a:prstGeom>
        </p:spPr>
        <p:txBody>
          <a:bodyPr vert="horz" lIns="91577" tIns="45789" rIns="91577" bIns="45789" rtlCol="0" anchor="b"/>
          <a:lstStyle>
            <a:lvl1pPr algn="l">
              <a:defRPr sz="1200"/>
            </a:lvl1pPr>
          </a:lstStyle>
          <a:p>
            <a:endParaRPr lang="en-US"/>
          </a:p>
        </p:txBody>
      </p:sp>
      <p:sp>
        <p:nvSpPr>
          <p:cNvPr id="5" name="Slide Number Placeholder 4"/>
          <p:cNvSpPr>
            <a:spLocks noGrp="1"/>
          </p:cNvSpPr>
          <p:nvPr>
            <p:ph type="sldNum" sz="quarter" idx="3"/>
          </p:nvPr>
        </p:nvSpPr>
        <p:spPr>
          <a:xfrm>
            <a:off x="3977531" y="8841738"/>
            <a:ext cx="3043979" cy="465773"/>
          </a:xfrm>
          <a:prstGeom prst="rect">
            <a:avLst/>
          </a:prstGeom>
        </p:spPr>
        <p:txBody>
          <a:bodyPr vert="horz" lIns="91577" tIns="45789" rIns="91577" bIns="45789" rtlCol="0" anchor="b"/>
          <a:lstStyle>
            <a:lvl1pPr algn="r">
              <a:defRPr sz="1200"/>
            </a:lvl1pPr>
          </a:lstStyle>
          <a:p>
            <a:fld id="{CE2F469E-2773-4E1D-9BB8-3A23AFB60A96}" type="slidenum">
              <a:rPr lang="en-US" smtClean="0"/>
              <a:t>‹#›</a:t>
            </a:fld>
            <a:endParaRPr lang="en-US"/>
          </a:p>
        </p:txBody>
      </p:sp>
    </p:spTree>
    <p:extLst>
      <p:ext uri="{BB962C8B-B14F-4D97-AF65-F5344CB8AC3E}">
        <p14:creationId xmlns:p14="http://schemas.microsoft.com/office/powerpoint/2010/main" val="29801701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979" cy="465773"/>
          </a:xfrm>
          <a:prstGeom prst="rect">
            <a:avLst/>
          </a:prstGeom>
        </p:spPr>
        <p:txBody>
          <a:bodyPr vert="horz" lIns="91577" tIns="45789" rIns="91577" bIns="45789" rtlCol="0"/>
          <a:lstStyle>
            <a:lvl1pPr algn="l">
              <a:defRPr sz="1200"/>
            </a:lvl1pPr>
          </a:lstStyle>
          <a:p>
            <a:endParaRPr lang="en-US"/>
          </a:p>
        </p:txBody>
      </p:sp>
      <p:sp>
        <p:nvSpPr>
          <p:cNvPr id="3" name="Date Placeholder 2"/>
          <p:cNvSpPr>
            <a:spLocks noGrp="1"/>
          </p:cNvSpPr>
          <p:nvPr>
            <p:ph type="dt" idx="1"/>
          </p:nvPr>
        </p:nvSpPr>
        <p:spPr>
          <a:xfrm>
            <a:off x="3977531" y="0"/>
            <a:ext cx="3043979" cy="465773"/>
          </a:xfrm>
          <a:prstGeom prst="rect">
            <a:avLst/>
          </a:prstGeom>
        </p:spPr>
        <p:txBody>
          <a:bodyPr vert="horz" lIns="91577" tIns="45789" rIns="91577" bIns="45789" rtlCol="0"/>
          <a:lstStyle>
            <a:lvl1pPr algn="r">
              <a:defRPr sz="1200"/>
            </a:lvl1pPr>
          </a:lstStyle>
          <a:p>
            <a:fld id="{D4963E98-587E-F240-B35A-CE9D28A4198E}" type="datetimeFigureOut">
              <a:rPr lang="en-US" smtClean="0"/>
              <a:t>9/10/2016</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577" tIns="45789" rIns="91577" bIns="45789" rtlCol="0" anchor="ctr"/>
          <a:lstStyle/>
          <a:p>
            <a:endParaRPr lang="en-US"/>
          </a:p>
        </p:txBody>
      </p:sp>
      <p:sp>
        <p:nvSpPr>
          <p:cNvPr id="5" name="Notes Placeholder 4"/>
          <p:cNvSpPr>
            <a:spLocks noGrp="1"/>
          </p:cNvSpPr>
          <p:nvPr>
            <p:ph type="body" sz="quarter" idx="3"/>
          </p:nvPr>
        </p:nvSpPr>
        <p:spPr>
          <a:xfrm>
            <a:off x="702946" y="4422459"/>
            <a:ext cx="5617208" cy="4188778"/>
          </a:xfrm>
          <a:prstGeom prst="rect">
            <a:avLst/>
          </a:prstGeom>
        </p:spPr>
        <p:txBody>
          <a:bodyPr vert="horz" lIns="91577" tIns="45789" rIns="91577" bIns="457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1738"/>
            <a:ext cx="3043979" cy="465773"/>
          </a:xfrm>
          <a:prstGeom prst="rect">
            <a:avLst/>
          </a:prstGeom>
        </p:spPr>
        <p:txBody>
          <a:bodyPr vert="horz" lIns="91577" tIns="45789" rIns="91577" bIns="45789" rtlCol="0" anchor="b"/>
          <a:lstStyle>
            <a:lvl1pPr algn="l">
              <a:defRPr sz="1200"/>
            </a:lvl1pPr>
          </a:lstStyle>
          <a:p>
            <a:endParaRPr lang="en-US"/>
          </a:p>
        </p:txBody>
      </p:sp>
      <p:sp>
        <p:nvSpPr>
          <p:cNvPr id="7" name="Slide Number Placeholder 6"/>
          <p:cNvSpPr>
            <a:spLocks noGrp="1"/>
          </p:cNvSpPr>
          <p:nvPr>
            <p:ph type="sldNum" sz="quarter" idx="5"/>
          </p:nvPr>
        </p:nvSpPr>
        <p:spPr>
          <a:xfrm>
            <a:off x="3977531" y="8841738"/>
            <a:ext cx="3043979" cy="465773"/>
          </a:xfrm>
          <a:prstGeom prst="rect">
            <a:avLst/>
          </a:prstGeom>
        </p:spPr>
        <p:txBody>
          <a:bodyPr vert="horz" lIns="91577" tIns="45789" rIns="91577" bIns="45789" rtlCol="0" anchor="b"/>
          <a:lstStyle>
            <a:lvl1pPr algn="r">
              <a:defRPr sz="1200"/>
            </a:lvl1pPr>
          </a:lstStyle>
          <a:p>
            <a:fld id="{FCE659CE-180F-E947-BB4A-1E4B4E9B8378}" type="slidenum">
              <a:rPr lang="en-US" smtClean="0"/>
              <a:t>‹#›</a:t>
            </a:fld>
            <a:endParaRPr lang="en-US"/>
          </a:p>
        </p:txBody>
      </p:sp>
    </p:spTree>
    <p:extLst>
      <p:ext uri="{BB962C8B-B14F-4D97-AF65-F5344CB8AC3E}">
        <p14:creationId xmlns:p14="http://schemas.microsoft.com/office/powerpoint/2010/main" val="145458509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659CE-180F-E947-BB4A-1E4B4E9B8378}" type="slidenum">
              <a:rPr lang="en-US" smtClean="0"/>
              <a:t>1</a:t>
            </a:fld>
            <a:endParaRPr lang="en-US"/>
          </a:p>
        </p:txBody>
      </p:sp>
    </p:spTree>
    <p:extLst>
      <p:ext uri="{BB962C8B-B14F-4D97-AF65-F5344CB8AC3E}">
        <p14:creationId xmlns:p14="http://schemas.microsoft.com/office/powerpoint/2010/main" val="25122202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Georgia Advocacy Office has a vision of a Georgia where all people have value, visibility, and voice; where even the most difficult and long-lasting challenges are addressed by ordinary citizens acting voluntarily on behalf of each other; and where the perception of disability is replaced by the recognition of ability. In order to accomplish this we have organized our resources and we follow our values and legal mandates in ways which substantially increase the number of people who are voluntarily standing beside and for people in Georgia who have significant disabilities and mental illness.</a:t>
            </a:r>
          </a:p>
          <a:p>
            <a:endParaRPr lang="en-US" dirty="0"/>
          </a:p>
          <a:p>
            <a:r>
              <a:rPr lang="en-US" dirty="0" smtClean="0"/>
              <a:t> </a:t>
            </a:r>
            <a:endParaRPr lang="en-US" dirty="0"/>
          </a:p>
        </p:txBody>
      </p:sp>
      <p:sp>
        <p:nvSpPr>
          <p:cNvPr id="4" name="Slide Number Placeholder 3"/>
          <p:cNvSpPr>
            <a:spLocks noGrp="1"/>
          </p:cNvSpPr>
          <p:nvPr>
            <p:ph type="sldNum" sz="quarter" idx="10"/>
          </p:nvPr>
        </p:nvSpPr>
        <p:spPr/>
        <p:txBody>
          <a:bodyPr/>
          <a:lstStyle/>
          <a:p>
            <a:fld id="{FCE659CE-180F-E947-BB4A-1E4B4E9B8378}" type="slidenum">
              <a:rPr lang="en-US" smtClean="0"/>
              <a:t>2</a:t>
            </a:fld>
            <a:endParaRPr lang="en-US"/>
          </a:p>
        </p:txBody>
      </p:sp>
    </p:spTree>
    <p:extLst>
      <p:ext uri="{BB962C8B-B14F-4D97-AF65-F5344CB8AC3E}">
        <p14:creationId xmlns:p14="http://schemas.microsoft.com/office/powerpoint/2010/main" val="2590196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advocates and attorneys work to protect the human, civil, and legal rights of people with disabilities or mental illness. We work with and for individuals of all ages and in every county of our state.  The annual Priorities and Objectives for each of our federal programs help determine who we serve and the scope of our advocacy.</a:t>
            </a:r>
          </a:p>
        </p:txBody>
      </p:sp>
      <p:sp>
        <p:nvSpPr>
          <p:cNvPr id="4" name="Slide Number Placeholder 3"/>
          <p:cNvSpPr>
            <a:spLocks noGrp="1"/>
          </p:cNvSpPr>
          <p:nvPr>
            <p:ph type="sldNum" sz="quarter" idx="10"/>
          </p:nvPr>
        </p:nvSpPr>
        <p:spPr/>
        <p:txBody>
          <a:bodyPr/>
          <a:lstStyle/>
          <a:p>
            <a:fld id="{FCE659CE-180F-E947-BB4A-1E4B4E9B8378}" type="slidenum">
              <a:rPr lang="en-US" smtClean="0"/>
              <a:t>3</a:t>
            </a:fld>
            <a:endParaRPr lang="en-US"/>
          </a:p>
        </p:txBody>
      </p:sp>
    </p:spTree>
    <p:extLst>
      <p:ext uri="{BB962C8B-B14F-4D97-AF65-F5344CB8AC3E}">
        <p14:creationId xmlns:p14="http://schemas.microsoft.com/office/powerpoint/2010/main" val="1726092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9/10/2016</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B6F15528-21DE-4FAA-801E-634DDDAF4B2B}" type="slidenum">
              <a:rPr lang="en-US" smtClean="0"/>
              <a:pPr/>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9/10/2016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Rectangle 6"/>
          <p:cNvSpPr/>
          <p:nvPr userDrawn="1"/>
        </p:nvSpPr>
        <p:spPr>
          <a:xfrm>
            <a:off x="440576" y="6181725"/>
            <a:ext cx="842010" cy="447675"/>
          </a:xfrm>
          <a:prstGeom prst="rect">
            <a:avLst/>
          </a:prstGeom>
        </p:spPr>
        <p:txBody>
          <a:bodyPr wrap="none">
            <a:spAutoFit/>
          </a:bodyPr>
          <a:lstStyle/>
          <a:p>
            <a:pPr marL="0" marR="0">
              <a:spcBef>
                <a:spcPts val="0"/>
              </a:spcBef>
              <a:spcAft>
                <a:spcPts val="0"/>
              </a:spcAft>
            </a:pPr>
            <a:r>
              <a:rPr lang="en-US" sz="2300" kern="1200" dirty="0">
                <a:solidFill>
                  <a:srgbClr val="1D1160"/>
                </a:solidFill>
                <a:effectLst/>
                <a:latin typeface="Penumbra Flare Std"/>
                <a:ea typeface="+mn-ea"/>
                <a:cs typeface="+mn-cs"/>
              </a:rPr>
              <a:t>GAO</a:t>
            </a:r>
            <a:endParaRPr lang="en-US" sz="1200" dirty="0">
              <a:effectLst/>
              <a:latin typeface="Times New Roman"/>
              <a:ea typeface="Times New Roman"/>
            </a:endParaRPr>
          </a:p>
        </p:txBody>
      </p:sp>
      <p:sp>
        <p:nvSpPr>
          <p:cNvPr id="8" name="Rectangle 7"/>
          <p:cNvSpPr/>
          <p:nvPr userDrawn="1"/>
        </p:nvSpPr>
        <p:spPr>
          <a:xfrm>
            <a:off x="1282586" y="6168390"/>
            <a:ext cx="865505" cy="461010"/>
          </a:xfrm>
          <a:prstGeom prst="rect">
            <a:avLst/>
          </a:prstGeom>
        </p:spPr>
        <p:txBody>
          <a:bodyPr wrap="square">
            <a:noAutofit/>
          </a:bodyPr>
          <a:lstStyle/>
          <a:p>
            <a:pPr marL="0" marR="0">
              <a:spcBef>
                <a:spcPts val="0"/>
              </a:spcBef>
              <a:spcAft>
                <a:spcPts val="0"/>
              </a:spcAft>
            </a:pPr>
            <a:r>
              <a:rPr lang="en-US" sz="800" b="1" kern="600" spc="80" dirty="0">
                <a:solidFill>
                  <a:srgbClr val="1D1160"/>
                </a:solidFill>
                <a:effectLst/>
                <a:latin typeface="Penumbra Sans Std"/>
                <a:ea typeface="+mn-ea"/>
                <a:cs typeface="+mn-cs"/>
              </a:rPr>
              <a:t>Georgia</a:t>
            </a:r>
            <a:endParaRPr lang="en-US" sz="1200" dirty="0">
              <a:effectLst/>
              <a:latin typeface="Times New Roman"/>
              <a:ea typeface="Times New Roman"/>
            </a:endParaRPr>
          </a:p>
          <a:p>
            <a:pPr marL="0" marR="0">
              <a:spcBef>
                <a:spcPts val="0"/>
              </a:spcBef>
              <a:spcAft>
                <a:spcPts val="0"/>
              </a:spcAft>
            </a:pPr>
            <a:r>
              <a:rPr lang="en-US" sz="800" b="1" kern="600" spc="80" dirty="0">
                <a:solidFill>
                  <a:srgbClr val="1D1160"/>
                </a:solidFill>
                <a:effectLst/>
                <a:latin typeface="Penumbra Sans Std"/>
                <a:ea typeface="+mn-ea"/>
                <a:cs typeface="+mn-cs"/>
              </a:rPr>
              <a:t>Advocacy</a:t>
            </a:r>
            <a:endParaRPr lang="en-US" sz="1200" dirty="0">
              <a:effectLst/>
              <a:latin typeface="Times New Roman"/>
              <a:ea typeface="Times New Roman"/>
            </a:endParaRPr>
          </a:p>
          <a:p>
            <a:pPr marL="0" marR="0">
              <a:spcBef>
                <a:spcPts val="0"/>
              </a:spcBef>
              <a:spcAft>
                <a:spcPts val="0"/>
              </a:spcAft>
            </a:pPr>
            <a:r>
              <a:rPr lang="en-US" sz="800" b="1" kern="600" spc="80" dirty="0">
                <a:solidFill>
                  <a:srgbClr val="1D1160"/>
                </a:solidFill>
                <a:effectLst/>
                <a:latin typeface="Penumbra Sans Std"/>
                <a:ea typeface="+mn-ea"/>
                <a:cs typeface="+mn-cs"/>
              </a:rPr>
              <a:t>Office</a:t>
            </a:r>
            <a:endParaRPr lang="en-US" sz="1200" dirty="0">
              <a:effectLst/>
              <a:latin typeface="Times New Roman"/>
              <a:ea typeface="Times New Roman"/>
            </a:endParaRPr>
          </a:p>
        </p:txBody>
      </p:sp>
      <p:cxnSp>
        <p:nvCxnSpPr>
          <p:cNvPr id="9" name="Straight Connector 8"/>
          <p:cNvCxnSpPr/>
          <p:nvPr userDrawn="1"/>
        </p:nvCxnSpPr>
        <p:spPr>
          <a:xfrm>
            <a:off x="1267349" y="6215152"/>
            <a:ext cx="0" cy="358140"/>
          </a:xfrm>
          <a:prstGeom prst="line">
            <a:avLst/>
          </a:prstGeom>
          <a:noFill/>
          <a:ln w="9525" cap="flat" cmpd="sng" algn="ctr">
            <a:solidFill>
              <a:srgbClr val="C4960C"/>
            </a:solidFill>
            <a:prstDash val="solid"/>
          </a:ln>
          <a:effectLst/>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9/10/2016</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9/10/2016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9/10/2016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1D8BD707-D9CF-40AE-B4C6-C98DA3205C09}" type="datetimeFigureOut">
              <a:rPr lang="en-US" smtClean="0"/>
              <a:pPr/>
              <a:t>9/10/2016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9/10/2016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9/10/2016</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userDrawn="1"/>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1D8BD707-D9CF-40AE-B4C6-C98DA3205C09}" type="datetimeFigureOut">
              <a:rPr lang="en-US" smtClean="0"/>
              <a:pPr/>
              <a:t>9/10/2016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B6F15528-21DE-4FAA-801E-634DDDAF4B2B}" type="slidenum">
              <a:rPr lang="en-US" smtClean="0"/>
              <a:pPr/>
              <a:t>‹#›</a:t>
            </a:fld>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dbhdd.georgia.gov/field-offices"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gcdd.org/" TargetMode="External"/><Relationship Id="rId2" Type="http://schemas.openxmlformats.org/officeDocument/2006/relationships/hyperlink" Target="http://www.thegao.org/" TargetMode="External"/><Relationship Id="rId1" Type="http://schemas.openxmlformats.org/officeDocument/2006/relationships/slideLayout" Target="../slideLayouts/slideLayout2.xml"/><Relationship Id="rId6" Type="http://schemas.openxmlformats.org/officeDocument/2006/relationships/hyperlink" Target="https://dch.georgia.gov/programs" TargetMode="External"/><Relationship Id="rId5" Type="http://schemas.openxmlformats.org/officeDocument/2006/relationships/hyperlink" Target="https://dbhdd.georgia.gov/" TargetMode="External"/><Relationship Id="rId4" Type="http://schemas.openxmlformats.org/officeDocument/2006/relationships/hyperlink" Target="http://p2pga.org/"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mailto:info@thegao.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peachcare.org/" TargetMode="External"/><Relationship Id="rId2" Type="http://schemas.openxmlformats.org/officeDocument/2006/relationships/hyperlink" Target="https://compass.ga.gov/selfservice" TargetMode="External"/><Relationship Id="rId1" Type="http://schemas.openxmlformats.org/officeDocument/2006/relationships/slideLayout" Target="../slideLayouts/slideLayout2.xml"/><Relationship Id="rId4" Type="http://schemas.openxmlformats.org/officeDocument/2006/relationships/hyperlink" Target="https://www.ssa.gov/ss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2805" y="4695335"/>
            <a:ext cx="6553200" cy="457200"/>
          </a:xfrm>
        </p:spPr>
        <p:txBody>
          <a:bodyPr/>
          <a:lstStyle/>
          <a:p>
            <a:r>
              <a:rPr lang="en-US" dirty="0" smtClean="0"/>
              <a:t>Presenter:  Joe Sarra</a:t>
            </a:r>
            <a:endParaRPr lang="en-US" dirty="0"/>
          </a:p>
        </p:txBody>
      </p:sp>
      <p:sp>
        <p:nvSpPr>
          <p:cNvPr id="2" name="Title 1"/>
          <p:cNvSpPr>
            <a:spLocks noGrp="1"/>
          </p:cNvSpPr>
          <p:nvPr>
            <p:ph type="ctrTitle"/>
          </p:nvPr>
        </p:nvSpPr>
        <p:spPr>
          <a:xfrm>
            <a:off x="352425" y="2057400"/>
            <a:ext cx="7143750" cy="838200"/>
          </a:xfrm>
        </p:spPr>
        <p:txBody>
          <a:bodyPr/>
          <a:lstStyle/>
          <a:p>
            <a:r>
              <a:rPr lang="en-US" sz="3600" dirty="0" smtClean="0">
                <a:solidFill>
                  <a:srgbClr val="1F497D"/>
                </a:solidFill>
              </a:rPr>
              <a:t>Georgia Advocacy Office</a:t>
            </a:r>
            <a:endParaRPr lang="en-US" sz="3600" dirty="0">
              <a:solidFill>
                <a:srgbClr val="1F497D"/>
              </a:solidFill>
            </a:endParaRPr>
          </a:p>
        </p:txBody>
      </p:sp>
      <p:sp>
        <p:nvSpPr>
          <p:cNvPr id="5" name="Subtitle 2"/>
          <p:cNvSpPr txBox="1">
            <a:spLocks/>
          </p:cNvSpPr>
          <p:nvPr/>
        </p:nvSpPr>
        <p:spPr>
          <a:xfrm>
            <a:off x="533400" y="3390900"/>
            <a:ext cx="6781800" cy="1066800"/>
          </a:xfrm>
          <a:prstGeom prst="rect">
            <a:avLst/>
          </a:prstGeom>
        </p:spPr>
        <p:txBody>
          <a:bodyPr vert="horz" lIns="91440" tIns="45720" rIns="91440" bIns="45720" rtlCol="0">
            <a:normAutofit/>
          </a:bodyPr>
          <a:lstStyle>
            <a:lvl1pPr marL="0" indent="0" algn="ctr" defTabSz="914400" rtl="0" eaLnBrk="1" latinLnBrk="0" hangingPunct="1">
              <a:spcBef>
                <a:spcPct val="20000"/>
              </a:spcBef>
              <a:buClr>
                <a:schemeClr val="accent1"/>
              </a:buClr>
              <a:buFont typeface="Arial" pitchFamily="34" charset="0"/>
              <a:buNone/>
              <a:defRPr sz="1800" kern="1200" cap="all" spc="300" baseline="0">
                <a:solidFill>
                  <a:srgbClr val="FFFFFF"/>
                </a:solidFill>
                <a:latin typeface="+mn-lt"/>
                <a:ea typeface="+mn-ea"/>
                <a:cs typeface="+mn-cs"/>
              </a:defRPr>
            </a:lvl1pPr>
            <a:lvl2pPr marL="457200" indent="0" algn="ctr" defTabSz="914400" rtl="0" eaLnBrk="1" latinLnBrk="0" hangingPunct="1">
              <a:spcBef>
                <a:spcPct val="20000"/>
              </a:spcBef>
              <a:buClr>
                <a:schemeClr val="accent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5"/>
              </a:buClr>
              <a:buFont typeface="Arial" pitchFamily="34" charset="0"/>
              <a:buNone/>
              <a:defRPr sz="16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Arial" pitchFamily="34"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Arial" pitchFamily="34"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4"/>
              </a:buClr>
              <a:buFont typeface="Arial" pitchFamily="34" charset="0"/>
              <a:buNone/>
              <a:defRPr sz="1400" kern="1200">
                <a:solidFill>
                  <a:schemeClr val="tx1">
                    <a:tint val="75000"/>
                  </a:schemeClr>
                </a:solidFill>
                <a:latin typeface="+mn-lt"/>
                <a:ea typeface="+mn-ea"/>
                <a:cs typeface="+mn-cs"/>
              </a:defRPr>
            </a:lvl9pPr>
          </a:lstStyle>
          <a:p>
            <a:r>
              <a:rPr lang="en-US" dirty="0" smtClean="0">
                <a:solidFill>
                  <a:schemeClr val="accent3">
                    <a:lumMod val="50000"/>
                  </a:schemeClr>
                </a:solidFill>
              </a:rPr>
              <a:t>The Independent, Federally-Mandated Protection and Advocacy System for People with Disabilities in Georgia</a:t>
            </a:r>
            <a:endParaRPr lang="en-US" dirty="0">
              <a:solidFill>
                <a:schemeClr val="accent3">
                  <a:lumMod val="50000"/>
                </a:schemeClr>
              </a:solidFill>
            </a:endParaRPr>
          </a:p>
        </p:txBody>
      </p:sp>
      <p:sp>
        <p:nvSpPr>
          <p:cNvPr id="6" name="Subtitle 2"/>
          <p:cNvSpPr txBox="1">
            <a:spLocks/>
          </p:cNvSpPr>
          <p:nvPr/>
        </p:nvSpPr>
        <p:spPr>
          <a:xfrm>
            <a:off x="533400" y="5438775"/>
            <a:ext cx="6781800" cy="457200"/>
          </a:xfrm>
          <a:prstGeom prst="rect">
            <a:avLst/>
          </a:prstGeom>
        </p:spPr>
        <p:txBody>
          <a:bodyPr vert="horz" lIns="91440" tIns="45720" rIns="91440" bIns="45720" rtlCol="0">
            <a:normAutofit/>
          </a:bodyPr>
          <a:lstStyle>
            <a:lvl1pPr marL="0" indent="0" algn="ctr" defTabSz="914400" rtl="0" eaLnBrk="1" latinLnBrk="0" hangingPunct="1">
              <a:spcBef>
                <a:spcPct val="20000"/>
              </a:spcBef>
              <a:buClr>
                <a:schemeClr val="accent1"/>
              </a:buClr>
              <a:buFont typeface="Arial" pitchFamily="34" charset="0"/>
              <a:buNone/>
              <a:defRPr sz="1800" kern="1200" cap="all" spc="300" baseline="0">
                <a:solidFill>
                  <a:srgbClr val="FFFFFF"/>
                </a:solidFill>
                <a:latin typeface="+mn-lt"/>
                <a:ea typeface="+mn-ea"/>
                <a:cs typeface="+mn-cs"/>
              </a:defRPr>
            </a:lvl1pPr>
            <a:lvl2pPr marL="457200" indent="0" algn="ctr" defTabSz="914400" rtl="0" eaLnBrk="1" latinLnBrk="0" hangingPunct="1">
              <a:spcBef>
                <a:spcPct val="20000"/>
              </a:spcBef>
              <a:buClr>
                <a:schemeClr val="accent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5"/>
              </a:buClr>
              <a:buFont typeface="Arial" pitchFamily="34" charset="0"/>
              <a:buNone/>
              <a:defRPr sz="16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Arial" pitchFamily="34"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Arial" pitchFamily="34"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4"/>
              </a:buClr>
              <a:buFont typeface="Arial" pitchFamily="34" charset="0"/>
              <a:buNone/>
              <a:defRPr sz="1400" kern="1200">
                <a:solidFill>
                  <a:schemeClr val="tx1">
                    <a:tint val="75000"/>
                  </a:schemeClr>
                </a:solidFill>
                <a:latin typeface="+mn-lt"/>
                <a:ea typeface="+mn-ea"/>
                <a:cs typeface="+mn-cs"/>
              </a:defRPr>
            </a:lvl9pPr>
          </a:lstStyle>
          <a:p>
            <a:r>
              <a:rPr lang="en-US" sz="1300" dirty="0" smtClean="0">
                <a:solidFill>
                  <a:schemeClr val="tx1"/>
                </a:solidFill>
              </a:rPr>
              <a:t>(404)885-1234; (800)537-2329; info@thegao.org</a:t>
            </a:r>
          </a:p>
          <a:p>
            <a:endParaRPr lang="en-US" sz="1600" dirty="0">
              <a:solidFill>
                <a:schemeClr val="tx1"/>
              </a:solidFill>
            </a:endParaRPr>
          </a:p>
        </p:txBody>
      </p:sp>
    </p:spTree>
    <p:extLst>
      <p:ext uri="{BB962C8B-B14F-4D97-AF65-F5344CB8AC3E}">
        <p14:creationId xmlns:p14="http://schemas.microsoft.com/office/powerpoint/2010/main" val="31247673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err="1" smtClean="0"/>
              <a:t>Peachcare</a:t>
            </a:r>
            <a:r>
              <a:rPr lang="en-US" cap="none" dirty="0" smtClean="0"/>
              <a:t> For Kids</a:t>
            </a:r>
            <a:endParaRPr lang="en-US" cap="none" dirty="0"/>
          </a:p>
        </p:txBody>
      </p:sp>
      <p:sp>
        <p:nvSpPr>
          <p:cNvPr id="3" name="Content Placeholder 2"/>
          <p:cNvSpPr>
            <a:spLocks noGrp="1"/>
          </p:cNvSpPr>
          <p:nvPr>
            <p:ph idx="1"/>
          </p:nvPr>
        </p:nvSpPr>
        <p:spPr>
          <a:xfrm>
            <a:off x="457200" y="1600200"/>
            <a:ext cx="8229600" cy="4525963"/>
          </a:xfrm>
        </p:spPr>
        <p:txBody>
          <a:bodyPr>
            <a:normAutofit fontScale="92500" lnSpcReduction="20000"/>
          </a:bodyPr>
          <a:lstStyle/>
          <a:p>
            <a:r>
              <a:rPr lang="en-US" dirty="0" smtClean="0"/>
              <a:t>Comprehensive </a:t>
            </a:r>
            <a:r>
              <a:rPr lang="en-US" dirty="0"/>
              <a:t>health care to children </a:t>
            </a:r>
            <a:r>
              <a:rPr lang="en-US" dirty="0" smtClean="0"/>
              <a:t>under the </a:t>
            </a:r>
            <a:r>
              <a:rPr lang="en-US" dirty="0"/>
              <a:t>age of 18 who </a:t>
            </a:r>
            <a:r>
              <a:rPr lang="en-US" dirty="0" smtClean="0"/>
              <a:t>are </a:t>
            </a:r>
            <a:r>
              <a:rPr lang="en-US" u="sng" dirty="0" smtClean="0"/>
              <a:t>uninsured</a:t>
            </a:r>
            <a:r>
              <a:rPr lang="en-US" dirty="0" smtClean="0"/>
              <a:t> </a:t>
            </a:r>
            <a:r>
              <a:rPr lang="en-US" dirty="0"/>
              <a:t>and </a:t>
            </a:r>
            <a:r>
              <a:rPr lang="en-US" dirty="0" smtClean="0"/>
              <a:t>whose household incomes are below 247</a:t>
            </a:r>
            <a:r>
              <a:rPr lang="en-US" dirty="0"/>
              <a:t>% of the federal poverty </a:t>
            </a:r>
            <a:r>
              <a:rPr lang="en-US" dirty="0" smtClean="0"/>
              <a:t>level (FPL)           </a:t>
            </a:r>
            <a:r>
              <a:rPr lang="en-US" sz="1100" dirty="0" smtClean="0"/>
              <a:t>citation: www.peachcare.org </a:t>
            </a:r>
          </a:p>
          <a:p>
            <a:pPr lvl="1"/>
            <a:r>
              <a:rPr lang="en-US" sz="2400" dirty="0" smtClean="0"/>
              <a:t>A family </a:t>
            </a:r>
            <a:r>
              <a:rPr lang="en-US" sz="2400" dirty="0"/>
              <a:t>of three can earn $</a:t>
            </a:r>
            <a:r>
              <a:rPr lang="en-US" sz="2400" dirty="0" smtClean="0"/>
              <a:t>49,800/annually </a:t>
            </a:r>
          </a:p>
          <a:p>
            <a:pPr lvl="2"/>
            <a:r>
              <a:rPr lang="en-US" dirty="0" smtClean="0"/>
              <a:t>FPL:  $20,160 x 247% = ~49,800.00  </a:t>
            </a:r>
          </a:p>
          <a:p>
            <a:pPr lvl="1"/>
            <a:r>
              <a:rPr lang="en-US" sz="2400" dirty="0" smtClean="0"/>
              <a:t>A family </a:t>
            </a:r>
            <a:r>
              <a:rPr lang="en-US" sz="2400" dirty="0"/>
              <a:t>of four can earn $60,024/annually</a:t>
            </a:r>
          </a:p>
          <a:p>
            <a:pPr lvl="2"/>
            <a:r>
              <a:rPr lang="en-US" dirty="0" smtClean="0"/>
              <a:t>24,300 x 247% = ~60,024.00</a:t>
            </a:r>
            <a:r>
              <a:rPr lang="en-US" dirty="0"/>
              <a:t/>
            </a:r>
            <a:br>
              <a:rPr lang="en-US" dirty="0"/>
            </a:br>
            <a:r>
              <a:rPr lang="en-US" dirty="0" smtClean="0"/>
              <a:t> </a:t>
            </a:r>
          </a:p>
          <a:p>
            <a:r>
              <a:rPr lang="en-US" dirty="0" err="1" smtClean="0"/>
              <a:t>Peachcare</a:t>
            </a:r>
            <a:r>
              <a:rPr lang="en-US" dirty="0" smtClean="0"/>
              <a:t> for Kids is administered by DCH but delivered by one of three Care Management Organizations (CMOs) contracting with DCH: </a:t>
            </a:r>
          </a:p>
          <a:p>
            <a:pPr lvl="1"/>
            <a:r>
              <a:rPr lang="en-US" sz="2400" dirty="0" err="1"/>
              <a:t>Peachstate</a:t>
            </a:r>
            <a:endParaRPr lang="en-US" sz="2400" dirty="0"/>
          </a:p>
          <a:p>
            <a:pPr lvl="1"/>
            <a:r>
              <a:rPr lang="en-US" sz="2400" dirty="0" err="1"/>
              <a:t>Wellcare</a:t>
            </a:r>
            <a:endParaRPr lang="en-US" sz="2400" dirty="0"/>
          </a:p>
          <a:p>
            <a:pPr lvl="1"/>
            <a:r>
              <a:rPr lang="en-US" sz="2400" dirty="0"/>
              <a:t>Amerigroup</a:t>
            </a:r>
          </a:p>
          <a:p>
            <a:pPr lvl="1"/>
            <a:endParaRPr lang="en-US" dirty="0"/>
          </a:p>
          <a:p>
            <a:pPr marL="411480" lvl="1" indent="0">
              <a:buNone/>
            </a:pPr>
            <a:endParaRPr lang="en-US" dirty="0"/>
          </a:p>
        </p:txBody>
      </p:sp>
    </p:spTree>
    <p:extLst>
      <p:ext uri="{BB962C8B-B14F-4D97-AF65-F5344CB8AC3E}">
        <p14:creationId xmlns:p14="http://schemas.microsoft.com/office/powerpoint/2010/main" val="51500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Deeming Waiver</a:t>
            </a:r>
            <a:endParaRPr lang="en-US" cap="none" dirty="0"/>
          </a:p>
        </p:txBody>
      </p:sp>
      <p:sp>
        <p:nvSpPr>
          <p:cNvPr id="3" name="Content Placeholder 2"/>
          <p:cNvSpPr>
            <a:spLocks noGrp="1"/>
          </p:cNvSpPr>
          <p:nvPr>
            <p:ph idx="1"/>
          </p:nvPr>
        </p:nvSpPr>
        <p:spPr>
          <a:xfrm>
            <a:off x="426128" y="1600200"/>
            <a:ext cx="8260672" cy="4525963"/>
          </a:xfrm>
        </p:spPr>
        <p:txBody>
          <a:bodyPr/>
          <a:lstStyle/>
          <a:p>
            <a:r>
              <a:rPr lang="en-US" sz="2200" dirty="0" smtClean="0"/>
              <a:t>Previously known as the Katie Beckett waiver</a:t>
            </a:r>
          </a:p>
          <a:p>
            <a:r>
              <a:rPr lang="en-US" sz="2200" dirty="0" smtClean="0"/>
              <a:t>The Deeming Waiver provides Medicaid benefits </a:t>
            </a:r>
            <a:r>
              <a:rPr lang="en-US" sz="2200" dirty="0"/>
              <a:t>to </a:t>
            </a:r>
            <a:r>
              <a:rPr lang="en-US" sz="2200" dirty="0" smtClean="0"/>
              <a:t>children </a:t>
            </a:r>
            <a:r>
              <a:rPr lang="en-US" sz="2200" dirty="0"/>
              <a:t>18 years of age or </a:t>
            </a:r>
            <a:r>
              <a:rPr lang="en-US" sz="2200" dirty="0" smtClean="0"/>
              <a:t>under </a:t>
            </a:r>
            <a:r>
              <a:rPr lang="en-US" sz="2200" dirty="0"/>
              <a:t>who qualify as disabled </a:t>
            </a:r>
            <a:r>
              <a:rPr lang="en-US" sz="2200" dirty="0" smtClean="0"/>
              <a:t>under </a:t>
            </a:r>
            <a:r>
              <a:rPr lang="en-US" sz="2200" dirty="0"/>
              <a:t>§1614 of the Social Security Act and who live at home rather than in an </a:t>
            </a:r>
            <a:r>
              <a:rPr lang="en-US" sz="2200" dirty="0" smtClean="0"/>
              <a:t>institution</a:t>
            </a:r>
          </a:p>
          <a:p>
            <a:r>
              <a:rPr lang="en-US" sz="2200" dirty="0" smtClean="0"/>
              <a:t>Unlike traditional routes to access Medicaid, the Deeming Waiver ignores or “waives” household income/resources and focuses on the needs of the child so she or he can remain at home with family avoid institutionalization</a:t>
            </a:r>
          </a:p>
        </p:txBody>
      </p:sp>
    </p:spTree>
    <p:extLst>
      <p:ext uri="{BB962C8B-B14F-4D97-AF65-F5344CB8AC3E}">
        <p14:creationId xmlns:p14="http://schemas.microsoft.com/office/powerpoint/2010/main" val="1291618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Benefits of Medicaid </a:t>
            </a:r>
            <a:endParaRPr lang="en-US" cap="none" dirty="0"/>
          </a:p>
        </p:txBody>
      </p:sp>
      <p:sp>
        <p:nvSpPr>
          <p:cNvPr id="3" name="Content Placeholder 2"/>
          <p:cNvSpPr>
            <a:spLocks noGrp="1"/>
          </p:cNvSpPr>
          <p:nvPr>
            <p:ph idx="1"/>
          </p:nvPr>
        </p:nvSpPr>
        <p:spPr>
          <a:xfrm>
            <a:off x="457200" y="1600200"/>
            <a:ext cx="8229600" cy="4525963"/>
          </a:xfrm>
        </p:spPr>
        <p:txBody>
          <a:bodyPr>
            <a:normAutofit lnSpcReduction="10000"/>
          </a:bodyPr>
          <a:lstStyle/>
          <a:p>
            <a:r>
              <a:rPr lang="en-US" dirty="0" smtClean="0"/>
              <a:t>Children under age 21 who are eligible for Medicaid have access to a robust array of healthcare services through a federal Medicaid mandate: </a:t>
            </a:r>
            <a:r>
              <a:rPr lang="en-US" b="1" dirty="0" smtClean="0"/>
              <a:t>Early &amp; Periodic Screening, Diagnosis and Treatment (EPSDT)</a:t>
            </a:r>
          </a:p>
          <a:p>
            <a:r>
              <a:rPr lang="en-US" dirty="0" smtClean="0"/>
              <a:t>EPSDT mandates state Medicaid programs provide services and equipment to eligible children as prescribed by their treating physician when the service(s) is </a:t>
            </a:r>
            <a:r>
              <a:rPr lang="en-US" i="1" dirty="0" smtClean="0"/>
              <a:t>medically necessary to “correct or ameliorate” </a:t>
            </a:r>
            <a:r>
              <a:rPr lang="en-US" dirty="0" smtClean="0"/>
              <a:t>the condition(s)</a:t>
            </a:r>
          </a:p>
          <a:p>
            <a:r>
              <a:rPr lang="en-US" dirty="0" smtClean="0"/>
              <a:t>Ameliorate</a:t>
            </a:r>
            <a:r>
              <a:rPr lang="en-US" i="1" dirty="0" smtClean="0"/>
              <a:t> </a:t>
            </a:r>
            <a:r>
              <a:rPr lang="en-US" dirty="0" smtClean="0"/>
              <a:t>does not mean to </a:t>
            </a:r>
            <a:r>
              <a:rPr lang="en-US" i="1" dirty="0" smtClean="0"/>
              <a:t>cure</a:t>
            </a:r>
            <a:r>
              <a:rPr lang="en-US" dirty="0" smtClean="0"/>
              <a:t> but rather to prevent worsening, improve upon or maintain in the best condition possible</a:t>
            </a:r>
          </a:p>
        </p:txBody>
      </p:sp>
    </p:spTree>
    <p:extLst>
      <p:ext uri="{BB962C8B-B14F-4D97-AF65-F5344CB8AC3E}">
        <p14:creationId xmlns:p14="http://schemas.microsoft.com/office/powerpoint/2010/main" val="12355883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675" y="408372"/>
            <a:ext cx="8260672" cy="1039427"/>
          </a:xfrm>
        </p:spPr>
        <p:txBody>
          <a:bodyPr/>
          <a:lstStyle/>
          <a:p>
            <a:r>
              <a:rPr lang="en-US" dirty="0" smtClean="0"/>
              <a:t>EPSDT</a:t>
            </a:r>
            <a:endParaRPr lang="en-US" dirty="0"/>
          </a:p>
        </p:txBody>
      </p:sp>
      <p:sp>
        <p:nvSpPr>
          <p:cNvPr id="3" name="Content Placeholder 2"/>
          <p:cNvSpPr>
            <a:spLocks noGrp="1"/>
          </p:cNvSpPr>
          <p:nvPr>
            <p:ph idx="1"/>
          </p:nvPr>
        </p:nvSpPr>
        <p:spPr>
          <a:xfrm>
            <a:off x="457200" y="1600200"/>
            <a:ext cx="8229600" cy="4525963"/>
          </a:xfrm>
        </p:spPr>
        <p:txBody>
          <a:bodyPr>
            <a:normAutofit fontScale="92500"/>
          </a:bodyPr>
          <a:lstStyle/>
          <a:p>
            <a:r>
              <a:rPr lang="en-US" dirty="0" smtClean="0"/>
              <a:t>EPSDT, as written within the Medicaid Act, requires states to provide any “necessary health care, diagnostic services, treatment and other measures…to correct or ameliorate defects and physical and mental illnesses and conditions as covered by the Medicaid Act” </a:t>
            </a:r>
          </a:p>
          <a:p>
            <a:pPr marL="114300" indent="0">
              <a:buNone/>
            </a:pPr>
            <a:r>
              <a:rPr lang="en-US" sz="1400" dirty="0" smtClean="0"/>
              <a:t>     42 U.S.C. § 435.930</a:t>
            </a:r>
          </a:p>
          <a:p>
            <a:r>
              <a:rPr lang="en-US" dirty="0" smtClean="0"/>
              <a:t>Services meeting these criteria include, but are not limited to: therapies, skilled nursing care, behavioral supports, equipment, vision and dental services</a:t>
            </a:r>
          </a:p>
          <a:p>
            <a:r>
              <a:rPr lang="en-US" dirty="0" smtClean="0"/>
              <a:t>Services are to be based on the child’s needs as determined by their doctor or other healthcare professionals and not by predetermined limits or caps established in the state’s plan or Medicaid state policy </a:t>
            </a:r>
            <a:endParaRPr lang="en-US" dirty="0"/>
          </a:p>
        </p:txBody>
      </p:sp>
      <p:sp>
        <p:nvSpPr>
          <p:cNvPr id="4" name="Rectangle 3"/>
          <p:cNvSpPr/>
          <p:nvPr/>
        </p:nvSpPr>
        <p:spPr>
          <a:xfrm>
            <a:off x="5734286" y="5715000"/>
            <a:ext cx="3028714" cy="369332"/>
          </a:xfrm>
          <a:prstGeom prst="rect">
            <a:avLst/>
          </a:prstGeom>
        </p:spPr>
        <p:txBody>
          <a:bodyPr wrap="none">
            <a:spAutoFit/>
          </a:bodyPr>
          <a:lstStyle/>
          <a:p>
            <a:pPr marL="411480" lvl="1" indent="0" algn="r">
              <a:buNone/>
            </a:pPr>
            <a:r>
              <a:rPr lang="en-US" dirty="0" smtClean="0">
                <a:solidFill>
                  <a:schemeClr val="tx2"/>
                </a:solidFill>
              </a:rPr>
              <a:t>(continued next slide)</a:t>
            </a:r>
            <a:endParaRPr lang="en-US" dirty="0">
              <a:solidFill>
                <a:schemeClr val="tx2"/>
              </a:solidFill>
            </a:endParaRPr>
          </a:p>
        </p:txBody>
      </p:sp>
    </p:spTree>
    <p:extLst>
      <p:ext uri="{BB962C8B-B14F-4D97-AF65-F5344CB8AC3E}">
        <p14:creationId xmlns:p14="http://schemas.microsoft.com/office/powerpoint/2010/main" val="4182433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p:spPr>
        <p:txBody>
          <a:bodyPr>
            <a:normAutofit/>
          </a:bodyPr>
          <a:lstStyle/>
          <a:p>
            <a:r>
              <a:rPr lang="en-US" sz="2200" dirty="0" smtClean="0"/>
              <a:t>Health Check:  Georgia’s Screening and Diagnosis assessment that includes dental, vision, motor, cognitive and behavioral functioning among other things</a:t>
            </a:r>
          </a:p>
          <a:p>
            <a:r>
              <a:rPr lang="en-US" sz="2200" dirty="0" smtClean="0"/>
              <a:t>If your child is found to have a healthcare need, the physician should prepare the appropriate orders (letter of medical necessity) and Division of Medical Assistance paperwork (DMA forms) and submit to </a:t>
            </a:r>
            <a:r>
              <a:rPr lang="en-US" sz="2200" dirty="0"/>
              <a:t>Georgia Medical Care Foundation </a:t>
            </a:r>
            <a:r>
              <a:rPr lang="en-US" sz="2200" dirty="0" smtClean="0"/>
              <a:t>(GMCF) via the MMIS web portal</a:t>
            </a:r>
          </a:p>
          <a:p>
            <a:r>
              <a:rPr lang="en-US" sz="2200" dirty="0" smtClean="0"/>
              <a:t>Durable medical equipment, assistive technology, orthotics, and prosthetics are covered by EPSDT if they meet the specified criteria </a:t>
            </a:r>
          </a:p>
        </p:txBody>
      </p:sp>
      <p:sp>
        <p:nvSpPr>
          <p:cNvPr id="5" name="Title 1"/>
          <p:cNvSpPr>
            <a:spLocks noGrp="1"/>
          </p:cNvSpPr>
          <p:nvPr>
            <p:ph type="title"/>
          </p:nvPr>
        </p:nvSpPr>
        <p:spPr>
          <a:xfrm>
            <a:off x="447675" y="408372"/>
            <a:ext cx="8260672" cy="1039427"/>
          </a:xfrm>
        </p:spPr>
        <p:txBody>
          <a:bodyPr/>
          <a:lstStyle/>
          <a:p>
            <a:r>
              <a:rPr lang="en-US" dirty="0" smtClean="0"/>
              <a:t>EPSDT</a:t>
            </a:r>
            <a:endParaRPr lang="en-US" dirty="0"/>
          </a:p>
        </p:txBody>
      </p:sp>
      <p:sp>
        <p:nvSpPr>
          <p:cNvPr id="4" name="Rectangle 3"/>
          <p:cNvSpPr/>
          <p:nvPr/>
        </p:nvSpPr>
        <p:spPr>
          <a:xfrm>
            <a:off x="5734286" y="5726668"/>
            <a:ext cx="3028714" cy="369332"/>
          </a:xfrm>
          <a:prstGeom prst="rect">
            <a:avLst/>
          </a:prstGeom>
        </p:spPr>
        <p:txBody>
          <a:bodyPr wrap="none">
            <a:spAutoFit/>
          </a:bodyPr>
          <a:lstStyle/>
          <a:p>
            <a:pPr marL="411480" lvl="1" indent="0" algn="r">
              <a:buNone/>
            </a:pPr>
            <a:r>
              <a:rPr lang="en-US" dirty="0" smtClean="0">
                <a:solidFill>
                  <a:schemeClr val="tx2"/>
                </a:solidFill>
              </a:rPr>
              <a:t>(continued next slide)</a:t>
            </a:r>
            <a:endParaRPr lang="en-US" dirty="0">
              <a:solidFill>
                <a:schemeClr val="tx2"/>
              </a:solidFill>
            </a:endParaRPr>
          </a:p>
        </p:txBody>
      </p:sp>
    </p:spTree>
    <p:extLst>
      <p:ext uri="{BB962C8B-B14F-4D97-AF65-F5344CB8AC3E}">
        <p14:creationId xmlns:p14="http://schemas.microsoft.com/office/powerpoint/2010/main" val="2844894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p:spPr>
        <p:txBody>
          <a:bodyPr/>
          <a:lstStyle/>
          <a:p>
            <a:r>
              <a:rPr lang="en-US" sz="2200" dirty="0"/>
              <a:t>Some </a:t>
            </a:r>
            <a:r>
              <a:rPr lang="en-US" sz="2200" dirty="0" smtClean="0"/>
              <a:t>services or equipment </a:t>
            </a:r>
            <a:r>
              <a:rPr lang="en-US" sz="2200" dirty="0"/>
              <a:t>may require a prior approval (PA) from </a:t>
            </a:r>
            <a:r>
              <a:rPr lang="en-US" sz="2200" dirty="0" smtClean="0"/>
              <a:t>GMCF </a:t>
            </a:r>
            <a:r>
              <a:rPr lang="en-US" sz="2200" dirty="0"/>
              <a:t>prior to the service being </a:t>
            </a:r>
            <a:r>
              <a:rPr lang="en-US" sz="2200" dirty="0" smtClean="0"/>
              <a:t>delivered, </a:t>
            </a:r>
            <a:r>
              <a:rPr lang="en-US" sz="2200" dirty="0"/>
              <a:t>whereas </a:t>
            </a:r>
            <a:r>
              <a:rPr lang="en-US" sz="2200" dirty="0" smtClean="0"/>
              <a:t>other requests </a:t>
            </a:r>
            <a:r>
              <a:rPr lang="en-US" sz="2200" dirty="0"/>
              <a:t>can be provided directly to the service </a:t>
            </a:r>
            <a:r>
              <a:rPr lang="en-US" sz="2200" dirty="0" smtClean="0"/>
              <a:t>provider  </a:t>
            </a:r>
            <a:endParaRPr lang="en-US" sz="2200" dirty="0"/>
          </a:p>
          <a:p>
            <a:r>
              <a:rPr lang="en-US" sz="2200" dirty="0" smtClean="0"/>
              <a:t>Services, equipment, and treatment:  </a:t>
            </a:r>
          </a:p>
          <a:p>
            <a:pPr lvl="1"/>
            <a:r>
              <a:rPr lang="en-US" sz="2200" dirty="0" smtClean="0"/>
              <a:t>must be determined medical in nature </a:t>
            </a:r>
          </a:p>
          <a:p>
            <a:pPr lvl="1"/>
            <a:r>
              <a:rPr lang="en-US" sz="2200" dirty="0" smtClean="0"/>
              <a:t>must be generally recognized as an accepted method of medical practice or treatment</a:t>
            </a:r>
          </a:p>
          <a:p>
            <a:pPr lvl="1"/>
            <a:r>
              <a:rPr lang="en-US" sz="2200" dirty="0" smtClean="0"/>
              <a:t>must be safe and effective</a:t>
            </a:r>
          </a:p>
          <a:p>
            <a:pPr lvl="1"/>
            <a:r>
              <a:rPr lang="en-US" sz="2200" dirty="0" smtClean="0"/>
              <a:t>cannot be experimental or investigational</a:t>
            </a:r>
            <a:endParaRPr lang="en-US" sz="2200" dirty="0"/>
          </a:p>
        </p:txBody>
      </p:sp>
      <p:sp>
        <p:nvSpPr>
          <p:cNvPr id="5" name="Title 1"/>
          <p:cNvSpPr>
            <a:spLocks noGrp="1"/>
          </p:cNvSpPr>
          <p:nvPr>
            <p:ph type="title"/>
          </p:nvPr>
        </p:nvSpPr>
        <p:spPr>
          <a:xfrm>
            <a:off x="447675" y="408372"/>
            <a:ext cx="8260672" cy="1039427"/>
          </a:xfrm>
        </p:spPr>
        <p:txBody>
          <a:bodyPr/>
          <a:lstStyle/>
          <a:p>
            <a:r>
              <a:rPr lang="en-US" dirty="0" smtClean="0"/>
              <a:t>EPSDT</a:t>
            </a:r>
            <a:endParaRPr lang="en-US" dirty="0"/>
          </a:p>
        </p:txBody>
      </p:sp>
    </p:spTree>
    <p:extLst>
      <p:ext uri="{BB962C8B-B14F-4D97-AF65-F5344CB8AC3E}">
        <p14:creationId xmlns:p14="http://schemas.microsoft.com/office/powerpoint/2010/main" val="3022959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Letters of medical necessity</a:t>
            </a:r>
            <a:endParaRPr lang="en-US" dirty="0"/>
          </a:p>
        </p:txBody>
      </p:sp>
      <p:sp>
        <p:nvSpPr>
          <p:cNvPr id="3" name="Content Placeholder 2"/>
          <p:cNvSpPr>
            <a:spLocks noGrp="1"/>
          </p:cNvSpPr>
          <p:nvPr>
            <p:ph idx="1"/>
          </p:nvPr>
        </p:nvSpPr>
        <p:spPr/>
        <p:txBody>
          <a:bodyPr/>
          <a:lstStyle/>
          <a:p>
            <a:r>
              <a:rPr lang="en-US" dirty="0" smtClean="0"/>
              <a:t>Letters of Medical Necessity should include:</a:t>
            </a:r>
          </a:p>
          <a:p>
            <a:pPr lvl="1"/>
            <a:r>
              <a:rPr lang="en-US" dirty="0" smtClean="0"/>
              <a:t>All diagnoses </a:t>
            </a:r>
          </a:p>
          <a:p>
            <a:pPr lvl="1"/>
            <a:r>
              <a:rPr lang="en-US" dirty="0" smtClean="0"/>
              <a:t>All prognoses</a:t>
            </a:r>
          </a:p>
          <a:p>
            <a:pPr lvl="1"/>
            <a:r>
              <a:rPr lang="en-US" dirty="0" smtClean="0"/>
              <a:t>The service being prescribed as medically necessary</a:t>
            </a:r>
          </a:p>
          <a:p>
            <a:pPr lvl="1"/>
            <a:r>
              <a:rPr lang="en-US" dirty="0" smtClean="0"/>
              <a:t>Amount/frequency of service, supplies or equipment being prescribed</a:t>
            </a:r>
          </a:p>
          <a:p>
            <a:pPr lvl="1"/>
            <a:r>
              <a:rPr lang="en-US" dirty="0" smtClean="0"/>
              <a:t>Duration of service should be prescribed for 90 to 120 days at which point the prescribing professional would re-evaluate the child’s health to determine if the service is medically necessary</a:t>
            </a:r>
          </a:p>
          <a:p>
            <a:pPr lvl="1"/>
            <a:r>
              <a:rPr lang="en-US" dirty="0" smtClean="0"/>
              <a:t>Scope/intensity of service prescribed</a:t>
            </a:r>
            <a:endParaRPr lang="en-US" dirty="0"/>
          </a:p>
        </p:txBody>
      </p:sp>
    </p:spTree>
    <p:extLst>
      <p:ext uri="{BB962C8B-B14F-4D97-AF65-F5344CB8AC3E}">
        <p14:creationId xmlns:p14="http://schemas.microsoft.com/office/powerpoint/2010/main" val="2633620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cap="none" dirty="0" smtClean="0"/>
              <a:t>Medicaid:  Denials and the Appeal Process</a:t>
            </a:r>
            <a:endParaRPr lang="en-US" cap="none" dirty="0"/>
          </a:p>
        </p:txBody>
      </p:sp>
      <p:sp>
        <p:nvSpPr>
          <p:cNvPr id="3" name="Content Placeholder 2"/>
          <p:cNvSpPr>
            <a:spLocks noGrp="1"/>
          </p:cNvSpPr>
          <p:nvPr>
            <p:ph idx="1"/>
          </p:nvPr>
        </p:nvSpPr>
        <p:spPr>
          <a:xfrm>
            <a:off x="426128" y="1600200"/>
            <a:ext cx="8260672" cy="4525963"/>
          </a:xfrm>
        </p:spPr>
        <p:txBody>
          <a:bodyPr>
            <a:normAutofit/>
          </a:bodyPr>
          <a:lstStyle/>
          <a:p>
            <a:r>
              <a:rPr lang="en-US" sz="2200" dirty="0" smtClean="0"/>
              <a:t>If denied an EPSDT service prescribed by the child’s physician or if current services are reduced in frequency, duration, or intensity, you must be notified by mail within 30 days of request </a:t>
            </a:r>
          </a:p>
          <a:p>
            <a:r>
              <a:rPr lang="en-US" sz="2200" dirty="0" smtClean="0"/>
              <a:t>Denials and reductions may come from DCH, its contracting agency, GMCF, or Care Management Organizations (CMO) such as Amerigroup, </a:t>
            </a:r>
            <a:r>
              <a:rPr lang="en-US" sz="2200" dirty="0" err="1" smtClean="0"/>
              <a:t>Peachstate</a:t>
            </a:r>
            <a:r>
              <a:rPr lang="en-US" sz="2200" dirty="0" smtClean="0"/>
              <a:t>, or </a:t>
            </a:r>
            <a:r>
              <a:rPr lang="en-US" sz="2200" dirty="0" err="1" smtClean="0"/>
              <a:t>Wellcare</a:t>
            </a:r>
            <a:endParaRPr lang="en-US" sz="2200" dirty="0" smtClean="0"/>
          </a:p>
          <a:p>
            <a:r>
              <a:rPr lang="en-US" sz="2200" dirty="0" smtClean="0"/>
              <a:t>Denials must include notification of the parents’ right to an appeal  </a:t>
            </a:r>
          </a:p>
          <a:p>
            <a:r>
              <a:rPr lang="en-US" sz="2200" dirty="0" smtClean="0"/>
              <a:t>Appeals must be submitted in writing within 30 days of receiving the denial notification</a:t>
            </a:r>
            <a:endParaRPr lang="en-US" sz="2200" dirty="0"/>
          </a:p>
        </p:txBody>
      </p:sp>
    </p:spTree>
    <p:extLst>
      <p:ext uri="{BB962C8B-B14F-4D97-AF65-F5344CB8AC3E}">
        <p14:creationId xmlns:p14="http://schemas.microsoft.com/office/powerpoint/2010/main" val="6243527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cap="none" dirty="0" smtClean="0"/>
              <a:t>Senate Bill </a:t>
            </a:r>
            <a:r>
              <a:rPr lang="en-US" dirty="0" smtClean="0"/>
              <a:t>507 (SB507)</a:t>
            </a:r>
            <a:endParaRPr lang="en-US" dirty="0"/>
          </a:p>
        </p:txBody>
      </p:sp>
      <p:sp>
        <p:nvSpPr>
          <p:cNvPr id="3" name="Content Placeholder 2"/>
          <p:cNvSpPr>
            <a:spLocks noGrp="1"/>
          </p:cNvSpPr>
          <p:nvPr>
            <p:ph idx="1"/>
          </p:nvPr>
        </p:nvSpPr>
        <p:spPr>
          <a:xfrm>
            <a:off x="457200" y="1600200"/>
            <a:ext cx="8229600" cy="4525963"/>
          </a:xfrm>
        </p:spPr>
        <p:txBody>
          <a:bodyPr>
            <a:normAutofit lnSpcReduction="10000"/>
          </a:bodyPr>
          <a:lstStyle/>
          <a:p>
            <a:r>
              <a:rPr lang="en-US" sz="2200" dirty="0" smtClean="0"/>
              <a:t>SB507 was passed by Georgia’s General Assembly in 2008 to address difficulties experienced by children with disabilities who are eligible for medical services to which they are entitled at the scope, amount and duration as prescribed</a:t>
            </a:r>
          </a:p>
          <a:p>
            <a:r>
              <a:rPr lang="en-US" sz="2200" dirty="0" smtClean="0"/>
              <a:t>SB507 requires the denial letter include a description of the following:</a:t>
            </a:r>
          </a:p>
          <a:p>
            <a:pPr lvl="1"/>
            <a:r>
              <a:rPr lang="en-US" sz="2200" dirty="0" smtClean="0"/>
              <a:t>The exact treatment/services being denied</a:t>
            </a:r>
          </a:p>
          <a:p>
            <a:pPr lvl="1"/>
            <a:r>
              <a:rPr lang="en-US" sz="2200" dirty="0" smtClean="0"/>
              <a:t>Any additional information needed by the medical provider that could change DCH/GMCF’s decision, and</a:t>
            </a:r>
          </a:p>
          <a:p>
            <a:pPr lvl="1"/>
            <a:r>
              <a:rPr lang="en-US" sz="2200" dirty="0" smtClean="0"/>
              <a:t>The specific reason used to determine that the service is not medically necessary for that child</a:t>
            </a:r>
            <a:endParaRPr lang="en-US" sz="2200" dirty="0"/>
          </a:p>
        </p:txBody>
      </p:sp>
    </p:spTree>
    <p:extLst>
      <p:ext uri="{BB962C8B-B14F-4D97-AF65-F5344CB8AC3E}">
        <p14:creationId xmlns:p14="http://schemas.microsoft.com/office/powerpoint/2010/main" val="41153641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cap="none" dirty="0" smtClean="0"/>
              <a:t>Denials and </a:t>
            </a:r>
            <a:r>
              <a:rPr lang="en-US" cap="none" dirty="0"/>
              <a:t>t</a:t>
            </a:r>
            <a:r>
              <a:rPr lang="en-US" cap="none" dirty="0" smtClean="0"/>
              <a:t>he Appeal Process </a:t>
            </a:r>
            <a:endParaRPr lang="en-US" cap="none" dirty="0"/>
          </a:p>
        </p:txBody>
      </p:sp>
      <p:sp>
        <p:nvSpPr>
          <p:cNvPr id="3" name="Content Placeholder 2"/>
          <p:cNvSpPr>
            <a:spLocks noGrp="1"/>
          </p:cNvSpPr>
          <p:nvPr>
            <p:ph idx="1"/>
          </p:nvPr>
        </p:nvSpPr>
        <p:spPr>
          <a:xfrm>
            <a:off x="447675" y="1600200"/>
            <a:ext cx="8239125" cy="4525963"/>
          </a:xfrm>
        </p:spPr>
        <p:txBody>
          <a:bodyPr>
            <a:normAutofit/>
          </a:bodyPr>
          <a:lstStyle/>
          <a:p>
            <a:r>
              <a:rPr lang="en-US" sz="2200" dirty="0" smtClean="0"/>
              <a:t>Children denied a service by DCH or its contracting agencies have the right to an appeal </a:t>
            </a:r>
          </a:p>
          <a:p>
            <a:r>
              <a:rPr lang="en-US" sz="2200" dirty="0"/>
              <a:t> The denial letter should include:</a:t>
            </a:r>
          </a:p>
          <a:p>
            <a:pPr lvl="1"/>
            <a:r>
              <a:rPr lang="en-US" sz="2200" dirty="0"/>
              <a:t>any additional information requested by DCH/contracting agencies to reconsider the denial </a:t>
            </a:r>
          </a:p>
          <a:p>
            <a:pPr lvl="1"/>
            <a:r>
              <a:rPr lang="en-US" sz="2200" dirty="0"/>
              <a:t>the mailing address to which appeals should be submitted</a:t>
            </a:r>
          </a:p>
          <a:p>
            <a:r>
              <a:rPr lang="en-US" sz="2200" dirty="0" smtClean="0"/>
              <a:t>Appeals must be submitted in writing within </a:t>
            </a:r>
            <a:r>
              <a:rPr lang="en-US" sz="2200" u="sng" dirty="0" smtClean="0"/>
              <a:t>30 days </a:t>
            </a:r>
            <a:r>
              <a:rPr lang="en-US" sz="2200" dirty="0" smtClean="0"/>
              <a:t>of receipt of the written notice </a:t>
            </a:r>
          </a:p>
          <a:p>
            <a:r>
              <a:rPr lang="en-US" sz="2200" dirty="0" smtClean="0"/>
              <a:t>The State has 90 days to make a final determination on the appeal; however, CMOs may have extended time frame</a:t>
            </a:r>
          </a:p>
        </p:txBody>
      </p:sp>
      <p:sp>
        <p:nvSpPr>
          <p:cNvPr id="4" name="Rectangle 3"/>
          <p:cNvSpPr/>
          <p:nvPr/>
        </p:nvSpPr>
        <p:spPr>
          <a:xfrm>
            <a:off x="5734286" y="5726668"/>
            <a:ext cx="3028714" cy="369332"/>
          </a:xfrm>
          <a:prstGeom prst="rect">
            <a:avLst/>
          </a:prstGeom>
        </p:spPr>
        <p:txBody>
          <a:bodyPr wrap="none">
            <a:spAutoFit/>
          </a:bodyPr>
          <a:lstStyle/>
          <a:p>
            <a:pPr marL="411480" lvl="1" indent="0" algn="r">
              <a:buNone/>
            </a:pPr>
            <a:r>
              <a:rPr lang="en-US" dirty="0" smtClean="0">
                <a:solidFill>
                  <a:schemeClr val="tx2"/>
                </a:solidFill>
              </a:rPr>
              <a:t>(continued next slide)</a:t>
            </a:r>
            <a:endParaRPr lang="en-US" dirty="0">
              <a:solidFill>
                <a:schemeClr val="tx2"/>
              </a:solidFill>
            </a:endParaRPr>
          </a:p>
        </p:txBody>
      </p:sp>
    </p:spTree>
    <p:extLst>
      <p:ext uri="{BB962C8B-B14F-4D97-AF65-F5344CB8AC3E}">
        <p14:creationId xmlns:p14="http://schemas.microsoft.com/office/powerpoint/2010/main" val="2942284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305800" cy="5791200"/>
          </a:xfrm>
        </p:spPr>
        <p:txBody>
          <a:bodyPr>
            <a:normAutofit/>
          </a:bodyPr>
          <a:lstStyle/>
          <a:p>
            <a:pPr marL="114300" indent="0">
              <a:buNone/>
            </a:pPr>
            <a:r>
              <a:rPr lang="en-US" sz="2800" b="1" dirty="0" smtClean="0">
                <a:solidFill>
                  <a:schemeClr val="accent3"/>
                </a:solidFill>
                <a:latin typeface="+mj-lt"/>
              </a:rPr>
              <a:t>GAO’S Vision</a:t>
            </a:r>
            <a:endParaRPr lang="en-US" sz="2800" dirty="0" smtClean="0">
              <a:latin typeface="+mj-lt"/>
            </a:endParaRPr>
          </a:p>
          <a:p>
            <a:pPr>
              <a:lnSpc>
                <a:spcPts val="3000"/>
              </a:lnSpc>
            </a:pPr>
            <a:r>
              <a:rPr lang="en-US" sz="2200" dirty="0" smtClean="0"/>
              <a:t>GAO </a:t>
            </a:r>
            <a:r>
              <a:rPr lang="en-US" sz="2200" dirty="0"/>
              <a:t>envisions a Georgia where all people have value, visibility and voice; where even the most difficult and long-lasting challenges are addressed by ordinary citizens acting voluntarily on behalf of each other; and where the perception of disability is replaced by the recognition of </a:t>
            </a:r>
            <a:r>
              <a:rPr lang="en-US" sz="2200" dirty="0" smtClean="0"/>
              <a:t>ability</a:t>
            </a:r>
            <a:endParaRPr lang="en-US" sz="800" dirty="0" smtClean="0"/>
          </a:p>
          <a:p>
            <a:endParaRPr lang="en-US" sz="800" dirty="0"/>
          </a:p>
          <a:p>
            <a:pPr marL="114300" indent="0">
              <a:buNone/>
            </a:pPr>
            <a:r>
              <a:rPr lang="en-US" sz="2800" b="1" dirty="0">
                <a:solidFill>
                  <a:schemeClr val="accent3"/>
                </a:solidFill>
                <a:latin typeface="+mj-lt"/>
              </a:rPr>
              <a:t>GAO’S </a:t>
            </a:r>
            <a:r>
              <a:rPr lang="en-US" sz="2800" b="1" dirty="0" smtClean="0">
                <a:solidFill>
                  <a:schemeClr val="accent3"/>
                </a:solidFill>
                <a:latin typeface="+mj-lt"/>
              </a:rPr>
              <a:t>Mission</a:t>
            </a:r>
          </a:p>
          <a:p>
            <a:pPr>
              <a:lnSpc>
                <a:spcPts val="3000"/>
              </a:lnSpc>
            </a:pPr>
            <a:r>
              <a:rPr lang="en-US" sz="2200" dirty="0" smtClean="0"/>
              <a:t>To </a:t>
            </a:r>
            <a:r>
              <a:rPr lang="en-US" sz="2200" dirty="0"/>
              <a:t>organize our resources and follow our values and legal mandates in ways which substantially increase the number of people who are voluntarily standing beside and for people in Georgia who have significant disabilities and mental </a:t>
            </a:r>
            <a:r>
              <a:rPr lang="en-US" sz="2200" dirty="0" smtClean="0"/>
              <a:t>illness</a:t>
            </a:r>
            <a:endParaRPr lang="en-US" sz="2200" dirty="0"/>
          </a:p>
          <a:p>
            <a:pPr marL="114300" indent="0">
              <a:buNone/>
            </a:pPr>
            <a:endParaRPr lang="en-US" dirty="0"/>
          </a:p>
        </p:txBody>
      </p:sp>
    </p:spTree>
    <p:extLst>
      <p:ext uri="{BB962C8B-B14F-4D97-AF65-F5344CB8AC3E}">
        <p14:creationId xmlns:p14="http://schemas.microsoft.com/office/powerpoint/2010/main" val="40583104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p:spPr>
        <p:txBody>
          <a:bodyPr>
            <a:normAutofit/>
          </a:bodyPr>
          <a:lstStyle/>
          <a:p>
            <a:r>
              <a:rPr lang="en-US" sz="2200" dirty="0"/>
              <a:t>If denied after the first appeal, you have the right to request an administrative hearing before the Office of </a:t>
            </a:r>
            <a:r>
              <a:rPr lang="en-US" sz="2200" dirty="0" smtClean="0"/>
              <a:t>State </a:t>
            </a:r>
            <a:r>
              <a:rPr lang="en-US" sz="2200" dirty="0"/>
              <a:t>Administrative Hearings (OSAH</a:t>
            </a:r>
            <a:r>
              <a:rPr lang="en-US" sz="2200" dirty="0" smtClean="0"/>
              <a:t>)</a:t>
            </a:r>
            <a:endParaRPr lang="en-US" sz="2200" dirty="0"/>
          </a:p>
          <a:p>
            <a:r>
              <a:rPr lang="en-US" sz="2200" dirty="0" smtClean="0"/>
              <a:t>Upon </a:t>
            </a:r>
            <a:r>
              <a:rPr lang="en-US" sz="2200" dirty="0"/>
              <a:t>notifying DCH of your </a:t>
            </a:r>
            <a:r>
              <a:rPr lang="en-US" sz="2200" dirty="0" smtClean="0"/>
              <a:t>request for a fair hearing, </a:t>
            </a:r>
            <a:r>
              <a:rPr lang="en-US" sz="2200" dirty="0"/>
              <a:t>DCH must send the request for a hearing to the Office of State Administrative Hearings (OSAH) promptly so OSAH can schedule a hearing within the </a:t>
            </a:r>
            <a:r>
              <a:rPr lang="en-US" sz="2200" dirty="0" smtClean="0"/>
              <a:t>90-day </a:t>
            </a:r>
            <a:r>
              <a:rPr lang="en-US" sz="2200" dirty="0"/>
              <a:t>time </a:t>
            </a:r>
            <a:r>
              <a:rPr lang="en-US" sz="2200" dirty="0" smtClean="0"/>
              <a:t>frame </a:t>
            </a:r>
          </a:p>
          <a:p>
            <a:r>
              <a:rPr lang="en-US" sz="2200" dirty="0" smtClean="0"/>
              <a:t>If you do not receive written notice of the reason(s) for denial as specified within SB507, the state has violated the Medicaid Act</a:t>
            </a:r>
            <a:endParaRPr lang="en-US" sz="2200" dirty="0"/>
          </a:p>
        </p:txBody>
      </p:sp>
      <p:sp>
        <p:nvSpPr>
          <p:cNvPr id="5" name="Title 1"/>
          <p:cNvSpPr>
            <a:spLocks noGrp="1"/>
          </p:cNvSpPr>
          <p:nvPr>
            <p:ph type="title"/>
          </p:nvPr>
        </p:nvSpPr>
        <p:spPr>
          <a:xfrm>
            <a:off x="426128" y="408372"/>
            <a:ext cx="8260672" cy="1039427"/>
          </a:xfrm>
        </p:spPr>
        <p:txBody>
          <a:bodyPr>
            <a:normAutofit/>
          </a:bodyPr>
          <a:lstStyle/>
          <a:p>
            <a:r>
              <a:rPr lang="en-US" cap="none" dirty="0" smtClean="0"/>
              <a:t>Denials and </a:t>
            </a:r>
            <a:r>
              <a:rPr lang="en-US" cap="none" dirty="0"/>
              <a:t>t</a:t>
            </a:r>
            <a:r>
              <a:rPr lang="en-US" cap="none" dirty="0" smtClean="0"/>
              <a:t>he Appeal Process </a:t>
            </a:r>
            <a:endParaRPr lang="en-US" cap="none" dirty="0"/>
          </a:p>
        </p:txBody>
      </p:sp>
    </p:spTree>
    <p:extLst>
      <p:ext uri="{BB962C8B-B14F-4D97-AF65-F5344CB8AC3E}">
        <p14:creationId xmlns:p14="http://schemas.microsoft.com/office/powerpoint/2010/main" val="20503246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14600"/>
            <a:ext cx="8229600" cy="3611563"/>
          </a:xfrm>
        </p:spPr>
        <p:txBody>
          <a:bodyPr>
            <a:normAutofit/>
          </a:bodyPr>
          <a:lstStyle/>
          <a:p>
            <a:pPr marL="0" indent="0" algn="ctr">
              <a:buNone/>
            </a:pPr>
            <a:r>
              <a:rPr lang="en-US" sz="3200" dirty="0" smtClean="0">
                <a:latin typeface="+mj-lt"/>
              </a:rPr>
              <a:t>Home and</a:t>
            </a:r>
          </a:p>
          <a:p>
            <a:pPr marL="0" indent="0" algn="ctr">
              <a:buNone/>
            </a:pPr>
            <a:r>
              <a:rPr lang="en-US" sz="3200" dirty="0" smtClean="0">
                <a:latin typeface="+mj-lt"/>
              </a:rPr>
              <a:t>Community-Based Services (HCBS)</a:t>
            </a:r>
          </a:p>
          <a:p>
            <a:pPr marL="0" indent="0" algn="ctr">
              <a:buNone/>
            </a:pPr>
            <a:r>
              <a:rPr lang="en-US" sz="3200" dirty="0" smtClean="0">
                <a:latin typeface="+mj-lt"/>
              </a:rPr>
              <a:t>Available Through Georgia Medicaid</a:t>
            </a:r>
            <a:endParaRPr lang="en-US" sz="3200" dirty="0">
              <a:latin typeface="+mj-lt"/>
            </a:endParaRPr>
          </a:p>
        </p:txBody>
      </p:sp>
    </p:spTree>
    <p:extLst>
      <p:ext uri="{BB962C8B-B14F-4D97-AF65-F5344CB8AC3E}">
        <p14:creationId xmlns:p14="http://schemas.microsoft.com/office/powerpoint/2010/main" val="808448222"/>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128" y="685800"/>
            <a:ext cx="8260672" cy="761999"/>
          </a:xfrm>
        </p:spPr>
        <p:txBody>
          <a:bodyPr>
            <a:normAutofit fontScale="90000"/>
          </a:bodyPr>
          <a:lstStyle/>
          <a:p>
            <a:pPr lvl="0">
              <a:spcBef>
                <a:spcPct val="20000"/>
              </a:spcBef>
              <a:buClr>
                <a:srgbClr val="4F81BD"/>
              </a:buClr>
            </a:pPr>
            <a:r>
              <a:rPr lang="en-US" sz="3600" dirty="0" smtClean="0"/>
              <a:t>HCBS </a:t>
            </a:r>
            <a:r>
              <a:rPr lang="en-US" sz="3600" cap="none" dirty="0" smtClean="0">
                <a:solidFill>
                  <a:srgbClr val="1F497D"/>
                </a:solidFill>
                <a:ea typeface="+mn-ea"/>
                <a:cs typeface="+mn-cs"/>
              </a:rPr>
              <a:t>for People with Disabilities</a:t>
            </a:r>
            <a:r>
              <a:rPr lang="en-US" sz="3200" cap="none" dirty="0">
                <a:solidFill>
                  <a:srgbClr val="1F497D"/>
                </a:solidFill>
                <a:ea typeface="+mn-ea"/>
                <a:cs typeface="+mn-cs"/>
              </a:rPr>
              <a:t/>
            </a:r>
            <a:br>
              <a:rPr lang="en-US" sz="3200" cap="none" dirty="0">
                <a:solidFill>
                  <a:srgbClr val="1F497D"/>
                </a:solidFill>
                <a:ea typeface="+mn-ea"/>
                <a:cs typeface="+mn-cs"/>
              </a:rPr>
            </a:br>
            <a:endParaRPr lang="en-US" dirty="0"/>
          </a:p>
        </p:txBody>
      </p:sp>
      <p:sp>
        <p:nvSpPr>
          <p:cNvPr id="3" name="Content Placeholder 2"/>
          <p:cNvSpPr>
            <a:spLocks noGrp="1"/>
          </p:cNvSpPr>
          <p:nvPr>
            <p:ph idx="1"/>
          </p:nvPr>
        </p:nvSpPr>
        <p:spPr>
          <a:xfrm>
            <a:off x="457200" y="1600200"/>
            <a:ext cx="8214064" cy="4449763"/>
          </a:xfrm>
        </p:spPr>
        <p:txBody>
          <a:bodyPr>
            <a:normAutofit/>
          </a:bodyPr>
          <a:lstStyle/>
          <a:p>
            <a:r>
              <a:rPr lang="en-US" sz="2200" dirty="0" smtClean="0"/>
              <a:t>HCBS are available based on the needs and abilities of people, including:</a:t>
            </a:r>
            <a:endParaRPr lang="en-US" sz="1000" dirty="0" smtClean="0"/>
          </a:p>
          <a:p>
            <a:pPr lvl="1"/>
            <a:r>
              <a:rPr lang="en-US" sz="2200" dirty="0" smtClean="0"/>
              <a:t>Age</a:t>
            </a:r>
          </a:p>
          <a:p>
            <a:pPr lvl="1"/>
            <a:r>
              <a:rPr lang="en-US" sz="2200" dirty="0" smtClean="0"/>
              <a:t>Physical disabilities</a:t>
            </a:r>
          </a:p>
          <a:p>
            <a:pPr lvl="1"/>
            <a:r>
              <a:rPr lang="en-US" sz="2200" dirty="0" smtClean="0"/>
              <a:t>Developmental disabilities</a:t>
            </a:r>
          </a:p>
          <a:p>
            <a:pPr lvl="1"/>
            <a:r>
              <a:rPr lang="en-US" sz="2200" dirty="0" smtClean="0"/>
              <a:t>Functional limitations</a:t>
            </a:r>
            <a:endParaRPr lang="en-US" sz="1000" dirty="0" smtClean="0"/>
          </a:p>
          <a:p>
            <a:r>
              <a:rPr lang="en-US" sz="2200" dirty="0" smtClean="0"/>
              <a:t>HCBS </a:t>
            </a:r>
            <a:r>
              <a:rPr lang="en-US" sz="2200" dirty="0"/>
              <a:t>require </a:t>
            </a:r>
            <a:r>
              <a:rPr lang="en-US" sz="2200" dirty="0" smtClean="0"/>
              <a:t>a </a:t>
            </a:r>
            <a:r>
              <a:rPr lang="en-US" sz="2200" dirty="0"/>
              <a:t>person be eligible for </a:t>
            </a:r>
            <a:r>
              <a:rPr lang="en-US" sz="2200" dirty="0" smtClean="0"/>
              <a:t>Medicaid</a:t>
            </a:r>
          </a:p>
          <a:p>
            <a:r>
              <a:rPr lang="en-US" sz="2200" dirty="0" smtClean="0"/>
              <a:t>HCBS were created to support people to remain at home and avoid institutionalization</a:t>
            </a:r>
            <a:endParaRPr lang="en-US" sz="2200" dirty="0"/>
          </a:p>
        </p:txBody>
      </p:sp>
    </p:spTree>
    <p:extLst>
      <p:ext uri="{BB962C8B-B14F-4D97-AF65-F5344CB8AC3E}">
        <p14:creationId xmlns:p14="http://schemas.microsoft.com/office/powerpoint/2010/main" val="26819462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6128" y="1600200"/>
            <a:ext cx="8489272" cy="4495800"/>
          </a:xfrm>
        </p:spPr>
        <p:txBody>
          <a:bodyPr>
            <a:normAutofit fontScale="92500"/>
          </a:bodyPr>
          <a:lstStyle/>
          <a:p>
            <a:r>
              <a:rPr lang="en-US" sz="2200" dirty="0" smtClean="0"/>
              <a:t>The New Options Waiver (NOW) and Comprehensive Waiver (COMP) provide home and community-based services (HCBS) to people who have intellectual and/or developmental disabilities (DD) </a:t>
            </a:r>
            <a:endParaRPr lang="en-US" sz="1100" dirty="0" smtClean="0"/>
          </a:p>
          <a:p>
            <a:r>
              <a:rPr lang="en-US" sz="2200" dirty="0"/>
              <a:t>Eligibility for services is determined by the Intake and Evaluation </a:t>
            </a:r>
            <a:r>
              <a:rPr lang="en-US" sz="2200" dirty="0" smtClean="0"/>
              <a:t>Department of </a:t>
            </a:r>
            <a:r>
              <a:rPr lang="en-US" sz="2200" dirty="0"/>
              <a:t>the </a:t>
            </a:r>
            <a:r>
              <a:rPr lang="en-US" sz="2000" dirty="0"/>
              <a:t>Dept. of Behavioral Health and Developmental Disabilities </a:t>
            </a:r>
            <a:r>
              <a:rPr lang="en-US" sz="2000" dirty="0" smtClean="0"/>
              <a:t>(</a:t>
            </a:r>
            <a:r>
              <a:rPr lang="en-US" sz="2200" dirty="0" smtClean="0"/>
              <a:t>DBHDD) </a:t>
            </a:r>
            <a:r>
              <a:rPr lang="en-US" sz="2200" dirty="0"/>
              <a:t>Regional </a:t>
            </a:r>
            <a:r>
              <a:rPr lang="en-US" sz="2200" dirty="0" smtClean="0"/>
              <a:t>Office and confirmed by GMCF</a:t>
            </a:r>
            <a:endParaRPr lang="en-US" sz="1000" dirty="0" smtClean="0"/>
          </a:p>
          <a:p>
            <a:r>
              <a:rPr lang="en-US" sz="2200" dirty="0"/>
              <a:t>Eligibility requirements include, but are not limited to:  </a:t>
            </a:r>
          </a:p>
          <a:p>
            <a:pPr lvl="1"/>
            <a:r>
              <a:rPr lang="en-US" sz="2200" dirty="0" smtClean="0"/>
              <a:t>Having Medicaid eligibility(prior to waiver being funded)</a:t>
            </a:r>
          </a:p>
          <a:p>
            <a:pPr lvl="1"/>
            <a:r>
              <a:rPr lang="en-US" sz="2200" dirty="0" smtClean="0"/>
              <a:t>Being diagnosed with an Intellectual and/or developmental disability and/or other related conditions prior to age 22</a:t>
            </a:r>
          </a:p>
          <a:p>
            <a:pPr lvl="2"/>
            <a:r>
              <a:rPr lang="en-US" dirty="0" smtClean="0"/>
              <a:t>Intellectual disabilities must be diagnosed prior to age 18</a:t>
            </a:r>
          </a:p>
          <a:p>
            <a:endParaRPr lang="en-US" dirty="0" smtClean="0"/>
          </a:p>
        </p:txBody>
      </p:sp>
      <p:sp>
        <p:nvSpPr>
          <p:cNvPr id="4" name="Title 1"/>
          <p:cNvSpPr>
            <a:spLocks noGrp="1"/>
          </p:cNvSpPr>
          <p:nvPr>
            <p:ph type="title"/>
          </p:nvPr>
        </p:nvSpPr>
        <p:spPr>
          <a:xfrm>
            <a:off x="426128" y="533400"/>
            <a:ext cx="8260672" cy="761999"/>
          </a:xfrm>
        </p:spPr>
        <p:txBody>
          <a:bodyPr>
            <a:normAutofit/>
          </a:bodyPr>
          <a:lstStyle/>
          <a:p>
            <a:pPr lvl="0">
              <a:spcBef>
                <a:spcPct val="20000"/>
              </a:spcBef>
              <a:buClr>
                <a:srgbClr val="4F81BD"/>
              </a:buClr>
            </a:pPr>
            <a:r>
              <a:rPr lang="en-US" sz="3600" dirty="0" smtClean="0"/>
              <a:t>NOW </a:t>
            </a:r>
            <a:r>
              <a:rPr lang="en-US" sz="3600" cap="none" dirty="0" smtClean="0"/>
              <a:t>and</a:t>
            </a:r>
            <a:r>
              <a:rPr lang="en-US" sz="3600" dirty="0" smtClean="0"/>
              <a:t> COMP </a:t>
            </a:r>
            <a:r>
              <a:rPr lang="en-US" sz="3600" cap="none" dirty="0" smtClean="0"/>
              <a:t>Waivers</a:t>
            </a:r>
            <a:endParaRPr lang="en-US" dirty="0"/>
          </a:p>
        </p:txBody>
      </p:sp>
    </p:spTree>
    <p:extLst>
      <p:ext uri="{BB962C8B-B14F-4D97-AF65-F5344CB8AC3E}">
        <p14:creationId xmlns:p14="http://schemas.microsoft.com/office/powerpoint/2010/main" val="464835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128" y="511731"/>
            <a:ext cx="8260672" cy="734628"/>
          </a:xfrm>
        </p:spPr>
        <p:txBody>
          <a:bodyPr>
            <a:normAutofit/>
          </a:bodyPr>
          <a:lstStyle/>
          <a:p>
            <a:pPr lvl="0">
              <a:spcBef>
                <a:spcPct val="20000"/>
              </a:spcBef>
              <a:buClr>
                <a:srgbClr val="4F81BD"/>
              </a:buClr>
            </a:pPr>
            <a:r>
              <a:rPr lang="en-US" sz="3200" cap="none" dirty="0" smtClean="0">
                <a:solidFill>
                  <a:srgbClr val="1F497D"/>
                </a:solidFill>
                <a:ea typeface="+mn-ea"/>
                <a:cs typeface="+mn-cs"/>
              </a:rPr>
              <a:t>Developmental Disabilities Defined</a:t>
            </a:r>
            <a:endParaRPr lang="en-US" dirty="0"/>
          </a:p>
        </p:txBody>
      </p:sp>
      <p:sp>
        <p:nvSpPr>
          <p:cNvPr id="3" name="Content Placeholder 2"/>
          <p:cNvSpPr>
            <a:spLocks noGrp="1"/>
          </p:cNvSpPr>
          <p:nvPr>
            <p:ph idx="1"/>
          </p:nvPr>
        </p:nvSpPr>
        <p:spPr>
          <a:xfrm>
            <a:off x="426128" y="1600200"/>
            <a:ext cx="8413072" cy="4724400"/>
          </a:xfrm>
        </p:spPr>
        <p:txBody>
          <a:bodyPr>
            <a:normAutofit fontScale="55000" lnSpcReduction="20000"/>
          </a:bodyPr>
          <a:lstStyle/>
          <a:p>
            <a:r>
              <a:rPr lang="en-US" sz="4000" dirty="0" smtClean="0">
                <a:effectLst/>
              </a:rPr>
              <a:t>The current definition under the DD Act (adopted in 2000) defines “developmental disability” as a severe, chronic disability of an individual that:</a:t>
            </a:r>
          </a:p>
          <a:p>
            <a:r>
              <a:rPr lang="en-US" sz="4000" dirty="0" smtClean="0">
                <a:effectLst/>
              </a:rPr>
              <a:t>“(</a:t>
            </a:r>
            <a:r>
              <a:rPr lang="en-US" sz="4000" dirty="0" err="1" smtClean="0">
                <a:effectLst/>
              </a:rPr>
              <a:t>i</a:t>
            </a:r>
            <a:r>
              <a:rPr lang="en-US" sz="4000" dirty="0" smtClean="0">
                <a:effectLst/>
              </a:rPr>
              <a:t>) is attributable to a mental or physical impairment or combination of mental and physical impairments;</a:t>
            </a:r>
          </a:p>
          <a:p>
            <a:r>
              <a:rPr lang="en-US" sz="4000" dirty="0" smtClean="0">
                <a:effectLst/>
              </a:rPr>
              <a:t>(ii) is manifested before the individual attains age 22;</a:t>
            </a:r>
          </a:p>
          <a:p>
            <a:r>
              <a:rPr lang="en-US" sz="4000" dirty="0" smtClean="0">
                <a:effectLst/>
              </a:rPr>
              <a:t>(iii) is likely to continue indefinitely;</a:t>
            </a:r>
          </a:p>
          <a:p>
            <a:r>
              <a:rPr lang="en-US" sz="4000" dirty="0" smtClean="0">
                <a:effectLst/>
              </a:rPr>
              <a:t>(iv) results in substantial functional limitations in 3 or more of the following areas of major life activity: </a:t>
            </a:r>
          </a:p>
          <a:p>
            <a:pPr lvl="1"/>
            <a:r>
              <a:rPr lang="en-US" sz="4000" dirty="0" smtClean="0">
                <a:effectLst/>
              </a:rPr>
              <a:t>(I) Self-care</a:t>
            </a:r>
          </a:p>
          <a:p>
            <a:pPr lvl="1"/>
            <a:r>
              <a:rPr lang="en-US" sz="4000" dirty="0" smtClean="0">
                <a:effectLst/>
              </a:rPr>
              <a:t>(II) Receptive and expressive language</a:t>
            </a:r>
          </a:p>
          <a:p>
            <a:pPr lvl="1"/>
            <a:r>
              <a:rPr lang="en-US" sz="4000" dirty="0" smtClean="0">
                <a:effectLst/>
              </a:rPr>
              <a:t>(III) Learning</a:t>
            </a:r>
          </a:p>
          <a:p>
            <a:pPr marL="114300" indent="0">
              <a:buNone/>
            </a:pPr>
            <a:endParaRPr lang="en-US" dirty="0"/>
          </a:p>
        </p:txBody>
      </p:sp>
      <p:sp>
        <p:nvSpPr>
          <p:cNvPr id="4" name="Rectangle 3"/>
          <p:cNvSpPr/>
          <p:nvPr/>
        </p:nvSpPr>
        <p:spPr>
          <a:xfrm>
            <a:off x="5734286" y="5486400"/>
            <a:ext cx="3028714" cy="369332"/>
          </a:xfrm>
          <a:prstGeom prst="rect">
            <a:avLst/>
          </a:prstGeom>
        </p:spPr>
        <p:txBody>
          <a:bodyPr wrap="none">
            <a:spAutoFit/>
          </a:bodyPr>
          <a:lstStyle/>
          <a:p>
            <a:pPr marL="411480" lvl="1" indent="0" algn="r">
              <a:buNone/>
            </a:pPr>
            <a:r>
              <a:rPr lang="en-US" dirty="0" smtClean="0">
                <a:solidFill>
                  <a:schemeClr val="tx2"/>
                </a:solidFill>
              </a:rPr>
              <a:t>(continued next slide)</a:t>
            </a:r>
            <a:endParaRPr lang="en-US" dirty="0">
              <a:solidFill>
                <a:schemeClr val="tx2"/>
              </a:solidFill>
            </a:endParaRPr>
          </a:p>
        </p:txBody>
      </p:sp>
    </p:spTree>
    <p:extLst>
      <p:ext uri="{BB962C8B-B14F-4D97-AF65-F5344CB8AC3E}">
        <p14:creationId xmlns:p14="http://schemas.microsoft.com/office/powerpoint/2010/main" val="18562738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128" y="484572"/>
            <a:ext cx="8260672" cy="734628"/>
          </a:xfrm>
        </p:spPr>
        <p:txBody>
          <a:bodyPr>
            <a:normAutofit/>
          </a:bodyPr>
          <a:lstStyle/>
          <a:p>
            <a:pPr lvl="0">
              <a:spcBef>
                <a:spcPct val="20000"/>
              </a:spcBef>
              <a:buClr>
                <a:srgbClr val="4F81BD"/>
              </a:buClr>
            </a:pPr>
            <a:r>
              <a:rPr lang="en-US" sz="3200" cap="none" dirty="0" smtClean="0">
                <a:solidFill>
                  <a:srgbClr val="1F497D"/>
                </a:solidFill>
                <a:ea typeface="+mn-ea"/>
                <a:cs typeface="+mn-cs"/>
              </a:rPr>
              <a:t>Developmental Disabilities Defined</a:t>
            </a:r>
            <a:endParaRPr lang="en-US" dirty="0"/>
          </a:p>
        </p:txBody>
      </p:sp>
      <p:sp>
        <p:nvSpPr>
          <p:cNvPr id="3" name="Content Placeholder 2"/>
          <p:cNvSpPr>
            <a:spLocks noGrp="1"/>
          </p:cNvSpPr>
          <p:nvPr>
            <p:ph idx="1"/>
          </p:nvPr>
        </p:nvSpPr>
        <p:spPr>
          <a:xfrm>
            <a:off x="426128" y="1600200"/>
            <a:ext cx="8413072" cy="4724400"/>
          </a:xfrm>
        </p:spPr>
        <p:txBody>
          <a:bodyPr>
            <a:normAutofit fontScale="70000" lnSpcReduction="20000"/>
          </a:bodyPr>
          <a:lstStyle/>
          <a:p>
            <a:pPr lvl="1"/>
            <a:r>
              <a:rPr lang="en-US" sz="4000" dirty="0" smtClean="0">
                <a:effectLst/>
              </a:rPr>
              <a:t>(IV) Mobility</a:t>
            </a:r>
          </a:p>
          <a:p>
            <a:pPr lvl="1"/>
            <a:r>
              <a:rPr lang="en-US" sz="4000" dirty="0" smtClean="0">
                <a:effectLst/>
              </a:rPr>
              <a:t>(V) Self-direction</a:t>
            </a:r>
          </a:p>
          <a:p>
            <a:pPr lvl="1"/>
            <a:r>
              <a:rPr lang="en-US" sz="4000" dirty="0" smtClean="0">
                <a:effectLst/>
              </a:rPr>
              <a:t>(VI) Capacity for </a:t>
            </a:r>
            <a:r>
              <a:rPr lang="en-US" sz="4000" smtClean="0">
                <a:effectLst/>
              </a:rPr>
              <a:t>independent living</a:t>
            </a:r>
            <a:endParaRPr lang="en-US" sz="4000" dirty="0" smtClean="0">
              <a:effectLst/>
            </a:endParaRPr>
          </a:p>
          <a:p>
            <a:pPr lvl="1">
              <a:spcAft>
                <a:spcPts val="1200"/>
              </a:spcAft>
            </a:pPr>
            <a:r>
              <a:rPr lang="en-US" sz="4000" dirty="0" smtClean="0">
                <a:effectLst/>
              </a:rPr>
              <a:t>(VII) Economic self-sufficiency; and</a:t>
            </a:r>
          </a:p>
          <a:p>
            <a:r>
              <a:rPr lang="en-US" sz="4000" dirty="0" smtClean="0">
                <a:effectLst/>
              </a:rPr>
              <a:t>(v) reflects the individual’s need for a combination and sequence of special, interdisciplinary, or generic services, individualized supports, or other forms of assistance that are of lifelong or extended duration and are individually planned and coordinated.”</a:t>
            </a:r>
          </a:p>
          <a:p>
            <a:endParaRPr lang="en-US" dirty="0"/>
          </a:p>
        </p:txBody>
      </p:sp>
    </p:spTree>
    <p:extLst>
      <p:ext uri="{BB962C8B-B14F-4D97-AF65-F5344CB8AC3E}">
        <p14:creationId xmlns:p14="http://schemas.microsoft.com/office/powerpoint/2010/main" val="1039573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72000"/>
          </a:xfrm>
        </p:spPr>
        <p:txBody>
          <a:bodyPr>
            <a:normAutofit lnSpcReduction="10000"/>
          </a:bodyPr>
          <a:lstStyle/>
          <a:p>
            <a:r>
              <a:rPr lang="en-US" sz="2200" dirty="0" smtClean="0"/>
              <a:t>People eligible for the NOW and COMP waivers choose from a “menu” of 18 services</a:t>
            </a:r>
          </a:p>
          <a:p>
            <a:r>
              <a:rPr lang="en-US" sz="2200" dirty="0" smtClean="0"/>
              <a:t>NOW is for people who do not require intensive or 24-hour supports  </a:t>
            </a:r>
          </a:p>
          <a:p>
            <a:pPr lvl="1"/>
            <a:r>
              <a:rPr lang="en-US" sz="2200" dirty="0" smtClean="0"/>
              <a:t>NOW was designed to support people who live in their own home or with family members  </a:t>
            </a:r>
          </a:p>
          <a:p>
            <a:pPr lvl="1"/>
            <a:r>
              <a:rPr lang="en-US" sz="2200" dirty="0" smtClean="0"/>
              <a:t>Budget limit of NOW is $25,000.00 annually</a:t>
            </a:r>
          </a:p>
          <a:p>
            <a:r>
              <a:rPr lang="en-US" sz="2200" dirty="0" smtClean="0"/>
              <a:t>COMP is for people who require a full range of intensive services in order to live in the community </a:t>
            </a:r>
          </a:p>
          <a:p>
            <a:pPr lvl="1"/>
            <a:r>
              <a:rPr lang="en-US" sz="2200" dirty="0" smtClean="0"/>
              <a:t>COMP offers a residential option </a:t>
            </a:r>
          </a:p>
          <a:p>
            <a:pPr lvl="1"/>
            <a:r>
              <a:rPr lang="en-US" sz="2200" dirty="0" smtClean="0"/>
              <a:t>COMP may include exceptional rates for specific services needed more frequently than indicated in policy   </a:t>
            </a:r>
          </a:p>
          <a:p>
            <a:pPr lvl="1"/>
            <a:endParaRPr lang="en-US" i="1" dirty="0"/>
          </a:p>
          <a:p>
            <a:pPr lvl="1"/>
            <a:endParaRPr lang="en-US" i="1" dirty="0" smtClean="0"/>
          </a:p>
          <a:p>
            <a:pPr lvl="1"/>
            <a:endParaRPr lang="en-US" i="1" dirty="0"/>
          </a:p>
          <a:p>
            <a:pPr marL="342900" lvl="1" indent="0">
              <a:buNone/>
            </a:pPr>
            <a:endParaRPr lang="en-US" i="1" dirty="0" smtClean="0"/>
          </a:p>
          <a:p>
            <a:pPr marL="0" indent="0">
              <a:buNone/>
            </a:pPr>
            <a:endParaRPr lang="en-US" dirty="0"/>
          </a:p>
        </p:txBody>
      </p:sp>
      <p:sp>
        <p:nvSpPr>
          <p:cNvPr id="4" name="Title 1"/>
          <p:cNvSpPr>
            <a:spLocks noGrp="1"/>
          </p:cNvSpPr>
          <p:nvPr>
            <p:ph type="title"/>
          </p:nvPr>
        </p:nvSpPr>
        <p:spPr>
          <a:xfrm>
            <a:off x="426128" y="484572"/>
            <a:ext cx="8260672" cy="734628"/>
          </a:xfrm>
        </p:spPr>
        <p:txBody>
          <a:bodyPr>
            <a:normAutofit/>
          </a:bodyPr>
          <a:lstStyle/>
          <a:p>
            <a:pPr lvl="0">
              <a:spcBef>
                <a:spcPct val="20000"/>
              </a:spcBef>
              <a:buClr>
                <a:srgbClr val="4F81BD"/>
              </a:buClr>
            </a:pPr>
            <a:r>
              <a:rPr lang="en-US" sz="3200" cap="none" dirty="0" smtClean="0">
                <a:solidFill>
                  <a:srgbClr val="1F497D"/>
                </a:solidFill>
                <a:ea typeface="+mn-ea"/>
                <a:cs typeface="+mn-cs"/>
              </a:rPr>
              <a:t>NOW and COMP Waivers</a:t>
            </a:r>
            <a:endParaRPr lang="en-US" dirty="0"/>
          </a:p>
        </p:txBody>
      </p:sp>
    </p:spTree>
    <p:extLst>
      <p:ext uri="{BB962C8B-B14F-4D97-AF65-F5344CB8AC3E}">
        <p14:creationId xmlns:p14="http://schemas.microsoft.com/office/powerpoint/2010/main" val="15871690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464" y="1600200"/>
            <a:ext cx="8397536" cy="4267200"/>
          </a:xfrm>
        </p:spPr>
        <p:txBody>
          <a:bodyPr>
            <a:normAutofit/>
          </a:bodyPr>
          <a:lstStyle/>
          <a:p>
            <a:r>
              <a:rPr lang="en-US" sz="2200" dirty="0" smtClean="0"/>
              <a:t>Applications for NOW and COMP can be downloaded from the DBHDD website, or you can contact the Regional Office that serves your county of residence</a:t>
            </a:r>
          </a:p>
          <a:p>
            <a:pPr marL="114300" indent="0">
              <a:buNone/>
            </a:pPr>
            <a:r>
              <a:rPr lang="en-US" sz="800" dirty="0" smtClean="0"/>
              <a:t>  </a:t>
            </a:r>
          </a:p>
          <a:p>
            <a:r>
              <a:rPr lang="en-US" sz="2200" dirty="0" smtClean="0"/>
              <a:t>There are six DBHDD Regional Offices in Georgia</a:t>
            </a:r>
          </a:p>
          <a:p>
            <a:pPr lvl="1"/>
            <a:r>
              <a:rPr lang="en-US" sz="2200" dirty="0"/>
              <a:t>M</a:t>
            </a:r>
            <a:r>
              <a:rPr lang="en-US" sz="2200" dirty="0" smtClean="0"/>
              <a:t>ap of </a:t>
            </a:r>
            <a:r>
              <a:rPr lang="en-US" sz="2200" dirty="0"/>
              <a:t>regional offices: </a:t>
            </a:r>
            <a:r>
              <a:rPr lang="en-US" sz="2200" dirty="0">
                <a:hlinkClick r:id="rId2"/>
              </a:rPr>
              <a:t>https://</a:t>
            </a:r>
            <a:r>
              <a:rPr lang="en-US" sz="2200" dirty="0" smtClean="0">
                <a:hlinkClick r:id="rId2"/>
              </a:rPr>
              <a:t>dbhdd.georgia.gov/field-offices</a:t>
            </a:r>
            <a:r>
              <a:rPr lang="en-US" sz="2200" dirty="0" smtClean="0"/>
              <a:t> </a:t>
            </a:r>
          </a:p>
        </p:txBody>
      </p:sp>
      <p:sp>
        <p:nvSpPr>
          <p:cNvPr id="5" name="Title 1"/>
          <p:cNvSpPr>
            <a:spLocks noGrp="1"/>
          </p:cNvSpPr>
          <p:nvPr>
            <p:ph type="title"/>
          </p:nvPr>
        </p:nvSpPr>
        <p:spPr>
          <a:xfrm>
            <a:off x="426128" y="484572"/>
            <a:ext cx="8260672" cy="734628"/>
          </a:xfrm>
        </p:spPr>
        <p:txBody>
          <a:bodyPr>
            <a:normAutofit/>
          </a:bodyPr>
          <a:lstStyle/>
          <a:p>
            <a:pPr lvl="0">
              <a:spcBef>
                <a:spcPct val="20000"/>
              </a:spcBef>
              <a:buClr>
                <a:srgbClr val="4F81BD"/>
              </a:buClr>
            </a:pPr>
            <a:r>
              <a:rPr lang="en-US" sz="3200" cap="none" dirty="0" smtClean="0">
                <a:solidFill>
                  <a:srgbClr val="1F497D"/>
                </a:solidFill>
                <a:ea typeface="+mn-ea"/>
                <a:cs typeface="+mn-cs"/>
              </a:rPr>
              <a:t>Accessing NOW and COMP Waivers</a:t>
            </a:r>
            <a:endParaRPr lang="en-US" dirty="0"/>
          </a:p>
        </p:txBody>
      </p:sp>
    </p:spTree>
    <p:extLst>
      <p:ext uri="{BB962C8B-B14F-4D97-AF65-F5344CB8AC3E}">
        <p14:creationId xmlns:p14="http://schemas.microsoft.com/office/powerpoint/2010/main" val="24121895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cap="none" dirty="0" smtClean="0"/>
              <a:t>Community Care Service Program (CCSP) </a:t>
            </a:r>
            <a:endParaRPr lang="en-US" cap="none" dirty="0"/>
          </a:p>
        </p:txBody>
      </p:sp>
      <p:sp>
        <p:nvSpPr>
          <p:cNvPr id="3" name="Content Placeholder 2"/>
          <p:cNvSpPr>
            <a:spLocks noGrp="1"/>
          </p:cNvSpPr>
          <p:nvPr>
            <p:ph idx="1"/>
          </p:nvPr>
        </p:nvSpPr>
        <p:spPr>
          <a:xfrm>
            <a:off x="426128" y="1600200"/>
            <a:ext cx="8260672" cy="4373563"/>
          </a:xfrm>
        </p:spPr>
        <p:txBody>
          <a:bodyPr>
            <a:noAutofit/>
          </a:bodyPr>
          <a:lstStyle/>
          <a:p>
            <a:r>
              <a:rPr lang="en-US" sz="2200" dirty="0" smtClean="0"/>
              <a:t>CCSP provides home and community-based services to people who are aging and/or experience functional limitations </a:t>
            </a:r>
          </a:p>
          <a:p>
            <a:r>
              <a:rPr lang="en-US" sz="2200" dirty="0" smtClean="0"/>
              <a:t>The waiver supports people to remain in their own homes and communities as an alternative to nursing facility placement</a:t>
            </a:r>
          </a:p>
          <a:p>
            <a:r>
              <a:rPr lang="en-US" sz="2200" dirty="0" smtClean="0"/>
              <a:t>A person must be Medicaid-eligible</a:t>
            </a:r>
          </a:p>
          <a:p>
            <a:r>
              <a:rPr lang="en-US" sz="2200" dirty="0" smtClean="0"/>
              <a:t>A person must meet the same level of care for admission to a nursing facility  </a:t>
            </a:r>
          </a:p>
          <a:p>
            <a:r>
              <a:rPr lang="en-US" sz="2200" dirty="0" smtClean="0"/>
              <a:t>For more information about services through the CCSP, contact the Atlanta Regional Commission at (404) 463-3100 </a:t>
            </a:r>
            <a:endParaRPr lang="en-US" sz="2200" dirty="0"/>
          </a:p>
        </p:txBody>
      </p:sp>
    </p:spTree>
    <p:extLst>
      <p:ext uri="{BB962C8B-B14F-4D97-AF65-F5344CB8AC3E}">
        <p14:creationId xmlns:p14="http://schemas.microsoft.com/office/powerpoint/2010/main" val="6965270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cap="none" dirty="0" smtClean="0"/>
              <a:t>Independent Care Waiver Program </a:t>
            </a:r>
            <a:r>
              <a:rPr lang="en-US" dirty="0" smtClean="0"/>
              <a:t>(ICWP)</a:t>
            </a:r>
            <a:endParaRPr lang="en-US" dirty="0"/>
          </a:p>
        </p:txBody>
      </p:sp>
      <p:sp>
        <p:nvSpPr>
          <p:cNvPr id="3" name="Content Placeholder 2"/>
          <p:cNvSpPr>
            <a:spLocks noGrp="1"/>
          </p:cNvSpPr>
          <p:nvPr>
            <p:ph idx="1"/>
          </p:nvPr>
        </p:nvSpPr>
        <p:spPr>
          <a:xfrm>
            <a:off x="304800" y="1447798"/>
            <a:ext cx="8382000" cy="4648201"/>
          </a:xfrm>
        </p:spPr>
        <p:txBody>
          <a:bodyPr>
            <a:normAutofit fontScale="92500" lnSpcReduction="20000"/>
          </a:bodyPr>
          <a:lstStyle/>
          <a:p>
            <a:r>
              <a:rPr lang="en-US" dirty="0" smtClean="0"/>
              <a:t>The ICWP is available to people who experience a significant physical impairment or traumatic brain injury (TBI) that substantially limits one or more daily activities and requires the assistance of another individual</a:t>
            </a:r>
          </a:p>
          <a:p>
            <a:r>
              <a:rPr lang="en-US" dirty="0" smtClean="0"/>
              <a:t>The person must be able to direct his/her own services, with the exception of people who have a TBI (a person with a TBI can designate another individual to direct ICWP services)</a:t>
            </a:r>
          </a:p>
          <a:p>
            <a:r>
              <a:rPr lang="en-US" dirty="0" smtClean="0"/>
              <a:t>Eligibility requirements include:</a:t>
            </a:r>
          </a:p>
          <a:p>
            <a:pPr lvl="1"/>
            <a:r>
              <a:rPr lang="en-US" sz="2400" dirty="0" smtClean="0"/>
              <a:t>Must be eligible for Medicaid</a:t>
            </a:r>
          </a:p>
          <a:p>
            <a:pPr lvl="1"/>
            <a:r>
              <a:rPr lang="en-US" sz="2400" dirty="0" smtClean="0"/>
              <a:t>Must be between 21 and 64 years of age </a:t>
            </a:r>
          </a:p>
          <a:p>
            <a:pPr lvl="1"/>
            <a:r>
              <a:rPr lang="en-US" sz="2400" dirty="0" smtClean="0"/>
              <a:t>Must be at risk of nursing facility placement due to inadequate community services</a:t>
            </a:r>
          </a:p>
          <a:p>
            <a:r>
              <a:rPr lang="en-US" dirty="0" smtClean="0"/>
              <a:t>To apply, contact the Georgia Medical Care Foundation</a:t>
            </a:r>
            <a:r>
              <a:rPr lang="en-US" dirty="0"/>
              <a:t> </a:t>
            </a:r>
            <a:r>
              <a:rPr lang="en-US" dirty="0" smtClean="0"/>
              <a:t>at 1-800-982-0411                                        </a:t>
            </a:r>
          </a:p>
        </p:txBody>
      </p:sp>
    </p:spTree>
    <p:extLst>
      <p:ext uri="{BB962C8B-B14F-4D97-AF65-F5344CB8AC3E}">
        <p14:creationId xmlns:p14="http://schemas.microsoft.com/office/powerpoint/2010/main" val="1024625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128" y="332173"/>
            <a:ext cx="8260672" cy="1039427"/>
          </a:xfrm>
        </p:spPr>
        <p:txBody>
          <a:bodyPr>
            <a:normAutofit/>
          </a:bodyPr>
          <a:lstStyle/>
          <a:p>
            <a:r>
              <a:rPr lang="en-US" sz="3200" cap="none" dirty="0" smtClean="0">
                <a:solidFill>
                  <a:schemeClr val="tx2"/>
                </a:solidFill>
              </a:rPr>
              <a:t>Our Priorities</a:t>
            </a:r>
            <a:endParaRPr lang="en-US" sz="3200" cap="none" dirty="0">
              <a:solidFill>
                <a:schemeClr val="tx2"/>
              </a:solidFill>
            </a:endParaRPr>
          </a:p>
        </p:txBody>
      </p:sp>
      <p:sp>
        <p:nvSpPr>
          <p:cNvPr id="10" name="Content Placeholder 9"/>
          <p:cNvSpPr>
            <a:spLocks noGrp="1"/>
          </p:cNvSpPr>
          <p:nvPr>
            <p:ph idx="1"/>
          </p:nvPr>
        </p:nvSpPr>
        <p:spPr>
          <a:xfrm>
            <a:off x="426128" y="1609725"/>
            <a:ext cx="8260672" cy="4516438"/>
          </a:xfrm>
        </p:spPr>
        <p:txBody>
          <a:bodyPr/>
          <a:lstStyle/>
          <a:p>
            <a:pPr marL="571500" indent="-457200">
              <a:lnSpc>
                <a:spcPts val="3500"/>
              </a:lnSpc>
              <a:spcBef>
                <a:spcPts val="600"/>
              </a:spcBef>
              <a:buClr>
                <a:schemeClr val="tx2"/>
              </a:buClr>
              <a:buFont typeface="+mj-lt"/>
              <a:buAutoNum type="arabicPeriod"/>
            </a:pPr>
            <a:r>
              <a:rPr lang="en-US" sz="2200" dirty="0" smtClean="0">
                <a:solidFill>
                  <a:srgbClr val="1F497D"/>
                </a:solidFill>
              </a:rPr>
              <a:t>To protect persons with disabilities or mental illness in Georgia from abuse and neglect</a:t>
            </a:r>
          </a:p>
          <a:p>
            <a:pPr marL="571500" indent="-457200">
              <a:lnSpc>
                <a:spcPts val="3500"/>
              </a:lnSpc>
              <a:buClr>
                <a:schemeClr val="tx2"/>
              </a:buClr>
              <a:buFont typeface="+mj-lt"/>
              <a:buAutoNum type="arabicPeriod"/>
            </a:pPr>
            <a:r>
              <a:rPr lang="en-US" sz="2200" dirty="0" smtClean="0">
                <a:solidFill>
                  <a:srgbClr val="1F497D"/>
                </a:solidFill>
              </a:rPr>
              <a:t>To respond to allegations of discrimination and legal rights violations of persons with disabilities or mental illness</a:t>
            </a:r>
          </a:p>
          <a:p>
            <a:pPr marL="571500" indent="-457200">
              <a:lnSpc>
                <a:spcPts val="3500"/>
              </a:lnSpc>
              <a:buClr>
                <a:schemeClr val="tx2"/>
              </a:buClr>
              <a:buFont typeface="+mj-lt"/>
              <a:buAutoNum type="arabicPeriod"/>
            </a:pPr>
            <a:r>
              <a:rPr lang="en-US" sz="2200" dirty="0" smtClean="0">
                <a:solidFill>
                  <a:srgbClr val="1F497D"/>
                </a:solidFill>
              </a:rPr>
              <a:t>To promote the integration and self-determination of persons with disabilities or mental illness in the community</a:t>
            </a:r>
          </a:p>
          <a:p>
            <a:pPr marL="411480" lvl="1" indent="0">
              <a:buNone/>
            </a:pPr>
            <a:endParaRPr lang="en-US" dirty="0">
              <a:solidFill>
                <a:srgbClr val="1F497D"/>
              </a:solidFill>
            </a:endParaRPr>
          </a:p>
        </p:txBody>
      </p:sp>
    </p:spTree>
    <p:extLst>
      <p:ext uri="{BB962C8B-B14F-4D97-AF65-F5344CB8AC3E}">
        <p14:creationId xmlns:p14="http://schemas.microsoft.com/office/powerpoint/2010/main" val="20099050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128" y="560773"/>
            <a:ext cx="8260672" cy="1039427"/>
          </a:xfrm>
        </p:spPr>
        <p:txBody>
          <a:bodyPr>
            <a:normAutofit fontScale="90000"/>
          </a:bodyPr>
          <a:lstStyle/>
          <a:p>
            <a:pPr algn="ctr"/>
            <a:r>
              <a:rPr lang="en-US" cap="none" dirty="0" smtClean="0"/>
              <a:t>Service Options </a:t>
            </a:r>
            <a:r>
              <a:rPr lang="en-US" cap="none" dirty="0"/>
              <a:t>U</a:t>
            </a:r>
            <a:r>
              <a:rPr lang="en-US" cap="none" dirty="0" smtClean="0"/>
              <a:t>sing Resources in Community Environments </a:t>
            </a:r>
            <a:r>
              <a:rPr lang="en-US" dirty="0" smtClean="0"/>
              <a:t>(SOURCE)</a:t>
            </a:r>
            <a:endParaRPr lang="en-US" dirty="0"/>
          </a:p>
        </p:txBody>
      </p:sp>
      <p:sp>
        <p:nvSpPr>
          <p:cNvPr id="3" name="Content Placeholder 2"/>
          <p:cNvSpPr>
            <a:spLocks noGrp="1"/>
          </p:cNvSpPr>
          <p:nvPr>
            <p:ph idx="1"/>
          </p:nvPr>
        </p:nvSpPr>
        <p:spPr/>
        <p:txBody>
          <a:bodyPr>
            <a:normAutofit fontScale="92500" lnSpcReduction="10000"/>
          </a:bodyPr>
          <a:lstStyle/>
          <a:p>
            <a:r>
              <a:rPr lang="en-US" dirty="0"/>
              <a:t>SOURCE is a primary-care case management program </a:t>
            </a:r>
            <a:r>
              <a:rPr lang="en-US" dirty="0" smtClean="0"/>
              <a:t>for people who are elderly and for people with disabilities </a:t>
            </a:r>
          </a:p>
          <a:p>
            <a:r>
              <a:rPr lang="en-US" dirty="0" smtClean="0"/>
              <a:t>People applying for SOURCE must receive Supplemental Security Income (SSI)</a:t>
            </a:r>
          </a:p>
          <a:p>
            <a:r>
              <a:rPr lang="en-US" dirty="0" smtClean="0"/>
              <a:t>SOURCE aims </a:t>
            </a:r>
            <a:r>
              <a:rPr lang="en-US" dirty="0"/>
              <a:t>to improve the health of people with chronic health </a:t>
            </a:r>
            <a:r>
              <a:rPr lang="en-US" dirty="0" smtClean="0"/>
              <a:t>conditions </a:t>
            </a:r>
          </a:p>
          <a:p>
            <a:r>
              <a:rPr lang="en-US" dirty="0" smtClean="0"/>
              <a:t>SOURCE </a:t>
            </a:r>
            <a:r>
              <a:rPr lang="en-US" dirty="0"/>
              <a:t>links primary medical care with support services through case managers who work with </a:t>
            </a:r>
            <a:r>
              <a:rPr lang="en-US" dirty="0" smtClean="0"/>
              <a:t>individuals </a:t>
            </a:r>
            <a:r>
              <a:rPr lang="en-US" dirty="0"/>
              <a:t>and their primary-care provider (PCP</a:t>
            </a:r>
            <a:r>
              <a:rPr lang="en-US" dirty="0" smtClean="0"/>
              <a:t>)</a:t>
            </a:r>
          </a:p>
          <a:p>
            <a:r>
              <a:rPr lang="en-US" dirty="0" smtClean="0"/>
              <a:t>The program’s goal is to reduce the need for long-term institutionalization and support people in their own homes and communities</a:t>
            </a:r>
            <a:endParaRPr lang="en-US" dirty="0"/>
          </a:p>
        </p:txBody>
      </p:sp>
    </p:spTree>
    <p:extLst>
      <p:ext uri="{BB962C8B-B14F-4D97-AF65-F5344CB8AC3E}">
        <p14:creationId xmlns:p14="http://schemas.microsoft.com/office/powerpoint/2010/main" val="31159258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cap="none" dirty="0" smtClean="0"/>
              <a:t>Georgia Pediatric Program </a:t>
            </a:r>
            <a:r>
              <a:rPr lang="en-US" dirty="0" smtClean="0"/>
              <a:t>(GAPP)	</a:t>
            </a:r>
            <a:endParaRPr lang="en-US" dirty="0"/>
          </a:p>
        </p:txBody>
      </p:sp>
      <p:sp>
        <p:nvSpPr>
          <p:cNvPr id="3" name="Content Placeholder 2"/>
          <p:cNvSpPr>
            <a:spLocks noGrp="1"/>
          </p:cNvSpPr>
          <p:nvPr>
            <p:ph idx="1"/>
          </p:nvPr>
        </p:nvSpPr>
        <p:spPr>
          <a:xfrm>
            <a:off x="457200" y="1600200"/>
            <a:ext cx="8229600" cy="4525963"/>
          </a:xfrm>
        </p:spPr>
        <p:txBody>
          <a:bodyPr>
            <a:normAutofit/>
          </a:bodyPr>
          <a:lstStyle/>
          <a:p>
            <a:r>
              <a:rPr lang="en-US" sz="2200" dirty="0" smtClean="0"/>
              <a:t>The Georgia Pediatric Program (GAPP) provides skilled nursing services and personal support services when prescribed as an EPSDT service</a:t>
            </a:r>
          </a:p>
          <a:p>
            <a:r>
              <a:rPr lang="en-US" sz="2200" dirty="0" smtClean="0"/>
              <a:t>GAPP’s skilled nursing services require a letter of medical necessity by the treating physician prescribing how many hours of skilled nursing are needed per day</a:t>
            </a:r>
          </a:p>
          <a:p>
            <a:r>
              <a:rPr lang="en-US" sz="2200" dirty="0"/>
              <a:t>Apply for GAPP by contacting one of the approved GAPP providers. </a:t>
            </a:r>
            <a:r>
              <a:rPr lang="en-US" sz="2200" dirty="0" smtClean="0"/>
              <a:t>For </a:t>
            </a:r>
            <a:r>
              <a:rPr lang="en-US" sz="2200" dirty="0"/>
              <a:t>a list of providers: 404-657-7882 </a:t>
            </a:r>
          </a:p>
        </p:txBody>
      </p:sp>
      <p:sp>
        <p:nvSpPr>
          <p:cNvPr id="4" name="Rectangle 3"/>
          <p:cNvSpPr/>
          <p:nvPr/>
        </p:nvSpPr>
        <p:spPr>
          <a:xfrm>
            <a:off x="5734286" y="5486400"/>
            <a:ext cx="3028714" cy="369332"/>
          </a:xfrm>
          <a:prstGeom prst="rect">
            <a:avLst/>
          </a:prstGeom>
        </p:spPr>
        <p:txBody>
          <a:bodyPr wrap="none">
            <a:spAutoFit/>
          </a:bodyPr>
          <a:lstStyle/>
          <a:p>
            <a:pPr marL="411480" lvl="1" indent="0" algn="r">
              <a:buNone/>
            </a:pPr>
            <a:r>
              <a:rPr lang="en-US" dirty="0" smtClean="0">
                <a:solidFill>
                  <a:schemeClr val="tx2"/>
                </a:solidFill>
              </a:rPr>
              <a:t>(continued next slide)</a:t>
            </a:r>
            <a:endParaRPr lang="en-US" dirty="0">
              <a:solidFill>
                <a:schemeClr val="tx2"/>
              </a:solidFill>
            </a:endParaRPr>
          </a:p>
        </p:txBody>
      </p:sp>
    </p:spTree>
    <p:extLst>
      <p:ext uri="{BB962C8B-B14F-4D97-AF65-F5344CB8AC3E}">
        <p14:creationId xmlns:p14="http://schemas.microsoft.com/office/powerpoint/2010/main" val="10285136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GAPP</a:t>
            </a:r>
            <a:endParaRPr lang="en-US" dirty="0"/>
          </a:p>
        </p:txBody>
      </p:sp>
      <p:sp>
        <p:nvSpPr>
          <p:cNvPr id="3" name="Content Placeholder 2"/>
          <p:cNvSpPr>
            <a:spLocks noGrp="1"/>
          </p:cNvSpPr>
          <p:nvPr>
            <p:ph idx="1"/>
          </p:nvPr>
        </p:nvSpPr>
        <p:spPr>
          <a:xfrm>
            <a:off x="457200" y="1600200"/>
            <a:ext cx="8229600" cy="4525963"/>
          </a:xfrm>
        </p:spPr>
        <p:txBody>
          <a:bodyPr>
            <a:normAutofit/>
          </a:bodyPr>
          <a:lstStyle/>
          <a:p>
            <a:r>
              <a:rPr lang="en-US" sz="2200" dirty="0"/>
              <a:t>GAPP hours are subject to </a:t>
            </a:r>
            <a:r>
              <a:rPr lang="en-US" sz="2200" dirty="0" smtClean="0"/>
              <a:t>reduction, </a:t>
            </a:r>
            <a:r>
              <a:rPr lang="en-US" sz="2200" dirty="0"/>
              <a:t>so families must be aware of the appeal </a:t>
            </a:r>
            <a:r>
              <a:rPr lang="en-US" sz="2200" dirty="0" smtClean="0"/>
              <a:t>process  </a:t>
            </a:r>
            <a:endParaRPr lang="en-US" sz="2200" dirty="0"/>
          </a:p>
          <a:p>
            <a:r>
              <a:rPr lang="en-US" sz="2200" dirty="0" smtClean="0"/>
              <a:t>DCH is </a:t>
            </a:r>
            <a:r>
              <a:rPr lang="en-US" sz="2200" dirty="0"/>
              <a:t>required to provide </a:t>
            </a:r>
            <a:r>
              <a:rPr lang="en-US" sz="2200" dirty="0" smtClean="0"/>
              <a:t>families with notification by mail of any </a:t>
            </a:r>
            <a:r>
              <a:rPr lang="en-US" sz="2200" dirty="0"/>
              <a:t>reduction of hours or termination from the </a:t>
            </a:r>
            <a:r>
              <a:rPr lang="en-US" sz="2200" dirty="0" smtClean="0"/>
              <a:t>GAPP program </a:t>
            </a:r>
          </a:p>
          <a:p>
            <a:r>
              <a:rPr lang="en-US" sz="2200" dirty="0" smtClean="0"/>
              <a:t>To appeal a reduction or termination of services, submit a written letter requesting an appeal within 30 days of receipt of the denial/termination letter</a:t>
            </a:r>
          </a:p>
          <a:p>
            <a:r>
              <a:rPr lang="en-US" sz="2200" dirty="0" smtClean="0"/>
              <a:t>Families have the right to request a fair hearing with OSAH </a:t>
            </a:r>
            <a:endParaRPr lang="en-US" sz="2200" dirty="0"/>
          </a:p>
        </p:txBody>
      </p:sp>
    </p:spTree>
    <p:extLst>
      <p:ext uri="{BB962C8B-B14F-4D97-AF65-F5344CB8AC3E}">
        <p14:creationId xmlns:p14="http://schemas.microsoft.com/office/powerpoint/2010/main" val="39420359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Other Web Resources</a:t>
            </a:r>
            <a:r>
              <a:rPr lang="en-US" dirty="0" smtClean="0"/>
              <a:t>	</a:t>
            </a:r>
            <a:endParaRPr lang="en-US" dirty="0"/>
          </a:p>
        </p:txBody>
      </p:sp>
      <p:sp>
        <p:nvSpPr>
          <p:cNvPr id="3" name="Content Placeholder 2"/>
          <p:cNvSpPr>
            <a:spLocks noGrp="1"/>
          </p:cNvSpPr>
          <p:nvPr>
            <p:ph idx="1"/>
          </p:nvPr>
        </p:nvSpPr>
        <p:spPr/>
        <p:txBody>
          <a:bodyPr>
            <a:normAutofit/>
          </a:bodyPr>
          <a:lstStyle/>
          <a:p>
            <a:r>
              <a:rPr lang="en-US" sz="2200" dirty="0" smtClean="0"/>
              <a:t>Georgia Advocacy Office:  </a:t>
            </a:r>
            <a:r>
              <a:rPr lang="en-US" sz="2200" dirty="0" smtClean="0">
                <a:hlinkClick r:id="rId2"/>
              </a:rPr>
              <a:t>www.thegao.org</a:t>
            </a:r>
            <a:r>
              <a:rPr lang="en-US" sz="2200" dirty="0" smtClean="0"/>
              <a:t> </a:t>
            </a:r>
          </a:p>
          <a:p>
            <a:r>
              <a:rPr lang="en-US" sz="2200" dirty="0" smtClean="0"/>
              <a:t>Georgia Council on Developmental Disabilities:   </a:t>
            </a:r>
            <a:r>
              <a:rPr lang="en-US" sz="2200" dirty="0" smtClean="0">
                <a:hlinkClick r:id="rId3"/>
              </a:rPr>
              <a:t>http</a:t>
            </a:r>
            <a:r>
              <a:rPr lang="en-US" sz="2200" dirty="0">
                <a:hlinkClick r:id="rId3"/>
              </a:rPr>
              <a:t>://</a:t>
            </a:r>
            <a:r>
              <a:rPr lang="en-US" sz="2200" dirty="0" smtClean="0">
                <a:hlinkClick r:id="rId3"/>
              </a:rPr>
              <a:t>gcdd.org</a:t>
            </a:r>
            <a:r>
              <a:rPr lang="en-US" sz="2200" dirty="0" smtClean="0"/>
              <a:t> </a:t>
            </a:r>
            <a:endParaRPr lang="en-US" sz="2200" dirty="0"/>
          </a:p>
          <a:p>
            <a:r>
              <a:rPr lang="en-US" sz="2200" dirty="0" smtClean="0"/>
              <a:t>Parent to Parent </a:t>
            </a:r>
            <a:r>
              <a:rPr lang="en-US" sz="2200" dirty="0"/>
              <a:t>of Georgia: </a:t>
            </a:r>
            <a:r>
              <a:rPr lang="en-US" sz="2200" dirty="0">
                <a:hlinkClick r:id="rId4"/>
              </a:rPr>
              <a:t>http://</a:t>
            </a:r>
            <a:r>
              <a:rPr lang="en-US" sz="2200" dirty="0" smtClean="0">
                <a:hlinkClick r:id="rId4"/>
              </a:rPr>
              <a:t>p2pga.org</a:t>
            </a:r>
            <a:endParaRPr lang="en-US" sz="2200" dirty="0" smtClean="0"/>
          </a:p>
          <a:p>
            <a:r>
              <a:rPr lang="en-US" sz="2200" dirty="0" smtClean="0"/>
              <a:t>Department of Behavioral Health and Developmental Disabilities</a:t>
            </a:r>
            <a:r>
              <a:rPr lang="en-US" sz="2200" dirty="0"/>
              <a:t>: </a:t>
            </a:r>
            <a:r>
              <a:rPr lang="en-US" sz="2200" dirty="0">
                <a:hlinkClick r:id="rId5"/>
              </a:rPr>
              <a:t>https://</a:t>
            </a:r>
            <a:r>
              <a:rPr lang="en-US" sz="2200" dirty="0" smtClean="0">
                <a:hlinkClick r:id="rId5"/>
              </a:rPr>
              <a:t>dbhdd.georgia.gov</a:t>
            </a:r>
            <a:r>
              <a:rPr lang="en-US" sz="2200" dirty="0" smtClean="0"/>
              <a:t> </a:t>
            </a:r>
          </a:p>
          <a:p>
            <a:r>
              <a:rPr lang="en-US" sz="2200" dirty="0" smtClean="0"/>
              <a:t>Department of Community Health</a:t>
            </a:r>
            <a:r>
              <a:rPr lang="en-US" sz="2200" dirty="0"/>
              <a:t>: </a:t>
            </a:r>
            <a:r>
              <a:rPr lang="en-US" sz="2200" dirty="0">
                <a:hlinkClick r:id="rId6"/>
              </a:rPr>
              <a:t>https://</a:t>
            </a:r>
            <a:r>
              <a:rPr lang="en-US" sz="2200" dirty="0" smtClean="0">
                <a:hlinkClick r:id="rId6"/>
              </a:rPr>
              <a:t>dch.georgia.gov/programs</a:t>
            </a:r>
            <a:r>
              <a:rPr lang="en-US" sz="2200" dirty="0" smtClean="0"/>
              <a:t> </a:t>
            </a:r>
            <a:endParaRPr lang="en-US" sz="2200" dirty="0"/>
          </a:p>
        </p:txBody>
      </p:sp>
    </p:spTree>
    <p:extLst>
      <p:ext uri="{BB962C8B-B14F-4D97-AF65-F5344CB8AC3E}">
        <p14:creationId xmlns:p14="http://schemas.microsoft.com/office/powerpoint/2010/main" val="14078279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pPr marL="114300" indent="0" algn="ctr">
              <a:buNone/>
            </a:pPr>
            <a:r>
              <a:rPr lang="en-US" dirty="0" smtClean="0"/>
              <a:t>If you have questions or concerns regarding the information presented, please contact the Georgia Advocacy Office by phone, mail, or email:</a:t>
            </a:r>
          </a:p>
          <a:p>
            <a:endParaRPr lang="en-US" dirty="0"/>
          </a:p>
          <a:p>
            <a:pPr marL="114300" indent="0" algn="ctr">
              <a:buNone/>
            </a:pPr>
            <a:r>
              <a:rPr lang="en-US" dirty="0" smtClean="0"/>
              <a:t>Georgia Advocacy Office</a:t>
            </a:r>
          </a:p>
          <a:p>
            <a:pPr marL="114300" indent="0" algn="ctr">
              <a:buNone/>
            </a:pPr>
            <a:r>
              <a:rPr lang="en-US" dirty="0" smtClean="0"/>
              <a:t>1 West Court Square</a:t>
            </a:r>
          </a:p>
          <a:p>
            <a:pPr marL="114300" indent="0" algn="ctr">
              <a:buNone/>
            </a:pPr>
            <a:r>
              <a:rPr lang="en-US" dirty="0" smtClean="0"/>
              <a:t>Suite 625</a:t>
            </a:r>
          </a:p>
          <a:p>
            <a:pPr marL="114300" indent="0" algn="ctr">
              <a:buNone/>
            </a:pPr>
            <a:r>
              <a:rPr lang="en-US" dirty="0" smtClean="0"/>
              <a:t>Decatur, GA   30030 </a:t>
            </a:r>
          </a:p>
          <a:p>
            <a:pPr marL="114300" indent="0" algn="ctr">
              <a:buNone/>
            </a:pPr>
            <a:r>
              <a:rPr lang="en-US" dirty="0" smtClean="0"/>
              <a:t>(404) 885-1234</a:t>
            </a:r>
          </a:p>
          <a:p>
            <a:pPr marL="114300" indent="0" algn="ctr">
              <a:buNone/>
            </a:pPr>
            <a:r>
              <a:rPr lang="en-US" dirty="0" smtClean="0">
                <a:hlinkClick r:id="rId2"/>
              </a:rPr>
              <a:t>info@thegao.org</a:t>
            </a:r>
            <a:r>
              <a:rPr lang="en-US" dirty="0" smtClean="0"/>
              <a:t> </a:t>
            </a:r>
          </a:p>
        </p:txBody>
      </p:sp>
    </p:spTree>
    <p:extLst>
      <p:ext uri="{BB962C8B-B14F-4D97-AF65-F5344CB8AC3E}">
        <p14:creationId xmlns:p14="http://schemas.microsoft.com/office/powerpoint/2010/main" val="4085347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305800" cy="3048001"/>
          </a:xfrm>
        </p:spPr>
        <p:txBody>
          <a:bodyPr>
            <a:normAutofit fontScale="92500"/>
          </a:bodyPr>
          <a:lstStyle/>
          <a:p>
            <a:pPr marL="228600" lvl="1">
              <a:buClr>
                <a:schemeClr val="tx2"/>
              </a:buClr>
            </a:pPr>
            <a:r>
              <a:rPr lang="en-US" sz="2200" dirty="0" smtClean="0"/>
              <a:t>People who experience developmental disabilities (PADD)</a:t>
            </a:r>
          </a:p>
          <a:p>
            <a:pPr marL="228600" lvl="1">
              <a:buClr>
                <a:schemeClr val="tx2"/>
              </a:buClr>
            </a:pPr>
            <a:r>
              <a:rPr lang="en-US" sz="2200" dirty="0" smtClean="0"/>
              <a:t>People who experience mental illness (PAIMI)</a:t>
            </a:r>
          </a:p>
          <a:p>
            <a:pPr marL="228600" lvl="1">
              <a:buClr>
                <a:schemeClr val="tx2"/>
              </a:buClr>
            </a:pPr>
            <a:r>
              <a:rPr lang="en-US" sz="2200" dirty="0" smtClean="0"/>
              <a:t>People who experience traumatic brain injury (PATBI)</a:t>
            </a:r>
          </a:p>
          <a:p>
            <a:pPr marL="228600" lvl="1">
              <a:buClr>
                <a:schemeClr val="tx2"/>
              </a:buClr>
            </a:pPr>
            <a:r>
              <a:rPr lang="en-US" sz="2200" dirty="0" smtClean="0"/>
              <a:t>People in need of assistive technology (PAAT)</a:t>
            </a:r>
          </a:p>
          <a:p>
            <a:pPr marL="228600" lvl="1">
              <a:buClr>
                <a:schemeClr val="tx2"/>
              </a:buClr>
            </a:pPr>
            <a:r>
              <a:rPr lang="en-US" sz="2200" dirty="0" smtClean="0"/>
              <a:t>People experiencing a violation of their individual rights (PAIR)</a:t>
            </a:r>
          </a:p>
          <a:p>
            <a:pPr marL="228600" lvl="1">
              <a:buClr>
                <a:schemeClr val="tx2"/>
              </a:buClr>
            </a:pPr>
            <a:r>
              <a:rPr lang="en-US" sz="2200" dirty="0" smtClean="0"/>
              <a:t>People experiencing issues around voting rights (PAVA)</a:t>
            </a:r>
          </a:p>
          <a:p>
            <a:pPr marL="228600" lvl="1">
              <a:buClr>
                <a:schemeClr val="tx2"/>
              </a:buClr>
            </a:pPr>
            <a:r>
              <a:rPr lang="en-US" sz="2200" dirty="0" smtClean="0"/>
              <a:t>People accessing Social Security benefits (PABSS)</a:t>
            </a:r>
          </a:p>
        </p:txBody>
      </p:sp>
      <p:sp>
        <p:nvSpPr>
          <p:cNvPr id="4" name="Title 1"/>
          <p:cNvSpPr>
            <a:spLocks noGrp="1"/>
          </p:cNvSpPr>
          <p:nvPr>
            <p:ph type="title"/>
          </p:nvPr>
        </p:nvSpPr>
        <p:spPr>
          <a:xfrm>
            <a:off x="533400" y="609600"/>
            <a:ext cx="8077200" cy="1039427"/>
          </a:xfrm>
        </p:spPr>
        <p:txBody>
          <a:bodyPr>
            <a:normAutofit fontScale="90000"/>
          </a:bodyPr>
          <a:lstStyle/>
          <a:p>
            <a:r>
              <a:rPr lang="en-US" dirty="0" smtClean="0"/>
              <a:t>GAO </a:t>
            </a:r>
            <a:r>
              <a:rPr lang="en-US" cap="none" dirty="0" smtClean="0"/>
              <a:t>provides Protection and Advocacy for: </a:t>
            </a:r>
            <a:endParaRPr lang="en-US" dirty="0"/>
          </a:p>
        </p:txBody>
      </p:sp>
    </p:spTree>
    <p:extLst>
      <p:ext uri="{BB962C8B-B14F-4D97-AF65-F5344CB8AC3E}">
        <p14:creationId xmlns:p14="http://schemas.microsoft.com/office/powerpoint/2010/main" val="3600772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14600"/>
            <a:ext cx="8382000" cy="3581400"/>
          </a:xfrm>
        </p:spPr>
        <p:txBody>
          <a:bodyPr>
            <a:normAutofit/>
          </a:bodyPr>
          <a:lstStyle/>
          <a:p>
            <a:pPr marL="228600" lvl="1">
              <a:buClr>
                <a:schemeClr val="tx2"/>
              </a:buClr>
            </a:pPr>
            <a:r>
              <a:rPr lang="en-US" sz="2200" dirty="0" smtClean="0"/>
              <a:t>Information </a:t>
            </a:r>
            <a:r>
              <a:rPr lang="en-US" sz="2200" dirty="0"/>
              <a:t>and referral</a:t>
            </a:r>
          </a:p>
          <a:p>
            <a:pPr marL="228600" lvl="1">
              <a:buClr>
                <a:schemeClr val="tx2"/>
              </a:buClr>
            </a:pPr>
            <a:r>
              <a:rPr lang="en-US" sz="2200" dirty="0"/>
              <a:t>Technical assistance, advice, and support in </a:t>
            </a:r>
            <a:r>
              <a:rPr lang="en-US" sz="2200" dirty="0" smtClean="0"/>
              <a:t>self-advocacy</a:t>
            </a:r>
            <a:endParaRPr lang="en-US" sz="2200" dirty="0"/>
          </a:p>
          <a:p>
            <a:pPr marL="228600" lvl="1">
              <a:buClr>
                <a:schemeClr val="tx2"/>
              </a:buClr>
            </a:pPr>
            <a:r>
              <a:rPr lang="en-US" sz="2200" dirty="0"/>
              <a:t>Assistance in advocacy, negotiation, or mediation on behalf of individuals</a:t>
            </a:r>
          </a:p>
          <a:p>
            <a:pPr marL="228600" lvl="1">
              <a:buClr>
                <a:schemeClr val="tx2"/>
              </a:buClr>
            </a:pPr>
            <a:r>
              <a:rPr lang="en-US" sz="2200" dirty="0"/>
              <a:t>Investigation of allegations of abuse, neglect, or violations of </a:t>
            </a:r>
            <a:r>
              <a:rPr lang="en-US" sz="2200" dirty="0" smtClean="0"/>
              <a:t>rights</a:t>
            </a:r>
            <a:endParaRPr lang="en-US" sz="2200" dirty="0"/>
          </a:p>
          <a:p>
            <a:pPr lvl="1"/>
            <a:endParaRPr lang="en-US" sz="2200" dirty="0" smtClean="0"/>
          </a:p>
          <a:p>
            <a:pPr marL="411480" lvl="1" indent="0" algn="r">
              <a:buNone/>
            </a:pPr>
            <a:r>
              <a:rPr lang="en-US" sz="1800" dirty="0" smtClean="0"/>
              <a:t>(continued next slide)</a:t>
            </a:r>
            <a:endParaRPr lang="en-US" sz="1800" dirty="0"/>
          </a:p>
        </p:txBody>
      </p:sp>
      <p:sp>
        <p:nvSpPr>
          <p:cNvPr id="4" name="Title 1"/>
          <p:cNvSpPr>
            <a:spLocks noGrp="1"/>
          </p:cNvSpPr>
          <p:nvPr>
            <p:ph type="title"/>
          </p:nvPr>
        </p:nvSpPr>
        <p:spPr>
          <a:xfrm>
            <a:off x="0" y="865573"/>
            <a:ext cx="9144000" cy="1039427"/>
          </a:xfrm>
        </p:spPr>
        <p:txBody>
          <a:bodyPr>
            <a:normAutofit fontScale="90000"/>
          </a:bodyPr>
          <a:lstStyle/>
          <a:p>
            <a:r>
              <a:rPr lang="en-US" dirty="0" smtClean="0"/>
              <a:t>GAO </a:t>
            </a:r>
            <a:r>
              <a:rPr lang="en-US" cap="none" dirty="0" smtClean="0"/>
              <a:t>provides a wide range of services to people with disabilities in Georgia, including:</a:t>
            </a:r>
            <a:endParaRPr lang="en-US" dirty="0"/>
          </a:p>
        </p:txBody>
      </p:sp>
    </p:spTree>
    <p:extLst>
      <p:ext uri="{BB962C8B-B14F-4D97-AF65-F5344CB8AC3E}">
        <p14:creationId xmlns:p14="http://schemas.microsoft.com/office/powerpoint/2010/main" val="2283501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14600"/>
            <a:ext cx="8382000" cy="3581400"/>
          </a:xfrm>
        </p:spPr>
        <p:txBody>
          <a:bodyPr>
            <a:normAutofit/>
          </a:bodyPr>
          <a:lstStyle/>
          <a:p>
            <a:pPr marL="228600" lvl="1">
              <a:buClr>
                <a:schemeClr val="tx2"/>
              </a:buClr>
            </a:pPr>
            <a:r>
              <a:rPr lang="en-US" sz="2200" dirty="0" smtClean="0"/>
              <a:t>Public </a:t>
            </a:r>
            <a:r>
              <a:rPr lang="en-US" sz="2200" dirty="0"/>
              <a:t>information and education regarding the needs and rights of people with disabilities</a:t>
            </a:r>
          </a:p>
          <a:p>
            <a:pPr marL="228600" lvl="1">
              <a:buClr>
                <a:schemeClr val="tx2"/>
              </a:buClr>
            </a:pPr>
            <a:r>
              <a:rPr lang="en-US" sz="2200" dirty="0" smtClean="0"/>
              <a:t>Legislative </a:t>
            </a:r>
            <a:r>
              <a:rPr lang="en-US" sz="2200" dirty="0"/>
              <a:t>monitoring and technical assistance</a:t>
            </a:r>
          </a:p>
          <a:p>
            <a:pPr marL="228600" lvl="1">
              <a:buClr>
                <a:schemeClr val="tx2"/>
              </a:buClr>
            </a:pPr>
            <a:r>
              <a:rPr lang="en-US" sz="2200" dirty="0"/>
              <a:t>Technical assistance to attorneys </a:t>
            </a:r>
            <a:r>
              <a:rPr lang="en-US" sz="2200" dirty="0" smtClean="0"/>
              <a:t>regarding disability law</a:t>
            </a:r>
            <a:endParaRPr lang="en-US" sz="2200" dirty="0"/>
          </a:p>
        </p:txBody>
      </p:sp>
      <p:sp>
        <p:nvSpPr>
          <p:cNvPr id="4" name="Title 1"/>
          <p:cNvSpPr>
            <a:spLocks noGrp="1"/>
          </p:cNvSpPr>
          <p:nvPr>
            <p:ph type="title"/>
          </p:nvPr>
        </p:nvSpPr>
        <p:spPr>
          <a:xfrm>
            <a:off x="0" y="865573"/>
            <a:ext cx="9144000" cy="1039427"/>
          </a:xfrm>
        </p:spPr>
        <p:txBody>
          <a:bodyPr>
            <a:normAutofit fontScale="90000"/>
          </a:bodyPr>
          <a:lstStyle/>
          <a:p>
            <a:r>
              <a:rPr lang="en-US" dirty="0" smtClean="0"/>
              <a:t>GAO </a:t>
            </a:r>
            <a:r>
              <a:rPr lang="en-US" cap="none" dirty="0" smtClean="0"/>
              <a:t>provides a wide range of services to people with disabilities in Georgia, including:</a:t>
            </a:r>
            <a:endParaRPr lang="en-US" dirty="0"/>
          </a:p>
        </p:txBody>
      </p:sp>
    </p:spTree>
    <p:extLst>
      <p:ext uri="{BB962C8B-B14F-4D97-AF65-F5344CB8AC3E}">
        <p14:creationId xmlns:p14="http://schemas.microsoft.com/office/powerpoint/2010/main" val="1890525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Medicaid</a:t>
            </a:r>
            <a:endParaRPr lang="en-US" cap="none" dirty="0"/>
          </a:p>
        </p:txBody>
      </p:sp>
      <p:sp>
        <p:nvSpPr>
          <p:cNvPr id="3" name="Content Placeholder 2"/>
          <p:cNvSpPr>
            <a:spLocks noGrp="1"/>
          </p:cNvSpPr>
          <p:nvPr>
            <p:ph idx="1"/>
          </p:nvPr>
        </p:nvSpPr>
        <p:spPr>
          <a:xfrm>
            <a:off x="426128" y="1447800"/>
            <a:ext cx="8260672" cy="4678364"/>
          </a:xfrm>
        </p:spPr>
        <p:txBody>
          <a:bodyPr>
            <a:noAutofit/>
          </a:bodyPr>
          <a:lstStyle/>
          <a:p>
            <a:r>
              <a:rPr lang="en-US" sz="2200" dirty="0" smtClean="0"/>
              <a:t>Jointly funded, Federal-State health insurance program that pays for medical bills of eligible members with federal and state tax revenues</a:t>
            </a:r>
          </a:p>
          <a:p>
            <a:r>
              <a:rPr lang="en-US" sz="2200" dirty="0" smtClean="0"/>
              <a:t>Coverage: children, people who are elderly, pregnant women, women experiencing breast or cervical cancer, and/or people with disabilities of lower income who require access to healthcare services</a:t>
            </a:r>
          </a:p>
          <a:p>
            <a:r>
              <a:rPr lang="en-US" sz="2200" dirty="0"/>
              <a:t>A</a:t>
            </a:r>
            <a:r>
              <a:rPr lang="en-US" sz="2200" dirty="0" smtClean="0"/>
              <a:t>dministered by the Department of Community Health (DCH) </a:t>
            </a:r>
          </a:p>
        </p:txBody>
      </p:sp>
      <p:sp>
        <p:nvSpPr>
          <p:cNvPr id="4" name="Rectangle 3"/>
          <p:cNvSpPr/>
          <p:nvPr/>
        </p:nvSpPr>
        <p:spPr>
          <a:xfrm>
            <a:off x="5734286" y="5486400"/>
            <a:ext cx="3028714" cy="369332"/>
          </a:xfrm>
          <a:prstGeom prst="rect">
            <a:avLst/>
          </a:prstGeom>
        </p:spPr>
        <p:txBody>
          <a:bodyPr wrap="none">
            <a:spAutoFit/>
          </a:bodyPr>
          <a:lstStyle/>
          <a:p>
            <a:pPr marL="411480" lvl="1" indent="0" algn="r">
              <a:buNone/>
            </a:pPr>
            <a:r>
              <a:rPr lang="en-US" dirty="0" smtClean="0">
                <a:solidFill>
                  <a:schemeClr val="tx2"/>
                </a:solidFill>
              </a:rPr>
              <a:t>(continued next slide)</a:t>
            </a:r>
            <a:endParaRPr lang="en-US" dirty="0">
              <a:solidFill>
                <a:schemeClr val="tx2"/>
              </a:solidFill>
            </a:endParaRPr>
          </a:p>
        </p:txBody>
      </p:sp>
    </p:spTree>
    <p:extLst>
      <p:ext uri="{BB962C8B-B14F-4D97-AF65-F5344CB8AC3E}">
        <p14:creationId xmlns:p14="http://schemas.microsoft.com/office/powerpoint/2010/main" val="4081346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Medicaid</a:t>
            </a:r>
            <a:endParaRPr lang="en-US" cap="none" dirty="0"/>
          </a:p>
        </p:txBody>
      </p:sp>
      <p:sp>
        <p:nvSpPr>
          <p:cNvPr id="3" name="Content Placeholder 2"/>
          <p:cNvSpPr>
            <a:spLocks noGrp="1"/>
          </p:cNvSpPr>
          <p:nvPr>
            <p:ph idx="1"/>
          </p:nvPr>
        </p:nvSpPr>
        <p:spPr>
          <a:xfrm>
            <a:off x="457200" y="1447800"/>
            <a:ext cx="8229600" cy="4678364"/>
          </a:xfrm>
        </p:spPr>
        <p:txBody>
          <a:bodyPr>
            <a:noAutofit/>
          </a:bodyPr>
          <a:lstStyle/>
          <a:p>
            <a:r>
              <a:rPr lang="en-US" sz="2200" dirty="0" smtClean="0"/>
              <a:t>Eligibility in Georgia is determined by the Division of Family and Children Services</a:t>
            </a:r>
          </a:p>
          <a:p>
            <a:pPr lvl="1"/>
            <a:r>
              <a:rPr lang="en-US" sz="2200" dirty="0" smtClean="0"/>
              <a:t>Eligibility for Medicaid is based on </a:t>
            </a:r>
            <a:r>
              <a:rPr lang="en-US" sz="2200" u="sng" dirty="0" smtClean="0"/>
              <a:t>household income, disability</a:t>
            </a:r>
          </a:p>
          <a:p>
            <a:r>
              <a:rPr lang="en-US" sz="2200" dirty="0" smtClean="0"/>
              <a:t>Approval for healthcare services is handled by DCH contracting agency, the Georgia Medical Care Foundation (GMCF)</a:t>
            </a:r>
          </a:p>
        </p:txBody>
      </p:sp>
    </p:spTree>
    <p:extLst>
      <p:ext uri="{BB962C8B-B14F-4D97-AF65-F5344CB8AC3E}">
        <p14:creationId xmlns:p14="http://schemas.microsoft.com/office/powerpoint/2010/main" val="2007579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3"/>
            <a:ext cx="8260672" cy="963228"/>
          </a:xfrm>
        </p:spPr>
        <p:txBody>
          <a:bodyPr/>
          <a:lstStyle/>
          <a:p>
            <a:r>
              <a:rPr lang="en-US" cap="none" dirty="0" smtClean="0"/>
              <a:t>How to Apply for Medicaid</a:t>
            </a:r>
            <a:endParaRPr lang="en-US" cap="none" dirty="0"/>
          </a:p>
        </p:txBody>
      </p:sp>
      <p:sp>
        <p:nvSpPr>
          <p:cNvPr id="3" name="Content Placeholder 2"/>
          <p:cNvSpPr>
            <a:spLocks noGrp="1"/>
          </p:cNvSpPr>
          <p:nvPr>
            <p:ph idx="1"/>
          </p:nvPr>
        </p:nvSpPr>
        <p:spPr>
          <a:xfrm>
            <a:off x="426128" y="1600200"/>
            <a:ext cx="8260672" cy="4525963"/>
          </a:xfrm>
        </p:spPr>
        <p:txBody>
          <a:bodyPr>
            <a:normAutofit lnSpcReduction="10000"/>
          </a:bodyPr>
          <a:lstStyle/>
          <a:p>
            <a:r>
              <a:rPr lang="en-US" dirty="0" smtClean="0"/>
              <a:t>There are five ways to apply for Georgia Medicaid:</a:t>
            </a:r>
          </a:p>
          <a:p>
            <a:pPr lvl="1"/>
            <a:r>
              <a:rPr lang="en-US" sz="2200" dirty="0" smtClean="0"/>
              <a:t>In </a:t>
            </a:r>
            <a:r>
              <a:rPr lang="en-US" sz="2200" dirty="0" smtClean="0">
                <a:solidFill>
                  <a:schemeClr val="accent1">
                    <a:lumMod val="75000"/>
                  </a:schemeClr>
                </a:solidFill>
              </a:rPr>
              <a:t>person at your local county DFCS office</a:t>
            </a:r>
          </a:p>
          <a:p>
            <a:pPr lvl="1"/>
            <a:r>
              <a:rPr lang="en-US" sz="2200" dirty="0" smtClean="0">
                <a:solidFill>
                  <a:schemeClr val="accent1">
                    <a:lumMod val="75000"/>
                  </a:schemeClr>
                </a:solidFill>
              </a:rPr>
              <a:t>Online </a:t>
            </a:r>
            <a:r>
              <a:rPr lang="en-US" sz="2200" dirty="0">
                <a:solidFill>
                  <a:schemeClr val="accent1">
                    <a:lumMod val="75000"/>
                  </a:schemeClr>
                </a:solidFill>
              </a:rPr>
              <a:t>at</a:t>
            </a:r>
            <a:r>
              <a:rPr lang="en-US" sz="2200" b="1" dirty="0">
                <a:solidFill>
                  <a:schemeClr val="accent1">
                    <a:lumMod val="75000"/>
                  </a:schemeClr>
                </a:solidFill>
              </a:rPr>
              <a:t>: </a:t>
            </a:r>
            <a:r>
              <a:rPr lang="en-US" sz="2200" dirty="0">
                <a:solidFill>
                  <a:schemeClr val="accent1">
                    <a:lumMod val="75000"/>
                  </a:schemeClr>
                </a:solidFill>
                <a:hlinkClick r:id="rId2"/>
              </a:rPr>
              <a:t>https://</a:t>
            </a:r>
            <a:r>
              <a:rPr lang="en-US" sz="2200" dirty="0" smtClean="0">
                <a:solidFill>
                  <a:schemeClr val="accent1">
                    <a:lumMod val="75000"/>
                  </a:schemeClr>
                </a:solidFill>
                <a:hlinkClick r:id="rId2"/>
              </a:rPr>
              <a:t>compass.ga.gov/selfservice</a:t>
            </a:r>
            <a:r>
              <a:rPr lang="en-US" sz="2200" dirty="0">
                <a:solidFill>
                  <a:schemeClr val="accent1">
                    <a:lumMod val="75000"/>
                  </a:schemeClr>
                </a:solidFill>
              </a:rPr>
              <a:t> </a:t>
            </a:r>
            <a:endParaRPr lang="en-US" sz="2200" dirty="0" smtClean="0">
              <a:solidFill>
                <a:schemeClr val="accent1">
                  <a:lumMod val="75000"/>
                </a:schemeClr>
              </a:solidFill>
            </a:endParaRPr>
          </a:p>
          <a:p>
            <a:pPr lvl="1"/>
            <a:r>
              <a:rPr lang="en-US" sz="2200" dirty="0" smtClean="0">
                <a:solidFill>
                  <a:schemeClr val="accent1">
                    <a:lumMod val="75000"/>
                  </a:schemeClr>
                </a:solidFill>
              </a:rPr>
              <a:t>Online </a:t>
            </a:r>
            <a:r>
              <a:rPr lang="en-US" sz="2200" dirty="0">
                <a:solidFill>
                  <a:schemeClr val="accent1">
                    <a:lumMod val="75000"/>
                  </a:schemeClr>
                </a:solidFill>
              </a:rPr>
              <a:t>at:  </a:t>
            </a:r>
            <a:r>
              <a:rPr lang="en-US" sz="2200" dirty="0">
                <a:solidFill>
                  <a:schemeClr val="accent1">
                    <a:lumMod val="75000"/>
                  </a:schemeClr>
                </a:solidFill>
                <a:hlinkClick r:id="rId3"/>
              </a:rPr>
              <a:t>https://</a:t>
            </a:r>
            <a:r>
              <a:rPr lang="en-US" sz="2200" dirty="0" smtClean="0">
                <a:solidFill>
                  <a:schemeClr val="accent1">
                    <a:lumMod val="75000"/>
                  </a:schemeClr>
                </a:solidFill>
                <a:hlinkClick r:id="rId3"/>
              </a:rPr>
              <a:t>www.peachcare.org</a:t>
            </a:r>
            <a:r>
              <a:rPr lang="en-US" sz="2200" dirty="0">
                <a:solidFill>
                  <a:schemeClr val="accent1">
                    <a:lumMod val="75000"/>
                  </a:schemeClr>
                </a:solidFill>
              </a:rPr>
              <a:t> </a:t>
            </a:r>
            <a:endParaRPr lang="en-US" sz="2200" dirty="0" smtClean="0">
              <a:solidFill>
                <a:schemeClr val="accent1">
                  <a:lumMod val="75000"/>
                </a:schemeClr>
              </a:solidFill>
            </a:endParaRPr>
          </a:p>
          <a:p>
            <a:pPr lvl="1"/>
            <a:r>
              <a:rPr lang="en-US" sz="2200" dirty="0" smtClean="0">
                <a:solidFill>
                  <a:schemeClr val="accent1">
                    <a:lumMod val="75000"/>
                  </a:schemeClr>
                </a:solidFill>
              </a:rPr>
              <a:t>Supplemental Security Income (SSI) applications via the Social </a:t>
            </a:r>
            <a:r>
              <a:rPr lang="en-US" sz="2200" dirty="0">
                <a:solidFill>
                  <a:schemeClr val="accent1">
                    <a:lumMod val="75000"/>
                  </a:schemeClr>
                </a:solidFill>
              </a:rPr>
              <a:t>Security Administration: </a:t>
            </a:r>
            <a:r>
              <a:rPr lang="en-US" sz="2200" dirty="0">
                <a:solidFill>
                  <a:schemeClr val="accent1">
                    <a:lumMod val="75000"/>
                  </a:schemeClr>
                </a:solidFill>
                <a:hlinkClick r:id="rId4"/>
              </a:rPr>
              <a:t>https://</a:t>
            </a:r>
            <a:r>
              <a:rPr lang="en-US" sz="2200" dirty="0" smtClean="0">
                <a:solidFill>
                  <a:schemeClr val="accent1">
                    <a:lumMod val="75000"/>
                  </a:schemeClr>
                </a:solidFill>
                <a:hlinkClick r:id="rId4"/>
              </a:rPr>
              <a:t>www.ssa.gov/ssi</a:t>
            </a:r>
            <a:r>
              <a:rPr lang="en-US" sz="2200" dirty="0" smtClean="0">
                <a:solidFill>
                  <a:schemeClr val="accent1">
                    <a:lumMod val="75000"/>
                  </a:schemeClr>
                </a:solidFill>
              </a:rPr>
              <a:t> </a:t>
            </a:r>
          </a:p>
          <a:p>
            <a:pPr lvl="2"/>
            <a:r>
              <a:rPr lang="en-US" sz="2200" dirty="0" smtClean="0">
                <a:solidFill>
                  <a:schemeClr val="accent1">
                    <a:lumMod val="75000"/>
                  </a:schemeClr>
                </a:solidFill>
              </a:rPr>
              <a:t>In Georgia, if found eligible for SSI, you automatically q</a:t>
            </a:r>
            <a:r>
              <a:rPr lang="en-US" sz="2200" dirty="0" smtClean="0"/>
              <a:t>ualify for Medicaid</a:t>
            </a:r>
          </a:p>
          <a:p>
            <a:pPr lvl="1"/>
            <a:r>
              <a:rPr lang="en-US" sz="2200" dirty="0" smtClean="0"/>
              <a:t>Deeming Waiver (formerly known as the Katie Beckett Waiver)applications are accepted by the Right from the Start Medicaid Project/Centralized Katie Beckett Medicaid Team: 678-248-7449 </a:t>
            </a:r>
          </a:p>
        </p:txBody>
      </p:sp>
    </p:spTree>
    <p:extLst>
      <p:ext uri="{BB962C8B-B14F-4D97-AF65-F5344CB8AC3E}">
        <p14:creationId xmlns:p14="http://schemas.microsoft.com/office/powerpoint/2010/main" val="17976565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11453</TotalTime>
  <Words>2655</Words>
  <Application>Microsoft Office PowerPoint</Application>
  <PresentationFormat>On-screen Show (4:3)</PresentationFormat>
  <Paragraphs>218</Paragraphs>
  <Slides>34</Slides>
  <Notes>3</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Apothecary</vt:lpstr>
      <vt:lpstr>Georgia Advocacy Office</vt:lpstr>
      <vt:lpstr>PowerPoint Presentation</vt:lpstr>
      <vt:lpstr>Our Priorities</vt:lpstr>
      <vt:lpstr>GAO provides Protection and Advocacy for: </vt:lpstr>
      <vt:lpstr>GAO provides a wide range of services to people with disabilities in Georgia, including:</vt:lpstr>
      <vt:lpstr>GAO provides a wide range of services to people with disabilities in Georgia, including:</vt:lpstr>
      <vt:lpstr>Medicaid</vt:lpstr>
      <vt:lpstr>Medicaid</vt:lpstr>
      <vt:lpstr>How to Apply for Medicaid</vt:lpstr>
      <vt:lpstr>Peachcare For Kids</vt:lpstr>
      <vt:lpstr>Deeming Waiver</vt:lpstr>
      <vt:lpstr>Benefits of Medicaid </vt:lpstr>
      <vt:lpstr>EPSDT</vt:lpstr>
      <vt:lpstr>EPSDT</vt:lpstr>
      <vt:lpstr>EPSDT</vt:lpstr>
      <vt:lpstr>Letters of medical necessity</vt:lpstr>
      <vt:lpstr>Medicaid:  Denials and the Appeal Process</vt:lpstr>
      <vt:lpstr>Senate Bill 507 (SB507)</vt:lpstr>
      <vt:lpstr>Denials and the Appeal Process </vt:lpstr>
      <vt:lpstr>Denials and the Appeal Process </vt:lpstr>
      <vt:lpstr>PowerPoint Presentation</vt:lpstr>
      <vt:lpstr>HCBS for People with Disabilities </vt:lpstr>
      <vt:lpstr>NOW and COMP Waivers</vt:lpstr>
      <vt:lpstr>Developmental Disabilities Defined</vt:lpstr>
      <vt:lpstr>Developmental Disabilities Defined</vt:lpstr>
      <vt:lpstr>NOW and COMP Waivers</vt:lpstr>
      <vt:lpstr>Accessing NOW and COMP Waivers</vt:lpstr>
      <vt:lpstr>Community Care Service Program (CCSP) </vt:lpstr>
      <vt:lpstr>Independent Care Waiver Program (ICWP)</vt:lpstr>
      <vt:lpstr>Service Options Using Resources in Community Environments (SOURCE)</vt:lpstr>
      <vt:lpstr>Georgia Pediatric Program (GAPP) </vt:lpstr>
      <vt:lpstr>GAPP</vt:lpstr>
      <vt:lpstr>Other Web Resources </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Core Values Discussion</dc:title>
  <dc:creator>Olwyn Mayer</dc:creator>
  <cp:lastModifiedBy>Jane Grillo</cp:lastModifiedBy>
  <cp:revision>281</cp:revision>
  <cp:lastPrinted>2016-09-09T19:28:07Z</cp:lastPrinted>
  <dcterms:created xsi:type="dcterms:W3CDTF">2006-08-16T00:00:00Z</dcterms:created>
  <dcterms:modified xsi:type="dcterms:W3CDTF">2016-09-10T13:02:09Z</dcterms:modified>
</cp:coreProperties>
</file>