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1"/>
  </p:notesMasterIdLst>
  <p:sldIdLst>
    <p:sldId id="257" r:id="rId5"/>
    <p:sldId id="258" r:id="rId6"/>
    <p:sldId id="285" r:id="rId7"/>
    <p:sldId id="287" r:id="rId8"/>
    <p:sldId id="288" r:id="rId9"/>
    <p:sldId id="310" r:id="rId10"/>
    <p:sldId id="311" r:id="rId11"/>
    <p:sldId id="283" r:id="rId12"/>
    <p:sldId id="312" r:id="rId13"/>
    <p:sldId id="315" r:id="rId14"/>
    <p:sldId id="313" r:id="rId15"/>
    <p:sldId id="316" r:id="rId16"/>
    <p:sldId id="317" r:id="rId17"/>
    <p:sldId id="318" r:id="rId18"/>
    <p:sldId id="319" r:id="rId19"/>
    <p:sldId id="307" r:id="rId20"/>
    <p:sldId id="262" r:id="rId21"/>
    <p:sldId id="263" r:id="rId22"/>
    <p:sldId id="264" r:id="rId23"/>
    <p:sldId id="265" r:id="rId24"/>
    <p:sldId id="266" r:id="rId25"/>
    <p:sldId id="267" r:id="rId26"/>
    <p:sldId id="289" r:id="rId27"/>
    <p:sldId id="291" r:id="rId28"/>
    <p:sldId id="268" r:id="rId29"/>
    <p:sldId id="269" r:id="rId30"/>
    <p:sldId id="292" r:id="rId31"/>
    <p:sldId id="293" r:id="rId32"/>
    <p:sldId id="294" r:id="rId33"/>
    <p:sldId id="272" r:id="rId34"/>
    <p:sldId id="320" r:id="rId35"/>
    <p:sldId id="321" r:id="rId36"/>
    <p:sldId id="273" r:id="rId37"/>
    <p:sldId id="274" r:id="rId38"/>
    <p:sldId id="275" r:id="rId39"/>
    <p:sldId id="301" r:id="rId40"/>
    <p:sldId id="303" r:id="rId41"/>
    <p:sldId id="304" r:id="rId42"/>
    <p:sldId id="322" r:id="rId43"/>
    <p:sldId id="305" r:id="rId44"/>
    <p:sldId id="276" r:id="rId45"/>
    <p:sldId id="277" r:id="rId46"/>
    <p:sldId id="278" r:id="rId47"/>
    <p:sldId id="279" r:id="rId48"/>
    <p:sldId id="281" r:id="rId49"/>
    <p:sldId id="282"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7" d="100"/>
          <a:sy n="77" d="100"/>
        </p:scale>
        <p:origin x="-980"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902AA4-0B44-4724-A894-57C71EE7A6A2}" type="doc">
      <dgm:prSet loTypeId="urn:microsoft.com/office/officeart/2005/8/layout/hProcess9" loCatId="process" qsTypeId="urn:microsoft.com/office/officeart/2005/8/quickstyle/3d7" qsCatId="3D" csTypeId="urn:microsoft.com/office/officeart/2005/8/colors/colorful3" csCatId="colorful" phldr="1"/>
      <dgm:spPr/>
    </dgm:pt>
    <dgm:pt modelId="{11C6350A-AEC8-4367-87D9-A418DCCE28B1}">
      <dgm:prSet phldrT="[Text]"/>
      <dgm:spPr/>
      <dgm:t>
        <a:bodyPr/>
        <a:lstStyle/>
        <a:p>
          <a:r>
            <a:rPr lang="en-US" dirty="0" smtClean="0"/>
            <a:t>Tension</a:t>
          </a:r>
          <a:endParaRPr lang="en-US" dirty="0"/>
        </a:p>
      </dgm:t>
    </dgm:pt>
    <dgm:pt modelId="{6BE6F10E-EC85-4AEA-9F6B-269DE1EAC998}" type="parTrans" cxnId="{E380C858-324E-4962-A955-0C0FDCBBAFDB}">
      <dgm:prSet/>
      <dgm:spPr/>
      <dgm:t>
        <a:bodyPr/>
        <a:lstStyle/>
        <a:p>
          <a:endParaRPr lang="en-US"/>
        </a:p>
      </dgm:t>
    </dgm:pt>
    <dgm:pt modelId="{81BF9B5B-E025-46DC-B42F-78D988FFD48F}" type="sibTrans" cxnId="{E380C858-324E-4962-A955-0C0FDCBBAFDB}">
      <dgm:prSet/>
      <dgm:spPr/>
      <dgm:t>
        <a:bodyPr/>
        <a:lstStyle/>
        <a:p>
          <a:endParaRPr lang="en-US"/>
        </a:p>
      </dgm:t>
    </dgm:pt>
    <dgm:pt modelId="{52941C76-24EE-4D03-B6CD-49BFDF62E0C6}">
      <dgm:prSet phldrT="[Text]"/>
      <dgm:spPr/>
      <dgm:t>
        <a:bodyPr/>
        <a:lstStyle/>
        <a:p>
          <a:r>
            <a:rPr lang="en-US" dirty="0" smtClean="0"/>
            <a:t>Conflict</a:t>
          </a:r>
          <a:endParaRPr lang="en-US" dirty="0"/>
        </a:p>
      </dgm:t>
    </dgm:pt>
    <dgm:pt modelId="{6442D5BB-A673-44BB-B6D8-D91081F02204}" type="parTrans" cxnId="{86B597C7-BC6B-4325-9B42-8232516ABA19}">
      <dgm:prSet/>
      <dgm:spPr/>
      <dgm:t>
        <a:bodyPr/>
        <a:lstStyle/>
        <a:p>
          <a:endParaRPr lang="en-US"/>
        </a:p>
      </dgm:t>
    </dgm:pt>
    <dgm:pt modelId="{60DE2B53-7F17-42F3-90D5-C1E6D62A0C66}" type="sibTrans" cxnId="{86B597C7-BC6B-4325-9B42-8232516ABA19}">
      <dgm:prSet/>
      <dgm:spPr/>
      <dgm:t>
        <a:bodyPr/>
        <a:lstStyle/>
        <a:p>
          <a:endParaRPr lang="en-US"/>
        </a:p>
      </dgm:t>
    </dgm:pt>
    <dgm:pt modelId="{A0DCA204-E639-47AD-BE30-513FF37C959B}">
      <dgm:prSet phldrT="[Text]"/>
      <dgm:spPr/>
      <dgm:t>
        <a:bodyPr/>
        <a:lstStyle/>
        <a:p>
          <a:r>
            <a:rPr lang="en-US" dirty="0" smtClean="0"/>
            <a:t>Dispute</a:t>
          </a:r>
          <a:endParaRPr lang="en-US" dirty="0"/>
        </a:p>
      </dgm:t>
    </dgm:pt>
    <dgm:pt modelId="{17D18283-4F4E-4049-92C5-B72749504AFF}" type="parTrans" cxnId="{8346FE03-434F-48D4-985D-E22EE99C0B7B}">
      <dgm:prSet/>
      <dgm:spPr/>
      <dgm:t>
        <a:bodyPr/>
        <a:lstStyle/>
        <a:p>
          <a:endParaRPr lang="en-US"/>
        </a:p>
      </dgm:t>
    </dgm:pt>
    <dgm:pt modelId="{B1929F68-E781-4949-BDCB-73E54FF3983C}" type="sibTrans" cxnId="{8346FE03-434F-48D4-985D-E22EE99C0B7B}">
      <dgm:prSet/>
      <dgm:spPr/>
      <dgm:t>
        <a:bodyPr/>
        <a:lstStyle/>
        <a:p>
          <a:endParaRPr lang="en-US"/>
        </a:p>
      </dgm:t>
    </dgm:pt>
    <dgm:pt modelId="{7B6F8842-FF01-48E5-815B-F853BE2D6F3E}" type="pres">
      <dgm:prSet presAssocID="{E8902AA4-0B44-4724-A894-57C71EE7A6A2}" presName="CompostProcess" presStyleCnt="0">
        <dgm:presLayoutVars>
          <dgm:dir/>
          <dgm:resizeHandles val="exact"/>
        </dgm:presLayoutVars>
      </dgm:prSet>
      <dgm:spPr/>
    </dgm:pt>
    <dgm:pt modelId="{36EB8BA7-A2A2-4BF2-8DBE-729A887214CF}" type="pres">
      <dgm:prSet presAssocID="{E8902AA4-0B44-4724-A894-57C71EE7A6A2}" presName="arrow" presStyleLbl="bgShp" presStyleIdx="0" presStyleCnt="1"/>
      <dgm:spPr/>
    </dgm:pt>
    <dgm:pt modelId="{DC8BD307-B568-4346-B993-BF0F53291703}" type="pres">
      <dgm:prSet presAssocID="{E8902AA4-0B44-4724-A894-57C71EE7A6A2}" presName="linearProcess" presStyleCnt="0"/>
      <dgm:spPr/>
    </dgm:pt>
    <dgm:pt modelId="{D2B1C2F2-101E-49F2-BC8D-7F215C848FDF}" type="pres">
      <dgm:prSet presAssocID="{11C6350A-AEC8-4367-87D9-A418DCCE28B1}" presName="textNode" presStyleLbl="node1" presStyleIdx="0" presStyleCnt="3">
        <dgm:presLayoutVars>
          <dgm:bulletEnabled val="1"/>
        </dgm:presLayoutVars>
      </dgm:prSet>
      <dgm:spPr/>
      <dgm:t>
        <a:bodyPr/>
        <a:lstStyle/>
        <a:p>
          <a:endParaRPr lang="en-US"/>
        </a:p>
      </dgm:t>
    </dgm:pt>
    <dgm:pt modelId="{3601BD38-CD23-4F76-BFB9-75E631985360}" type="pres">
      <dgm:prSet presAssocID="{81BF9B5B-E025-46DC-B42F-78D988FFD48F}" presName="sibTrans" presStyleCnt="0"/>
      <dgm:spPr/>
    </dgm:pt>
    <dgm:pt modelId="{48DA160D-4A31-4715-9EE1-1F9FFBE6FC35}" type="pres">
      <dgm:prSet presAssocID="{52941C76-24EE-4D03-B6CD-49BFDF62E0C6}" presName="textNode" presStyleLbl="node1" presStyleIdx="1" presStyleCnt="3">
        <dgm:presLayoutVars>
          <dgm:bulletEnabled val="1"/>
        </dgm:presLayoutVars>
      </dgm:prSet>
      <dgm:spPr/>
      <dgm:t>
        <a:bodyPr/>
        <a:lstStyle/>
        <a:p>
          <a:endParaRPr lang="en-US"/>
        </a:p>
      </dgm:t>
    </dgm:pt>
    <dgm:pt modelId="{925501C9-920C-4F1F-83D2-464800A147EB}" type="pres">
      <dgm:prSet presAssocID="{60DE2B53-7F17-42F3-90D5-C1E6D62A0C66}" presName="sibTrans" presStyleCnt="0"/>
      <dgm:spPr/>
    </dgm:pt>
    <dgm:pt modelId="{A4D3CDD9-E5E0-4BD1-B4E4-D46A62E15E6A}" type="pres">
      <dgm:prSet presAssocID="{A0DCA204-E639-47AD-BE30-513FF37C959B}" presName="textNode" presStyleLbl="node1" presStyleIdx="2" presStyleCnt="3">
        <dgm:presLayoutVars>
          <dgm:bulletEnabled val="1"/>
        </dgm:presLayoutVars>
      </dgm:prSet>
      <dgm:spPr/>
      <dgm:t>
        <a:bodyPr/>
        <a:lstStyle/>
        <a:p>
          <a:endParaRPr lang="en-US"/>
        </a:p>
      </dgm:t>
    </dgm:pt>
  </dgm:ptLst>
  <dgm:cxnLst>
    <dgm:cxn modelId="{8346FE03-434F-48D4-985D-E22EE99C0B7B}" srcId="{E8902AA4-0B44-4724-A894-57C71EE7A6A2}" destId="{A0DCA204-E639-47AD-BE30-513FF37C959B}" srcOrd="2" destOrd="0" parTransId="{17D18283-4F4E-4049-92C5-B72749504AFF}" sibTransId="{B1929F68-E781-4949-BDCB-73E54FF3983C}"/>
    <dgm:cxn modelId="{7E8D7863-66A0-4C5A-85F1-312EA032F02F}" type="presOf" srcId="{11C6350A-AEC8-4367-87D9-A418DCCE28B1}" destId="{D2B1C2F2-101E-49F2-BC8D-7F215C848FDF}" srcOrd="0" destOrd="0" presId="urn:microsoft.com/office/officeart/2005/8/layout/hProcess9"/>
    <dgm:cxn modelId="{86B597C7-BC6B-4325-9B42-8232516ABA19}" srcId="{E8902AA4-0B44-4724-A894-57C71EE7A6A2}" destId="{52941C76-24EE-4D03-B6CD-49BFDF62E0C6}" srcOrd="1" destOrd="0" parTransId="{6442D5BB-A673-44BB-B6D8-D91081F02204}" sibTransId="{60DE2B53-7F17-42F3-90D5-C1E6D62A0C66}"/>
    <dgm:cxn modelId="{02417C7E-55DF-4E63-80B6-E3A78130CBF6}" type="presOf" srcId="{E8902AA4-0B44-4724-A894-57C71EE7A6A2}" destId="{7B6F8842-FF01-48E5-815B-F853BE2D6F3E}" srcOrd="0" destOrd="0" presId="urn:microsoft.com/office/officeart/2005/8/layout/hProcess9"/>
    <dgm:cxn modelId="{E380C858-324E-4962-A955-0C0FDCBBAFDB}" srcId="{E8902AA4-0B44-4724-A894-57C71EE7A6A2}" destId="{11C6350A-AEC8-4367-87D9-A418DCCE28B1}" srcOrd="0" destOrd="0" parTransId="{6BE6F10E-EC85-4AEA-9F6B-269DE1EAC998}" sibTransId="{81BF9B5B-E025-46DC-B42F-78D988FFD48F}"/>
    <dgm:cxn modelId="{715F14D4-B30A-4C9A-A524-D72BB109DC21}" type="presOf" srcId="{A0DCA204-E639-47AD-BE30-513FF37C959B}" destId="{A4D3CDD9-E5E0-4BD1-B4E4-D46A62E15E6A}" srcOrd="0" destOrd="0" presId="urn:microsoft.com/office/officeart/2005/8/layout/hProcess9"/>
    <dgm:cxn modelId="{46602E16-B64F-4972-9231-51FC746B14A1}" type="presOf" srcId="{52941C76-24EE-4D03-B6CD-49BFDF62E0C6}" destId="{48DA160D-4A31-4715-9EE1-1F9FFBE6FC35}" srcOrd="0" destOrd="0" presId="urn:microsoft.com/office/officeart/2005/8/layout/hProcess9"/>
    <dgm:cxn modelId="{FC92F0F4-F153-4525-8B02-6B03BA8F1006}" type="presParOf" srcId="{7B6F8842-FF01-48E5-815B-F853BE2D6F3E}" destId="{36EB8BA7-A2A2-4BF2-8DBE-729A887214CF}" srcOrd="0" destOrd="0" presId="urn:microsoft.com/office/officeart/2005/8/layout/hProcess9"/>
    <dgm:cxn modelId="{297AD431-B41E-4A1D-AED9-3545ABC56E93}" type="presParOf" srcId="{7B6F8842-FF01-48E5-815B-F853BE2D6F3E}" destId="{DC8BD307-B568-4346-B993-BF0F53291703}" srcOrd="1" destOrd="0" presId="urn:microsoft.com/office/officeart/2005/8/layout/hProcess9"/>
    <dgm:cxn modelId="{51031FD2-DC20-401F-B658-47D82CF9F4E8}" type="presParOf" srcId="{DC8BD307-B568-4346-B993-BF0F53291703}" destId="{D2B1C2F2-101E-49F2-BC8D-7F215C848FDF}" srcOrd="0" destOrd="0" presId="urn:microsoft.com/office/officeart/2005/8/layout/hProcess9"/>
    <dgm:cxn modelId="{CA92DA9D-8CF4-490F-BDB0-E3231C5D33DE}" type="presParOf" srcId="{DC8BD307-B568-4346-B993-BF0F53291703}" destId="{3601BD38-CD23-4F76-BFB9-75E631985360}" srcOrd="1" destOrd="0" presId="urn:microsoft.com/office/officeart/2005/8/layout/hProcess9"/>
    <dgm:cxn modelId="{50E3DEC0-8B87-4651-91F3-9E44461A047B}" type="presParOf" srcId="{DC8BD307-B568-4346-B993-BF0F53291703}" destId="{48DA160D-4A31-4715-9EE1-1F9FFBE6FC35}" srcOrd="2" destOrd="0" presId="urn:microsoft.com/office/officeart/2005/8/layout/hProcess9"/>
    <dgm:cxn modelId="{BC3C33B5-F76E-441D-B95F-F35E593D1AF3}" type="presParOf" srcId="{DC8BD307-B568-4346-B993-BF0F53291703}" destId="{925501C9-920C-4F1F-83D2-464800A147EB}" srcOrd="3" destOrd="0" presId="urn:microsoft.com/office/officeart/2005/8/layout/hProcess9"/>
    <dgm:cxn modelId="{9649167E-6158-41F9-94EE-A871F3702878}" type="presParOf" srcId="{DC8BD307-B568-4346-B993-BF0F53291703}" destId="{A4D3CDD9-E5E0-4BD1-B4E4-D46A62E15E6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B8BA7-A2A2-4BF2-8DBE-729A887214CF}">
      <dsp:nvSpPr>
        <dsp:cNvPr id="0" name=""/>
        <dsp:cNvSpPr/>
      </dsp:nvSpPr>
      <dsp:spPr>
        <a:xfrm>
          <a:off x="591502" y="0"/>
          <a:ext cx="6703695" cy="4351338"/>
        </a:xfrm>
        <a:prstGeom prst="rightArrow">
          <a:avLst/>
        </a:prstGeom>
        <a:solidFill>
          <a:schemeClr val="accent3">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D2B1C2F2-101E-49F2-BC8D-7F215C848FDF}">
      <dsp:nvSpPr>
        <dsp:cNvPr id="0" name=""/>
        <dsp:cNvSpPr/>
      </dsp:nvSpPr>
      <dsp:spPr>
        <a:xfrm>
          <a:off x="819" y="1305401"/>
          <a:ext cx="2438374" cy="1740535"/>
        </a:xfrm>
        <a:prstGeom prst="roundRect">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smtClean="0"/>
            <a:t>Tension</a:t>
          </a:r>
          <a:endParaRPr lang="en-US" sz="4800" kern="1200" dirty="0"/>
        </a:p>
      </dsp:txBody>
      <dsp:txXfrm>
        <a:off x="85785" y="1390367"/>
        <a:ext cx="2268442" cy="1570603"/>
      </dsp:txXfrm>
    </dsp:sp>
    <dsp:sp modelId="{48DA160D-4A31-4715-9EE1-1F9FFBE6FC35}">
      <dsp:nvSpPr>
        <dsp:cNvPr id="0" name=""/>
        <dsp:cNvSpPr/>
      </dsp:nvSpPr>
      <dsp:spPr>
        <a:xfrm>
          <a:off x="2724162" y="1305401"/>
          <a:ext cx="2438374" cy="1740535"/>
        </a:xfrm>
        <a:prstGeom prst="roundRect">
          <a:avLst/>
        </a:prstGeom>
        <a:solidFill>
          <a:schemeClr val="accent3">
            <a:hueOff val="1355300"/>
            <a:satOff val="50000"/>
            <a:lumOff val="-7353"/>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smtClean="0"/>
            <a:t>Conflict</a:t>
          </a:r>
          <a:endParaRPr lang="en-US" sz="4800" kern="1200" dirty="0"/>
        </a:p>
      </dsp:txBody>
      <dsp:txXfrm>
        <a:off x="2809128" y="1390367"/>
        <a:ext cx="2268442" cy="1570603"/>
      </dsp:txXfrm>
    </dsp:sp>
    <dsp:sp modelId="{A4D3CDD9-E5E0-4BD1-B4E4-D46A62E15E6A}">
      <dsp:nvSpPr>
        <dsp:cNvPr id="0" name=""/>
        <dsp:cNvSpPr/>
      </dsp:nvSpPr>
      <dsp:spPr>
        <a:xfrm>
          <a:off x="5447505" y="1305401"/>
          <a:ext cx="2438374" cy="1740535"/>
        </a:xfrm>
        <a:prstGeom prst="roundRect">
          <a:avLst/>
        </a:prstGeom>
        <a:solidFill>
          <a:schemeClr val="accent3">
            <a:hueOff val="2710599"/>
            <a:satOff val="100000"/>
            <a:lumOff val="-14706"/>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smtClean="0"/>
            <a:t>Dispute</a:t>
          </a:r>
          <a:endParaRPr lang="en-US" sz="4800" kern="1200" dirty="0"/>
        </a:p>
      </dsp:txBody>
      <dsp:txXfrm>
        <a:off x="5532471" y="1390367"/>
        <a:ext cx="2268442" cy="157060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D8AB1433-BF8B-45C5-81D6-089F21EECCF9}" type="datetimeFigureOut">
              <a:rPr lang="en-US" smtClean="0"/>
              <a:t>9/26/2017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3</a:t>
            </a:fld>
            <a:endParaRPr lang="en-US"/>
          </a:p>
        </p:txBody>
      </p:sp>
    </p:spTree>
    <p:extLst>
      <p:ext uri="{BB962C8B-B14F-4D97-AF65-F5344CB8AC3E}">
        <p14:creationId xmlns:p14="http://schemas.microsoft.com/office/powerpoint/2010/main" val="2446710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4</a:t>
            </a:fld>
            <a:endParaRPr lang="en-US"/>
          </a:p>
        </p:txBody>
      </p:sp>
    </p:spTree>
    <p:extLst>
      <p:ext uri="{BB962C8B-B14F-4D97-AF65-F5344CB8AC3E}">
        <p14:creationId xmlns:p14="http://schemas.microsoft.com/office/powerpoint/2010/main" val="2971333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7</a:t>
            </a:fld>
            <a:endParaRPr lang="en-US"/>
          </a:p>
        </p:txBody>
      </p:sp>
    </p:spTree>
    <p:extLst>
      <p:ext uri="{BB962C8B-B14F-4D97-AF65-F5344CB8AC3E}">
        <p14:creationId xmlns:p14="http://schemas.microsoft.com/office/powerpoint/2010/main" val="1801147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3F11BE-DE79-4CBA-9214-88DAF984691D}" type="slidenum">
              <a:rPr lang="en-US" smtClean="0"/>
              <a:t>8</a:t>
            </a:fld>
            <a:endParaRPr lang="en-US"/>
          </a:p>
        </p:txBody>
      </p:sp>
    </p:spTree>
    <p:extLst>
      <p:ext uri="{BB962C8B-B14F-4D97-AF65-F5344CB8AC3E}">
        <p14:creationId xmlns:p14="http://schemas.microsoft.com/office/powerpoint/2010/main" val="2152776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9</a:t>
            </a:fld>
            <a:endParaRPr lang="en-US"/>
          </a:p>
        </p:txBody>
      </p:sp>
    </p:spTree>
    <p:extLst>
      <p:ext uri="{BB962C8B-B14F-4D97-AF65-F5344CB8AC3E}">
        <p14:creationId xmlns:p14="http://schemas.microsoft.com/office/powerpoint/2010/main" val="214384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10</a:t>
            </a:fld>
            <a:endParaRPr lang="en-US"/>
          </a:p>
        </p:txBody>
      </p:sp>
    </p:spTree>
    <p:extLst>
      <p:ext uri="{BB962C8B-B14F-4D97-AF65-F5344CB8AC3E}">
        <p14:creationId xmlns:p14="http://schemas.microsoft.com/office/powerpoint/2010/main" val="2801584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16</a:t>
            </a:fld>
            <a:endParaRPr lang="en-US"/>
          </a:p>
        </p:txBody>
      </p:sp>
    </p:spTree>
    <p:extLst>
      <p:ext uri="{BB962C8B-B14F-4D97-AF65-F5344CB8AC3E}">
        <p14:creationId xmlns:p14="http://schemas.microsoft.com/office/powerpoint/2010/main" val="849340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“Facts you should</a:t>
            </a:r>
            <a:r>
              <a:rPr lang="en-US" baseline="0" dirty="0" smtClean="0"/>
              <a:t> know”, “Tips for Families”, and “Where to go for more information.”</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29</a:t>
            </a:fld>
            <a:endParaRPr lang="en-US"/>
          </a:p>
        </p:txBody>
      </p:sp>
    </p:spTree>
    <p:extLst>
      <p:ext uri="{BB962C8B-B14F-4D97-AF65-F5344CB8AC3E}">
        <p14:creationId xmlns:p14="http://schemas.microsoft.com/office/powerpoint/2010/main" val="7884934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t>9/26/2017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t>9/26/2017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t>9/26/2017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2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t>9/26/2017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35B3B41-2E1F-40FB-8308-AA0E18F0B9DC}" type="datetime1">
              <a:rPr lang="en-US" smtClean="0"/>
              <a:t>9/26/2017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3CB0378-FFD4-4CBB-858D-32EE1C82268A}" type="datetime1">
              <a:rPr lang="en-US" smtClean="0"/>
              <a:t>9/26/2017</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E48FE1-C959-4842-929B-B952E86448B4}" type="datetime1">
              <a:rPr lang="en-US" smtClean="0"/>
              <a:t>9/26/2017</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t>9/26/2017</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t>9/26/2017</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3"/>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t>9/26/2017</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t>9/26/2017</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gadoe.or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t>9/26/2017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15"/>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gadoe.org/Curriculum-Instruction-and-Assessment/Special-Education-Services/Pages/default.aspx" TargetMode="External"/><Relationship Id="rId1" Type="http://schemas.openxmlformats.org/officeDocument/2006/relationships/slideLayout" Target="../slideLayouts/slideLayout2.xml"/><Relationship Id="rId4" Type="http://schemas.openxmlformats.org/officeDocument/2006/relationships/hyperlink" Target="mailto:SPEDHelpDesk@doe.k12.ga.u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mailto:jpollard@doe.k12.ga.u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directionservice.org/cadre/parent/artifacts/Steps%20to%20Success.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92262"/>
            <a:ext cx="9144000" cy="1470025"/>
          </a:xfrm>
        </p:spPr>
        <p:txBody>
          <a:bodyPr rtlCol="0">
            <a:normAutofit/>
          </a:bodyPr>
          <a:lstStyle/>
          <a:p>
            <a:pPr>
              <a:defRPr/>
            </a:pPr>
            <a:r>
              <a:rPr lang="en-US" altLang="en-US" sz="5400" dirty="0" smtClean="0"/>
              <a:t>Dispute Resolution</a:t>
            </a:r>
            <a:endParaRPr lang="en-US" sz="5300" dirty="0">
              <a:latin typeface="Impact" pitchFamily="34" charset="0"/>
            </a:endParaRPr>
          </a:p>
        </p:txBody>
      </p:sp>
      <p:sp>
        <p:nvSpPr>
          <p:cNvPr id="3" name="Subtitle 2"/>
          <p:cNvSpPr>
            <a:spLocks noGrp="1"/>
          </p:cNvSpPr>
          <p:nvPr>
            <p:ph type="subTitle" idx="1"/>
          </p:nvPr>
        </p:nvSpPr>
        <p:spPr>
          <a:xfrm>
            <a:off x="116732" y="3200400"/>
            <a:ext cx="9027268" cy="2590800"/>
          </a:xfrm>
        </p:spPr>
        <p:txBody>
          <a:bodyPr>
            <a:normAutofit fontScale="92500" lnSpcReduction="10000"/>
          </a:bodyPr>
          <a:lstStyle/>
          <a:p>
            <a:pPr>
              <a:buFont typeface="Arial" charset="0"/>
              <a:buNone/>
              <a:defRPr/>
            </a:pPr>
            <a:endParaRPr lang="en-US" dirty="0" smtClean="0"/>
          </a:p>
          <a:p>
            <a:pPr>
              <a:buFont typeface="Arial" charset="0"/>
              <a:buNone/>
              <a:defRPr/>
            </a:pPr>
            <a:r>
              <a:rPr lang="en-US" sz="2800" dirty="0" smtClean="0">
                <a:latin typeface="Arial Rounded MT Bold" panose="020F0704030504030204" pitchFamily="34" charset="0"/>
              </a:rPr>
              <a:t>Jamila C. Pollard, Esq.</a:t>
            </a:r>
          </a:p>
          <a:p>
            <a:pPr>
              <a:buFont typeface="Arial" charset="0"/>
              <a:buNone/>
              <a:defRPr/>
            </a:pPr>
            <a:r>
              <a:rPr lang="en-US" sz="2800" dirty="0" smtClean="0">
                <a:latin typeface="Arial Rounded MT Bold" panose="020F0704030504030204" pitchFamily="34" charset="0"/>
              </a:rPr>
              <a:t>Program Manager Senior/Legal Officer</a:t>
            </a:r>
          </a:p>
          <a:p>
            <a:pPr>
              <a:buFont typeface="Arial" charset="0"/>
              <a:buNone/>
              <a:defRPr/>
            </a:pPr>
            <a:r>
              <a:rPr lang="en-US" sz="2800" dirty="0" smtClean="0">
                <a:latin typeface="Arial Rounded MT Bold" panose="020F0704030504030204" pitchFamily="34" charset="0"/>
              </a:rPr>
              <a:t>Dispute Resolution</a:t>
            </a:r>
          </a:p>
          <a:p>
            <a:pPr>
              <a:buFont typeface="Arial" charset="0"/>
              <a:buNone/>
              <a:defRPr/>
            </a:pPr>
            <a:r>
              <a:rPr lang="en-US" sz="2800" dirty="0" smtClean="0">
                <a:latin typeface="Arial Rounded MT Bold" panose="020F0704030504030204" pitchFamily="34" charset="0"/>
              </a:rPr>
              <a:t>Division for Special Education Services and Supports</a:t>
            </a:r>
          </a:p>
          <a:p>
            <a:pPr>
              <a:buFont typeface="Arial" charset="0"/>
              <a:buNone/>
              <a:defRPr/>
            </a:pPr>
            <a:r>
              <a:rPr lang="en-US" sz="2800" dirty="0" smtClean="0">
                <a:latin typeface="Arial Rounded MT Bold" panose="020F0704030504030204" pitchFamily="34" charset="0"/>
              </a:rPr>
              <a:t>September 28, 2017</a:t>
            </a:r>
          </a:p>
          <a:p>
            <a:pPr>
              <a:buFont typeface="Arial" charset="0"/>
              <a:buNone/>
              <a:defRPr/>
            </a:pPr>
            <a:endParaRPr lang="en-US" dirty="0" smtClean="0"/>
          </a:p>
        </p:txBody>
      </p:sp>
      <p:sp>
        <p:nvSpPr>
          <p:cNvPr id="3076" name="Date Placeholder 3"/>
          <p:cNvSpPr>
            <a:spLocks noGrp="1"/>
          </p:cNvSpPr>
          <p:nvPr>
            <p:ph type="dt" sz="quarter" idx="4294967295"/>
          </p:nvPr>
        </p:nvSpPr>
        <p:spPr bwMode="auto">
          <a:xfrm>
            <a:off x="6934200" y="6356350"/>
            <a:ext cx="10668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A8CB938C-D080-45E4-86A8-D95A54D43F50}" type="datetime1">
              <a:rPr lang="en-US" smtClean="0"/>
              <a:pPr fontAlgn="base">
                <a:spcBef>
                  <a:spcPct val="0"/>
                </a:spcBef>
                <a:spcAft>
                  <a:spcPct val="0"/>
                </a:spcAft>
                <a:defRPr/>
              </a:pPr>
              <a:t>9/26/2017</a:t>
            </a:fld>
            <a:endParaRPr lang="en-US" dirty="0" smtClean="0"/>
          </a:p>
        </p:txBody>
      </p:sp>
      <p:sp>
        <p:nvSpPr>
          <p:cNvPr id="3077" name="Slide Number Placeholder 4"/>
          <p:cNvSpPr>
            <a:spLocks noGrp="1"/>
          </p:cNvSpPr>
          <p:nvPr>
            <p:ph type="sldNum" sz="quarter" idx="4294967295"/>
          </p:nvPr>
        </p:nvSpPr>
        <p:spPr bwMode="auto">
          <a:xfrm>
            <a:off x="8077200" y="6356350"/>
            <a:ext cx="609600" cy="365125"/>
          </a:xfrm>
          <a:prstGeom prst="rect">
            <a:avLst/>
          </a:prstGeom>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B1BDE7-7657-4D90-A193-CBE928E20E15}"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extLst>
      <p:ext uri="{BB962C8B-B14F-4D97-AF65-F5344CB8AC3E}">
        <p14:creationId xmlns:p14="http://schemas.microsoft.com/office/powerpoint/2010/main" val="3844996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stretch>
            <a:fillRect/>
          </a:stretch>
        </p:blipFill>
        <p:spPr>
          <a:xfrm>
            <a:off x="940377" y="1283104"/>
            <a:ext cx="6695169" cy="4826749"/>
          </a:xfrm>
          <a:prstGeom prst="rect">
            <a:avLst/>
          </a:prstGeom>
        </p:spPr>
      </p:pic>
      <p:sp>
        <p:nvSpPr>
          <p:cNvPr id="4" name="Date Placeholder 3"/>
          <p:cNvSpPr>
            <a:spLocks noGrp="1"/>
          </p:cNvSpPr>
          <p:nvPr>
            <p:ph type="dt" sz="half" idx="2"/>
          </p:nvPr>
        </p:nvSpPr>
        <p:spPr/>
        <p:txBody>
          <a:bodyPr/>
          <a:lstStyle/>
          <a:p>
            <a:fld id="{4DAE6870-AD18-448A-9B2A-0EFE6DC7B06B}" type="datetime1">
              <a:rPr lang="en-US" smtClean="0"/>
              <a:t>9/26/2017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10</a:t>
            </a:fld>
            <a:endParaRPr lang="en-US" dirty="0"/>
          </a:p>
        </p:txBody>
      </p:sp>
      <p:sp>
        <p:nvSpPr>
          <p:cNvPr id="6" name="AutoShape 2" descr="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94703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h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9419" y="263510"/>
            <a:ext cx="2183918" cy="146657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603983" y="334016"/>
            <a:ext cx="4968681" cy="1325563"/>
          </a:xfrm>
        </p:spPr>
        <p:txBody>
          <a:bodyPr>
            <a:noAutofit/>
          </a:bodyPr>
          <a:lstStyle/>
          <a:p>
            <a:r>
              <a:rPr lang="en-US" sz="4000" dirty="0" smtClean="0"/>
              <a:t>Special Education Support Desk</a:t>
            </a:r>
            <a:endParaRPr lang="en-US" sz="4000" dirty="0"/>
          </a:p>
        </p:txBody>
      </p:sp>
      <p:sp>
        <p:nvSpPr>
          <p:cNvPr id="7" name="Content Placeholder 6"/>
          <p:cNvSpPr>
            <a:spLocks noGrp="1"/>
          </p:cNvSpPr>
          <p:nvPr>
            <p:ph idx="1"/>
          </p:nvPr>
        </p:nvSpPr>
        <p:spPr>
          <a:xfrm>
            <a:off x="379562" y="1659579"/>
            <a:ext cx="8255480" cy="4517384"/>
          </a:xfrm>
        </p:spPr>
        <p:txBody>
          <a:bodyPr>
            <a:noAutofit/>
          </a:bodyPr>
          <a:lstStyle/>
          <a:p>
            <a:r>
              <a:rPr lang="en-US" sz="3200" dirty="0" smtClean="0"/>
              <a:t>What is it?</a:t>
            </a:r>
          </a:p>
          <a:p>
            <a:pPr lvl="1"/>
            <a:r>
              <a:rPr lang="en-US" sz="2800" dirty="0" smtClean="0"/>
              <a:t>A telephone and email information and support line designed to answer special education-related questions and provide individuals with useful information and resources</a:t>
            </a:r>
          </a:p>
          <a:p>
            <a:r>
              <a:rPr lang="en-US" sz="3200" dirty="0" smtClean="0"/>
              <a:t>Who can use it?</a:t>
            </a:r>
          </a:p>
          <a:p>
            <a:pPr lvl="1"/>
            <a:r>
              <a:rPr lang="en-US" sz="2800" dirty="0" smtClean="0"/>
              <a:t>Anyone, including parents, teachers, and school district administrators</a:t>
            </a:r>
          </a:p>
          <a:p>
            <a:r>
              <a:rPr lang="en-US" sz="3200" dirty="0" smtClean="0"/>
              <a:t>Who is providing the information and support?</a:t>
            </a:r>
          </a:p>
          <a:p>
            <a:pPr lvl="1"/>
            <a:r>
              <a:rPr lang="en-US" sz="2800" dirty="0" smtClean="0"/>
              <a:t>Members of the </a:t>
            </a:r>
            <a:r>
              <a:rPr lang="en-US" sz="2800" dirty="0" err="1" smtClean="0"/>
              <a:t>GaDOE’s</a:t>
            </a:r>
            <a:r>
              <a:rPr lang="en-US" sz="2800" dirty="0" smtClean="0"/>
              <a:t> Dispute Resolution Unit</a:t>
            </a:r>
          </a:p>
          <a:p>
            <a:pPr lvl="1"/>
            <a:endParaRPr lang="en-US" sz="2800" dirty="0" smtClean="0"/>
          </a:p>
          <a:p>
            <a:endParaRPr lang="en-US" sz="3200" dirty="0"/>
          </a:p>
        </p:txBody>
      </p:sp>
      <p:sp>
        <p:nvSpPr>
          <p:cNvPr id="4" name="Date Placeholder 3"/>
          <p:cNvSpPr>
            <a:spLocks noGrp="1"/>
          </p:cNvSpPr>
          <p:nvPr>
            <p:ph type="dt" sz="half" idx="2"/>
          </p:nvPr>
        </p:nvSpPr>
        <p:spPr/>
        <p:txBody>
          <a:bodyPr/>
          <a:lstStyle/>
          <a:p>
            <a:fld id="{535B3B41-2E1F-40FB-8308-AA0E18F0B9DC}" type="datetime1">
              <a:rPr lang="en-US" smtClean="0"/>
              <a:t>9/26/2017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11</a:t>
            </a:fld>
            <a:endParaRPr lang="en-US" dirty="0"/>
          </a:p>
        </p:txBody>
      </p:sp>
    </p:spTree>
    <p:extLst>
      <p:ext uri="{BB962C8B-B14F-4D97-AF65-F5344CB8AC3E}">
        <p14:creationId xmlns:p14="http://schemas.microsoft.com/office/powerpoint/2010/main" val="335085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ph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2528" y="334016"/>
            <a:ext cx="1673556" cy="11238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3983" y="334016"/>
            <a:ext cx="5158462" cy="1325563"/>
          </a:xfrm>
        </p:spPr>
        <p:txBody>
          <a:bodyPr/>
          <a:lstStyle/>
          <a:p>
            <a:r>
              <a:rPr lang="en-US" dirty="0"/>
              <a:t>Special Education Support Desk</a:t>
            </a:r>
          </a:p>
        </p:txBody>
      </p:sp>
      <p:sp>
        <p:nvSpPr>
          <p:cNvPr id="3" name="Content Placeholder 2"/>
          <p:cNvSpPr>
            <a:spLocks noGrp="1"/>
          </p:cNvSpPr>
          <p:nvPr>
            <p:ph idx="1"/>
          </p:nvPr>
        </p:nvSpPr>
        <p:spPr/>
        <p:txBody>
          <a:bodyPr/>
          <a:lstStyle/>
          <a:p>
            <a:r>
              <a:rPr lang="en-US" dirty="0" smtClean="0"/>
              <a:t>What type of information is provided?</a:t>
            </a:r>
          </a:p>
          <a:p>
            <a:pPr lvl="1"/>
            <a:r>
              <a:rPr lang="en-US" dirty="0" smtClean="0"/>
              <a:t>Explanation of IDEA procedural safeguards (Parent Rights)</a:t>
            </a:r>
          </a:p>
          <a:p>
            <a:pPr lvl="1"/>
            <a:r>
              <a:rPr lang="en-US" dirty="0" smtClean="0"/>
              <a:t>Information about, access to, and assistance with the dispute prevention and resolution processes</a:t>
            </a:r>
          </a:p>
          <a:p>
            <a:pPr lvl="1"/>
            <a:r>
              <a:rPr lang="en-US" dirty="0" smtClean="0"/>
              <a:t>Discussion of options for addressing concerns or disagreements about a student’s special education program</a:t>
            </a:r>
          </a:p>
          <a:p>
            <a:pPr lvl="1"/>
            <a:r>
              <a:rPr lang="en-US" dirty="0" smtClean="0"/>
              <a:t>Information relevant to the education of students with disabilities</a:t>
            </a:r>
          </a:p>
          <a:p>
            <a:pPr lvl="1"/>
            <a:r>
              <a:rPr lang="en-US" dirty="0" smtClean="0"/>
              <a:t>Information about other agency resources and materials</a:t>
            </a:r>
          </a:p>
          <a:p>
            <a:pPr lvl="1"/>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9/26/2017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12</a:t>
            </a:fld>
            <a:endParaRPr lang="en-US" dirty="0"/>
          </a:p>
        </p:txBody>
      </p:sp>
    </p:spTree>
    <p:extLst>
      <p:ext uri="{BB962C8B-B14F-4D97-AF65-F5344CB8AC3E}">
        <p14:creationId xmlns:p14="http://schemas.microsoft.com/office/powerpoint/2010/main" val="211037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334016"/>
            <a:ext cx="3381421" cy="1325563"/>
          </a:xfrm>
        </p:spPr>
        <p:txBody>
          <a:bodyPr/>
          <a:lstStyle/>
          <a:p>
            <a:r>
              <a:rPr lang="en-US" dirty="0"/>
              <a:t>IEP Facilitation</a:t>
            </a:r>
          </a:p>
        </p:txBody>
      </p:sp>
      <p:sp>
        <p:nvSpPr>
          <p:cNvPr id="3" name="Content Placeholder 2"/>
          <p:cNvSpPr>
            <a:spLocks noGrp="1"/>
          </p:cNvSpPr>
          <p:nvPr>
            <p:ph idx="1"/>
          </p:nvPr>
        </p:nvSpPr>
        <p:spPr/>
        <p:txBody>
          <a:bodyPr>
            <a:normAutofit lnSpcReduction="10000"/>
          </a:bodyPr>
          <a:lstStyle/>
          <a:p>
            <a:r>
              <a:rPr lang="en-US" dirty="0" smtClean="0"/>
              <a:t>What is it?</a:t>
            </a:r>
          </a:p>
          <a:p>
            <a:pPr lvl="1"/>
            <a:r>
              <a:rPr lang="en-US" dirty="0" smtClean="0"/>
              <a:t>A voluntary, collaborative </a:t>
            </a:r>
            <a:r>
              <a:rPr lang="en-US" dirty="0"/>
              <a:t>dispute prevention and resolution process used when members of an IEP Team agree that the presence of a </a:t>
            </a:r>
            <a:r>
              <a:rPr lang="en-US" dirty="0" smtClean="0"/>
              <a:t>neutral third </a:t>
            </a:r>
            <a:r>
              <a:rPr lang="en-US" dirty="0"/>
              <a:t>party would help facilitate communication and problem </a:t>
            </a:r>
            <a:r>
              <a:rPr lang="en-US" dirty="0" smtClean="0"/>
              <a:t>solving</a:t>
            </a:r>
          </a:p>
          <a:p>
            <a:pPr lvl="1"/>
            <a:r>
              <a:rPr lang="en-US" dirty="0" smtClean="0"/>
              <a:t>It is the same as any other IEP Team meeting, except that a neutral facilitator joins the meeting</a:t>
            </a:r>
          </a:p>
          <a:p>
            <a:r>
              <a:rPr lang="en-US" dirty="0" smtClean="0"/>
              <a:t>Who can request it?</a:t>
            </a:r>
          </a:p>
          <a:p>
            <a:pPr lvl="1"/>
            <a:r>
              <a:rPr lang="en-US" dirty="0" smtClean="0"/>
              <a:t>Parents or schools districts in the following 20 counties/districts: Bartow, Bryan, Butts, Catoosa, Clayton, DeKalb, Evans, Fulton, Gainesville City, Greene, Ivy Preparatory Academies, Jackson, Lowndes, Pierce, Rome City, State Schools, Turner, Union, and White</a:t>
            </a:r>
          </a:p>
        </p:txBody>
      </p:sp>
      <p:sp>
        <p:nvSpPr>
          <p:cNvPr id="4" name="Date Placeholder 3"/>
          <p:cNvSpPr>
            <a:spLocks noGrp="1"/>
          </p:cNvSpPr>
          <p:nvPr>
            <p:ph type="dt" sz="half" idx="2"/>
          </p:nvPr>
        </p:nvSpPr>
        <p:spPr/>
        <p:txBody>
          <a:bodyPr/>
          <a:lstStyle/>
          <a:p>
            <a:fld id="{4DAE6870-AD18-448A-9B2A-0EFE6DC7B06B}" type="datetime1">
              <a:rPr lang="en-US" smtClean="0"/>
              <a:t>9/26/2017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13</a:t>
            </a:fld>
            <a:endParaRPr lang="en-US" dirty="0"/>
          </a:p>
        </p:txBody>
      </p:sp>
      <p:pic>
        <p:nvPicPr>
          <p:cNvPr id="6" name="Picture 5"/>
          <p:cNvPicPr>
            <a:picLocks noChangeAspect="1"/>
          </p:cNvPicPr>
          <p:nvPr/>
        </p:nvPicPr>
        <p:blipFill>
          <a:blip r:embed="rId2"/>
          <a:stretch>
            <a:fillRect/>
          </a:stretch>
        </p:blipFill>
        <p:spPr>
          <a:xfrm>
            <a:off x="4347462" y="83089"/>
            <a:ext cx="1999895" cy="1742536"/>
          </a:xfrm>
          <a:prstGeom prst="rect">
            <a:avLst/>
          </a:prstGeom>
        </p:spPr>
      </p:pic>
    </p:spTree>
    <p:extLst>
      <p:ext uri="{BB962C8B-B14F-4D97-AF65-F5344CB8AC3E}">
        <p14:creationId xmlns:p14="http://schemas.microsoft.com/office/powerpoint/2010/main" val="376685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334016"/>
            <a:ext cx="3648840" cy="1325563"/>
          </a:xfrm>
        </p:spPr>
        <p:txBody>
          <a:bodyPr/>
          <a:lstStyle/>
          <a:p>
            <a:r>
              <a:rPr lang="en-US" dirty="0"/>
              <a:t>IEP Facilitation</a:t>
            </a:r>
          </a:p>
        </p:txBody>
      </p:sp>
      <p:sp>
        <p:nvSpPr>
          <p:cNvPr id="3" name="Content Placeholder 2"/>
          <p:cNvSpPr>
            <a:spLocks noGrp="1"/>
          </p:cNvSpPr>
          <p:nvPr>
            <p:ph idx="1"/>
          </p:nvPr>
        </p:nvSpPr>
        <p:spPr/>
        <p:txBody>
          <a:bodyPr>
            <a:normAutofit fontScale="92500"/>
          </a:bodyPr>
          <a:lstStyle/>
          <a:p>
            <a:r>
              <a:rPr lang="en-US" dirty="0"/>
              <a:t>Why would </a:t>
            </a:r>
            <a:r>
              <a:rPr lang="en-US" dirty="0" smtClean="0"/>
              <a:t>someone </a:t>
            </a:r>
            <a:r>
              <a:rPr lang="en-US" dirty="0"/>
              <a:t>request it?</a:t>
            </a:r>
          </a:p>
          <a:p>
            <a:pPr lvl="1"/>
            <a:r>
              <a:rPr lang="en-US" dirty="0"/>
              <a:t>To help the IEP Team overcome any pressure or anxiety associated with complex or controversial meetings</a:t>
            </a:r>
          </a:p>
          <a:p>
            <a:pPr lvl="1"/>
            <a:r>
              <a:rPr lang="en-US" dirty="0"/>
              <a:t>To assist an IEP Team who has had a history of difficult </a:t>
            </a:r>
            <a:r>
              <a:rPr lang="en-US" dirty="0" smtClean="0"/>
              <a:t>interactions</a:t>
            </a:r>
          </a:p>
          <a:p>
            <a:r>
              <a:rPr lang="en-US" dirty="0" smtClean="0"/>
              <a:t>What will the facilitator do?</a:t>
            </a:r>
          </a:p>
          <a:p>
            <a:pPr lvl="1"/>
            <a:r>
              <a:rPr lang="en-US" dirty="0" smtClean="0"/>
              <a:t>Guide the discussions by asking student-focused questions</a:t>
            </a:r>
          </a:p>
          <a:p>
            <a:pPr lvl="1"/>
            <a:r>
              <a:rPr lang="en-US" dirty="0" smtClean="0"/>
              <a:t>Assist IEP Team members in the thoughtful, productive construction of a quality IEP</a:t>
            </a:r>
          </a:p>
          <a:p>
            <a:pPr lvl="1"/>
            <a:r>
              <a:rPr lang="en-US" dirty="0" smtClean="0"/>
              <a:t>Help create an agenda, group norms, and expected outcomes for the meeting</a:t>
            </a:r>
          </a:p>
          <a:p>
            <a:pPr lvl="1"/>
            <a:r>
              <a:rPr lang="en-US" dirty="0" smtClean="0"/>
              <a:t>Encourage full participation of all members of the IEP Team</a:t>
            </a:r>
            <a:endParaRPr lang="en-US" dirty="0"/>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9/26/2017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14</a:t>
            </a:fld>
            <a:endParaRPr lang="en-US" dirty="0"/>
          </a:p>
        </p:txBody>
      </p:sp>
      <p:pic>
        <p:nvPicPr>
          <p:cNvPr id="6" name="Picture 5"/>
          <p:cNvPicPr>
            <a:picLocks noChangeAspect="1"/>
          </p:cNvPicPr>
          <p:nvPr/>
        </p:nvPicPr>
        <p:blipFill>
          <a:blip r:embed="rId2"/>
          <a:stretch>
            <a:fillRect/>
          </a:stretch>
        </p:blipFill>
        <p:spPr>
          <a:xfrm>
            <a:off x="4192186" y="83089"/>
            <a:ext cx="1999895" cy="1742536"/>
          </a:xfrm>
          <a:prstGeom prst="rect">
            <a:avLst/>
          </a:prstGeom>
        </p:spPr>
      </p:pic>
    </p:spTree>
    <p:extLst>
      <p:ext uri="{BB962C8B-B14F-4D97-AF65-F5344CB8AC3E}">
        <p14:creationId xmlns:p14="http://schemas.microsoft.com/office/powerpoint/2010/main" val="417093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Dispute Resolution Processes</a:t>
            </a:r>
            <a:endParaRPr lang="en-US" dirty="0"/>
          </a:p>
        </p:txBody>
      </p:sp>
      <p:sp>
        <p:nvSpPr>
          <p:cNvPr id="7" name="Text Placeholder 6"/>
          <p:cNvSpPr>
            <a:spLocks noGrp="1"/>
          </p:cNvSpPr>
          <p:nvPr>
            <p:ph type="body" idx="1"/>
          </p:nvPr>
        </p:nvSpPr>
        <p:spPr/>
        <p:txBody>
          <a:bodyPr/>
          <a:lstStyle/>
          <a:p>
            <a:endParaRPr lang="en-US"/>
          </a:p>
        </p:txBody>
      </p:sp>
      <p:sp>
        <p:nvSpPr>
          <p:cNvPr id="4" name="Date Placeholder 3"/>
          <p:cNvSpPr>
            <a:spLocks noGrp="1"/>
          </p:cNvSpPr>
          <p:nvPr>
            <p:ph type="dt" sz="half" idx="2"/>
          </p:nvPr>
        </p:nvSpPr>
        <p:spPr/>
        <p:txBody>
          <a:bodyPr/>
          <a:lstStyle/>
          <a:p>
            <a:fld id="{4DAE6870-AD18-448A-9B2A-0EFE6DC7B06B}" type="datetime1">
              <a:rPr lang="en-US" smtClean="0"/>
              <a:t>9/26/2017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15</a:t>
            </a:fld>
            <a:endParaRPr lang="en-US" dirty="0"/>
          </a:p>
        </p:txBody>
      </p:sp>
    </p:spTree>
    <p:extLst>
      <p:ext uri="{BB962C8B-B14F-4D97-AF65-F5344CB8AC3E}">
        <p14:creationId xmlns:p14="http://schemas.microsoft.com/office/powerpoint/2010/main" val="2344866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570" y="626247"/>
            <a:ext cx="6316630" cy="1325563"/>
          </a:xfrm>
        </p:spPr>
        <p:txBody>
          <a:bodyPr>
            <a:normAutofit fontScale="90000"/>
          </a:bodyPr>
          <a:lstStyle/>
          <a:p>
            <a:r>
              <a:rPr lang="en-US" dirty="0" smtClean="0"/>
              <a:t>Legally-Mandated Dispute Resolution Processes under the IDEA</a:t>
            </a:r>
            <a:endParaRPr lang="en-US" dirty="0"/>
          </a:p>
        </p:txBody>
      </p:sp>
      <p:sp>
        <p:nvSpPr>
          <p:cNvPr id="3" name="Content Placeholder 2"/>
          <p:cNvSpPr>
            <a:spLocks noGrp="1"/>
          </p:cNvSpPr>
          <p:nvPr>
            <p:ph idx="1"/>
          </p:nvPr>
        </p:nvSpPr>
        <p:spPr>
          <a:xfrm>
            <a:off x="495300" y="2506662"/>
            <a:ext cx="7886700" cy="4351338"/>
          </a:xfrm>
        </p:spPr>
        <p:txBody>
          <a:bodyPr/>
          <a:lstStyle/>
          <a:p>
            <a:r>
              <a:rPr lang="en-US" sz="3600" dirty="0" smtClean="0"/>
              <a:t>Mediation (34 C.F.R. § 300.506) </a:t>
            </a:r>
          </a:p>
          <a:p>
            <a:r>
              <a:rPr lang="en-US" sz="3600" dirty="0" smtClean="0"/>
              <a:t>Formal Written Complaints (34 C.F.R.              §§ 300.151-300.153)</a:t>
            </a:r>
          </a:p>
          <a:p>
            <a:r>
              <a:rPr lang="en-US" sz="3600" dirty="0" smtClean="0"/>
              <a:t>Due Process Hearing Requests (34 C.F.R.        §§ 300.507-300.518)</a:t>
            </a:r>
          </a:p>
          <a:p>
            <a:pPr lvl="1"/>
            <a:r>
              <a:rPr lang="en-US" sz="3200" dirty="0" smtClean="0"/>
              <a:t>Resolution Sessions (34 C.F.R. § 300.510)</a:t>
            </a:r>
            <a:endParaRPr lang="en-US" sz="3200" dirty="0"/>
          </a:p>
        </p:txBody>
      </p:sp>
      <p:sp>
        <p:nvSpPr>
          <p:cNvPr id="4" name="Date Placeholder 3"/>
          <p:cNvSpPr>
            <a:spLocks noGrp="1"/>
          </p:cNvSpPr>
          <p:nvPr>
            <p:ph type="dt" sz="half" idx="4294967295"/>
          </p:nvPr>
        </p:nvSpPr>
        <p:spPr>
          <a:xfrm>
            <a:off x="6934200" y="6356350"/>
            <a:ext cx="1066800" cy="365125"/>
          </a:xfrm>
          <a:prstGeom prst="rect">
            <a:avLst/>
          </a:prstGeom>
        </p:spPr>
        <p:txBody>
          <a:bodyPr/>
          <a:lstStyle/>
          <a:p>
            <a:pPr>
              <a:defRPr/>
            </a:pPr>
            <a:fld id="{9B972F44-2781-4C62-A498-51F51274DEC0}" type="datetime1">
              <a:rPr lang="en-US" smtClean="0">
                <a:solidFill>
                  <a:prstClr val="black"/>
                </a:solidFill>
              </a:rPr>
              <a:pPr>
                <a:defRPr/>
              </a:pPr>
              <a:t>9/26/2017</a:t>
            </a:fld>
            <a:endParaRPr lang="en-US" dirty="0">
              <a:solidFill>
                <a:prstClr val="black"/>
              </a:solidFill>
            </a:endParaRPr>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p>
            <a:pPr>
              <a:defRPr/>
            </a:pPr>
            <a:fld id="{B844280B-220B-4A6C-9474-BFD5F33077E3}"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196550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96636" y="152400"/>
            <a:ext cx="3276600" cy="1143000"/>
          </a:xfrm>
        </p:spPr>
        <p:txBody>
          <a:bodyPr/>
          <a:lstStyle/>
          <a:p>
            <a:r>
              <a:rPr lang="en-US" altLang="en-US" dirty="0" smtClean="0"/>
              <a:t>Mediation</a:t>
            </a:r>
          </a:p>
        </p:txBody>
      </p:sp>
      <p:sp>
        <p:nvSpPr>
          <p:cNvPr id="7171" name="Content Placeholder 2"/>
          <p:cNvSpPr>
            <a:spLocks noGrp="1"/>
          </p:cNvSpPr>
          <p:nvPr>
            <p:ph idx="1"/>
          </p:nvPr>
        </p:nvSpPr>
        <p:spPr>
          <a:xfrm>
            <a:off x="0" y="1724891"/>
            <a:ext cx="9144000" cy="4525963"/>
          </a:xfrm>
        </p:spPr>
        <p:txBody>
          <a:bodyPr>
            <a:noAutofit/>
          </a:bodyPr>
          <a:lstStyle/>
          <a:p>
            <a:r>
              <a:rPr lang="en-US" altLang="en-US" sz="3600" dirty="0" smtClean="0"/>
              <a:t>What is it?</a:t>
            </a:r>
          </a:p>
          <a:p>
            <a:pPr lvl="1"/>
            <a:r>
              <a:rPr lang="en-US" altLang="en-US" sz="3200" dirty="0" smtClean="0"/>
              <a:t> A voluntary process that brings parents and school districts together to resolve their disagreements through the use of a skilled, impartial mediator</a:t>
            </a:r>
          </a:p>
          <a:p>
            <a:r>
              <a:rPr lang="en-US" altLang="en-US" sz="3600" dirty="0" smtClean="0"/>
              <a:t>Who can request it?</a:t>
            </a:r>
          </a:p>
          <a:p>
            <a:pPr lvl="1"/>
            <a:r>
              <a:rPr lang="en-US" altLang="en-US" sz="3200" dirty="0" smtClean="0"/>
              <a:t>Parents or school districts</a:t>
            </a:r>
          </a:p>
          <a:p>
            <a:r>
              <a:rPr lang="en-US" altLang="en-US" sz="3600" dirty="0" smtClean="0"/>
              <a:t>What is the time limit for requesting?</a:t>
            </a:r>
          </a:p>
          <a:p>
            <a:pPr lvl="1"/>
            <a:r>
              <a:rPr lang="en-US" altLang="en-US" sz="3200" dirty="0" smtClean="0"/>
              <a:t>None specified</a:t>
            </a:r>
          </a:p>
        </p:txBody>
      </p:sp>
      <p:sp>
        <p:nvSpPr>
          <p:cNvPr id="4" name="Date Placeholder 3"/>
          <p:cNvSpPr>
            <a:spLocks noGrp="1"/>
          </p:cNvSpPr>
          <p:nvPr>
            <p:ph type="dt" sz="quarter" idx="4294967295"/>
          </p:nvPr>
        </p:nvSpPr>
        <p:spPr>
          <a:xfrm>
            <a:off x="6934200" y="6356350"/>
            <a:ext cx="1066800" cy="365125"/>
          </a:xfrm>
          <a:prstGeom prst="rect">
            <a:avLst/>
          </a:prstGeom>
        </p:spPr>
        <p:txBody>
          <a:bodyPr/>
          <a:lstStyle/>
          <a:p>
            <a:pPr>
              <a:defRPr/>
            </a:pPr>
            <a:fld id="{56FEB393-855D-4C78-A10E-7D02D0B03D1F}" type="datetime1">
              <a:rPr lang="en-US" smtClean="0"/>
              <a:pPr>
                <a:defRPr/>
              </a:pPr>
              <a:t>9/26/2017</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A38B63-0694-46C8-9E30-67A681B72BAB}"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pic>
        <p:nvPicPr>
          <p:cNvPr id="7174" name="Picture 2" descr="C:\Users\Jamila.Pollard\AppData\Local\Microsoft\Windows\Temporary Internet Files\Content.IE5\GBVW05IB\MC90005695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8855" y="0"/>
            <a:ext cx="2341563"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7254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68563" y="228600"/>
            <a:ext cx="3276600" cy="1143000"/>
          </a:xfrm>
        </p:spPr>
        <p:txBody>
          <a:bodyPr/>
          <a:lstStyle/>
          <a:p>
            <a:r>
              <a:rPr lang="en-US" altLang="en-US" dirty="0" smtClean="0"/>
              <a:t>Mediation</a:t>
            </a:r>
          </a:p>
        </p:txBody>
      </p:sp>
      <p:sp>
        <p:nvSpPr>
          <p:cNvPr id="8195" name="Content Placeholder 2"/>
          <p:cNvSpPr>
            <a:spLocks noGrp="1"/>
          </p:cNvSpPr>
          <p:nvPr>
            <p:ph idx="1"/>
          </p:nvPr>
        </p:nvSpPr>
        <p:spPr>
          <a:xfrm>
            <a:off x="0" y="1927514"/>
            <a:ext cx="9143999" cy="4525963"/>
          </a:xfrm>
        </p:spPr>
        <p:txBody>
          <a:bodyPr>
            <a:normAutofit/>
          </a:bodyPr>
          <a:lstStyle/>
          <a:p>
            <a:r>
              <a:rPr lang="en-US" altLang="en-US" sz="3200" dirty="0" smtClean="0"/>
              <a:t>What issues can be resolved?</a:t>
            </a:r>
          </a:p>
          <a:p>
            <a:pPr lvl="1"/>
            <a:r>
              <a:rPr lang="en-US" altLang="en-US" sz="2800" dirty="0" smtClean="0"/>
              <a:t>Any matter under IDEA and the state special education rules</a:t>
            </a:r>
          </a:p>
          <a:p>
            <a:r>
              <a:rPr lang="en-US" altLang="en-US" sz="3200" dirty="0" smtClean="0"/>
              <a:t>Who resolves the issues?</a:t>
            </a:r>
          </a:p>
          <a:p>
            <a:pPr lvl="1"/>
            <a:r>
              <a:rPr lang="en-US" altLang="en-US" sz="2800" dirty="0" smtClean="0"/>
              <a:t>Parents and school districts with assistance of a mediator</a:t>
            </a:r>
          </a:p>
          <a:p>
            <a:r>
              <a:rPr lang="en-US" altLang="en-US" sz="3200" dirty="0" smtClean="0"/>
              <a:t>How are the issues resolved?</a:t>
            </a:r>
          </a:p>
          <a:p>
            <a:pPr lvl="1"/>
            <a:r>
              <a:rPr lang="en-US" altLang="en-US" sz="2800" dirty="0" smtClean="0"/>
              <a:t>Through a legally binding, written mediation agreement signed by both parties</a:t>
            </a:r>
          </a:p>
        </p:txBody>
      </p:sp>
      <p:sp>
        <p:nvSpPr>
          <p:cNvPr id="4" name="Date Placeholder 3"/>
          <p:cNvSpPr>
            <a:spLocks noGrp="1"/>
          </p:cNvSpPr>
          <p:nvPr>
            <p:ph type="dt" sz="quarter" idx="4294967295"/>
          </p:nvPr>
        </p:nvSpPr>
        <p:spPr>
          <a:xfrm>
            <a:off x="6934200" y="6356350"/>
            <a:ext cx="1066800" cy="365125"/>
          </a:xfrm>
          <a:prstGeom prst="rect">
            <a:avLst/>
          </a:prstGeom>
        </p:spPr>
        <p:txBody>
          <a:bodyPr/>
          <a:lstStyle/>
          <a:p>
            <a:pPr>
              <a:defRPr/>
            </a:pPr>
            <a:fld id="{56FEB393-855D-4C78-A10E-7D02D0B03D1F}" type="datetime1">
              <a:rPr lang="en-US" smtClean="0"/>
              <a:pPr>
                <a:defRPr/>
              </a:pPr>
              <a:t>9/26/2017</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7096BBC-7F58-428A-A222-B130DA8BE8F2}"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pic>
        <p:nvPicPr>
          <p:cNvPr id="8198" name="Picture 2" descr="C:\Users\Jamila.Pollard\AppData\Local\Microsoft\Windows\Temporary Internet Files\Content.IE5\GBVW05IB\MC90005695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6782" y="0"/>
            <a:ext cx="2341563"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7942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fade">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fade">
                                      <p:cBhvr>
                                        <p:cTn id="17" dur="500"/>
                                        <p:tgtEl>
                                          <p:spTgt spid="8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fade">
                                      <p:cBhvr>
                                        <p:cTn id="22" dur="500"/>
                                        <p:tgtEl>
                                          <p:spTgt spid="81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fade">
                                      <p:cBhvr>
                                        <p:cTn id="27" dur="500"/>
                                        <p:tgtEl>
                                          <p:spTgt spid="81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8195">
                                            <p:txEl>
                                              <p:pRg st="5" end="5"/>
                                            </p:txEl>
                                          </p:spTgt>
                                        </p:tgtEl>
                                        <p:attrNameLst>
                                          <p:attrName>style.visibility</p:attrName>
                                        </p:attrNameLst>
                                      </p:cBhvr>
                                      <p:to>
                                        <p:strVal val="visible"/>
                                      </p:to>
                                    </p:set>
                                    <p:animEffect transition="in" filter="fade">
                                      <p:cBhvr>
                                        <p:cTn id="32" dur="5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6316630" cy="1325563"/>
          </a:xfrm>
        </p:spPr>
        <p:txBody>
          <a:bodyPr/>
          <a:lstStyle/>
          <a:p>
            <a:r>
              <a:rPr lang="en-US" altLang="en-US" dirty="0" smtClean="0"/>
              <a:t>Formal Complaints</a:t>
            </a:r>
          </a:p>
        </p:txBody>
      </p:sp>
      <p:sp>
        <p:nvSpPr>
          <p:cNvPr id="9219" name="Content Placeholder 2"/>
          <p:cNvSpPr>
            <a:spLocks noGrp="1"/>
          </p:cNvSpPr>
          <p:nvPr>
            <p:ph idx="1"/>
          </p:nvPr>
        </p:nvSpPr>
        <p:spPr>
          <a:xfrm>
            <a:off x="0" y="1673224"/>
            <a:ext cx="9143999" cy="4351338"/>
          </a:xfrm>
        </p:spPr>
        <p:txBody>
          <a:bodyPr>
            <a:normAutofit/>
          </a:bodyPr>
          <a:lstStyle/>
          <a:p>
            <a:r>
              <a:rPr lang="en-US" altLang="en-US" sz="3600" dirty="0" smtClean="0"/>
              <a:t>What is it?</a:t>
            </a:r>
          </a:p>
          <a:p>
            <a:pPr lvl="1"/>
            <a:r>
              <a:rPr lang="en-US" altLang="en-US" sz="3200" dirty="0" smtClean="0"/>
              <a:t>A written complaint to the </a:t>
            </a:r>
            <a:r>
              <a:rPr lang="en-US" altLang="en-US" sz="3200" dirty="0" err="1" smtClean="0"/>
              <a:t>GaDOE</a:t>
            </a:r>
            <a:r>
              <a:rPr lang="en-US" altLang="en-US" sz="3200" dirty="0" smtClean="0"/>
              <a:t> alleging violations by the district that need to be investigated</a:t>
            </a:r>
          </a:p>
          <a:p>
            <a:r>
              <a:rPr lang="en-US" altLang="en-US" sz="3600" dirty="0" smtClean="0"/>
              <a:t>Who can initiate it?</a:t>
            </a:r>
          </a:p>
          <a:p>
            <a:pPr lvl="1"/>
            <a:r>
              <a:rPr lang="en-US" altLang="en-US" sz="3200" dirty="0" smtClean="0"/>
              <a:t>Any person or organization</a:t>
            </a:r>
          </a:p>
          <a:p>
            <a:r>
              <a:rPr lang="en-US" altLang="en-US" sz="3600" dirty="0" smtClean="0"/>
              <a:t>What is the time limit for filing?</a:t>
            </a:r>
          </a:p>
          <a:p>
            <a:pPr lvl="1"/>
            <a:r>
              <a:rPr lang="en-US" altLang="en-US" sz="3200" dirty="0" smtClean="0"/>
              <a:t>One year from the date of the alleged violation</a:t>
            </a:r>
          </a:p>
        </p:txBody>
      </p:sp>
      <p:sp>
        <p:nvSpPr>
          <p:cNvPr id="4" name="Date Placeholder 3"/>
          <p:cNvSpPr>
            <a:spLocks noGrp="1"/>
          </p:cNvSpPr>
          <p:nvPr>
            <p:ph type="dt" sz="quarter" idx="4294967295"/>
          </p:nvPr>
        </p:nvSpPr>
        <p:spPr>
          <a:xfrm>
            <a:off x="6733309" y="6356350"/>
            <a:ext cx="1267691" cy="365125"/>
          </a:xfrm>
          <a:prstGeom prst="rect">
            <a:avLst/>
          </a:prstGeom>
        </p:spPr>
        <p:txBody>
          <a:bodyPr/>
          <a:lstStyle/>
          <a:p>
            <a:pPr>
              <a:defRPr/>
            </a:pPr>
            <a:fld id="{56FEB393-855D-4C78-A10E-7D02D0B03D1F}" type="datetime1">
              <a:rPr lang="en-US" smtClean="0"/>
              <a:pPr>
                <a:defRPr/>
              </a:pPr>
              <a:t>9/26/2017</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2D0476F-B6AE-44EA-8F79-24A9C77C26C1}"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pic>
        <p:nvPicPr>
          <p:cNvPr id="9222" name="Picture 6" descr="C:\Users\Jamila.Pollard\AppData\Local\Microsoft\Windows\Temporary Internet Files\Content.IE5\GBVW05IB\MC9000536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9309" y="69273"/>
            <a:ext cx="1600200"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8090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Learning Targets</a:t>
            </a:r>
          </a:p>
        </p:txBody>
      </p:sp>
      <p:sp>
        <p:nvSpPr>
          <p:cNvPr id="3075" name="Content Placeholder 5"/>
          <p:cNvSpPr>
            <a:spLocks noGrp="1"/>
          </p:cNvSpPr>
          <p:nvPr>
            <p:ph idx="1"/>
          </p:nvPr>
        </p:nvSpPr>
        <p:spPr/>
        <p:txBody>
          <a:bodyPr/>
          <a:lstStyle/>
          <a:p>
            <a:r>
              <a:rPr lang="en-US" altLang="en-US" dirty="0" smtClean="0"/>
              <a:t>I can compare and contrast the </a:t>
            </a:r>
            <a:r>
              <a:rPr lang="en-US" altLang="en-US" dirty="0"/>
              <a:t>two dispute prevention </a:t>
            </a:r>
            <a:r>
              <a:rPr lang="en-US" altLang="en-US" dirty="0" smtClean="0"/>
              <a:t>processes and the three legally-mandated dispute resolution processes. </a:t>
            </a:r>
          </a:p>
          <a:p>
            <a:r>
              <a:rPr lang="en-US" altLang="en-US" dirty="0" smtClean="0"/>
              <a:t>I can assist parents in obtaining information regarding the dispute prevention and resolution processes.</a:t>
            </a:r>
          </a:p>
          <a:p>
            <a:r>
              <a:rPr lang="en-US" altLang="en-US" dirty="0" smtClean="0"/>
              <a:t>I can help guide parents toward the specific dispute prevention or resolution process(</a:t>
            </a:r>
            <a:r>
              <a:rPr lang="en-US" altLang="en-US" dirty="0" err="1" smtClean="0"/>
              <a:t>es</a:t>
            </a:r>
            <a:r>
              <a:rPr lang="en-US" altLang="en-US" dirty="0" smtClean="0"/>
              <a:t>) that would be most appropriate for their circumstance.</a:t>
            </a:r>
          </a:p>
        </p:txBody>
      </p:sp>
      <p:sp>
        <p:nvSpPr>
          <p:cNvPr id="4" name="Date Placeholder 3"/>
          <p:cNvSpPr>
            <a:spLocks noGrp="1"/>
          </p:cNvSpPr>
          <p:nvPr>
            <p:ph type="dt" sz="quarter" idx="4294967295"/>
          </p:nvPr>
        </p:nvSpPr>
        <p:spPr>
          <a:xfrm>
            <a:off x="6934200" y="6356350"/>
            <a:ext cx="1066800" cy="365125"/>
          </a:xfrm>
          <a:prstGeom prst="rect">
            <a:avLst/>
          </a:prstGeom>
        </p:spPr>
        <p:txBody>
          <a:bodyPr/>
          <a:lstStyle/>
          <a:p>
            <a:pPr>
              <a:defRPr/>
            </a:pPr>
            <a:fld id="{56FEB393-855D-4C78-A10E-7D02D0B03D1F}" type="datetime1">
              <a:rPr lang="en-US" smtClean="0"/>
              <a:pPr>
                <a:defRPr/>
              </a:pPr>
              <a:t>9/26/2017</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F8B671-79C2-4A79-B7A5-8D2D3FDB99C8}"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pic>
        <p:nvPicPr>
          <p:cNvPr id="3078" name="Picture 6" descr="C:\Users\Jamila.Pollard\AppData\Local\Microsoft\Windows\Temporary Internet Files\Content.IE5\AIL3HZBY\MC90038259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4187" y="59532"/>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2114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5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6316630" cy="1325563"/>
          </a:xfrm>
        </p:spPr>
        <p:txBody>
          <a:bodyPr/>
          <a:lstStyle/>
          <a:p>
            <a:r>
              <a:rPr lang="en-US" altLang="en-US" dirty="0" smtClean="0"/>
              <a:t>Formal Complaints</a:t>
            </a:r>
          </a:p>
        </p:txBody>
      </p:sp>
      <p:sp>
        <p:nvSpPr>
          <p:cNvPr id="11267" name="Content Placeholder 2"/>
          <p:cNvSpPr>
            <a:spLocks noGrp="1"/>
          </p:cNvSpPr>
          <p:nvPr>
            <p:ph idx="1"/>
          </p:nvPr>
        </p:nvSpPr>
        <p:spPr>
          <a:xfrm>
            <a:off x="0" y="1325564"/>
            <a:ext cx="9143999" cy="4853854"/>
          </a:xfrm>
        </p:spPr>
        <p:txBody>
          <a:bodyPr>
            <a:noAutofit/>
          </a:bodyPr>
          <a:lstStyle/>
          <a:p>
            <a:pPr>
              <a:buFont typeface="Arial" charset="0"/>
              <a:buChar char="•"/>
              <a:defRPr/>
            </a:pPr>
            <a:r>
              <a:rPr lang="en-US" dirty="0" smtClean="0"/>
              <a:t>What issues can be resolved?</a:t>
            </a:r>
          </a:p>
          <a:p>
            <a:pPr lvl="1">
              <a:defRPr/>
            </a:pPr>
            <a:r>
              <a:rPr lang="en-US" dirty="0" smtClean="0"/>
              <a:t>Alleged violations of IDEA and state special education rules</a:t>
            </a:r>
          </a:p>
          <a:p>
            <a:pPr>
              <a:buFont typeface="Arial" charset="0"/>
              <a:buChar char="•"/>
              <a:defRPr/>
            </a:pPr>
            <a:r>
              <a:rPr lang="en-US" dirty="0" smtClean="0"/>
              <a:t>Who resolves the issues?</a:t>
            </a:r>
          </a:p>
          <a:p>
            <a:pPr lvl="1">
              <a:defRPr/>
            </a:pPr>
            <a:r>
              <a:rPr lang="en-US" dirty="0" err="1" smtClean="0"/>
              <a:t>GaDOE</a:t>
            </a:r>
            <a:r>
              <a:rPr lang="en-US" dirty="0" smtClean="0"/>
              <a:t> Division for Special Education Services and Supports </a:t>
            </a:r>
          </a:p>
          <a:p>
            <a:pPr>
              <a:buFont typeface="Arial" charset="0"/>
              <a:buChar char="•"/>
              <a:defRPr/>
            </a:pPr>
            <a:r>
              <a:rPr lang="en-US" dirty="0" smtClean="0"/>
              <a:t>How are the issues resolved?</a:t>
            </a:r>
          </a:p>
          <a:p>
            <a:pPr lvl="1">
              <a:defRPr/>
            </a:pPr>
            <a:r>
              <a:rPr lang="en-US" dirty="0" smtClean="0"/>
              <a:t>Contracted investigator conducts investigation and interviews all relevant parties</a:t>
            </a:r>
          </a:p>
          <a:p>
            <a:pPr lvl="1">
              <a:defRPr/>
            </a:pPr>
            <a:r>
              <a:rPr lang="en-US" dirty="0" smtClean="0"/>
              <a:t>The </a:t>
            </a:r>
            <a:r>
              <a:rPr lang="en-US" dirty="0" err="1" smtClean="0"/>
              <a:t>GaDOE</a:t>
            </a:r>
            <a:r>
              <a:rPr lang="en-US" dirty="0" smtClean="0"/>
              <a:t> issues a written decision containing findings of facts and conclusions within 60 days of filing unless extended for exceptional circumstances</a:t>
            </a:r>
          </a:p>
          <a:p>
            <a:pPr lvl="1">
              <a:defRPr/>
            </a:pPr>
            <a:r>
              <a:rPr lang="en-US" dirty="0" smtClean="0"/>
              <a:t>If a finding of non-compliance is made, then appropriate corrective action is required</a:t>
            </a:r>
          </a:p>
          <a:p>
            <a:pPr marL="457200" lvl="1" indent="0">
              <a:buFont typeface="Arial" charset="0"/>
              <a:buNone/>
              <a:defRPr/>
            </a:pPr>
            <a:endParaRPr lang="en-US" dirty="0" smtClean="0"/>
          </a:p>
        </p:txBody>
      </p:sp>
      <p:sp>
        <p:nvSpPr>
          <p:cNvPr id="4" name="Date Placeholder 3"/>
          <p:cNvSpPr>
            <a:spLocks noGrp="1"/>
          </p:cNvSpPr>
          <p:nvPr>
            <p:ph type="dt" sz="quarter" idx="4294967295"/>
          </p:nvPr>
        </p:nvSpPr>
        <p:spPr>
          <a:xfrm>
            <a:off x="6493164" y="6356350"/>
            <a:ext cx="1507836" cy="365125"/>
          </a:xfrm>
          <a:prstGeom prst="rect">
            <a:avLst/>
          </a:prstGeom>
        </p:spPr>
        <p:txBody>
          <a:bodyPr/>
          <a:lstStyle/>
          <a:p>
            <a:pPr>
              <a:defRPr/>
            </a:pPr>
            <a:fld id="{56FEB393-855D-4C78-A10E-7D02D0B03D1F}" type="datetime1">
              <a:rPr lang="en-US" smtClean="0"/>
              <a:pPr>
                <a:defRPr/>
              </a:pPr>
              <a:t>9/26/2017</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C3AB7F2-C136-4721-8E19-748D3281B32B}"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pic>
        <p:nvPicPr>
          <p:cNvPr id="10246" name="Picture 6" descr="C:\Users\Jamila.Pollard\AppData\Local\Microsoft\Windows\Temporary Internet Files\Content.IE5\GBVW05IB\MC9000536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7218" y="170873"/>
            <a:ext cx="1168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5998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500"/>
                                        <p:tgtEl>
                                          <p:spTgt spid="112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fade">
                                      <p:cBhvr>
                                        <p:cTn id="17" dur="500"/>
                                        <p:tgtEl>
                                          <p:spTgt spid="112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fade">
                                      <p:cBhvr>
                                        <p:cTn id="22" dur="500"/>
                                        <p:tgtEl>
                                          <p:spTgt spid="112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fade">
                                      <p:cBhvr>
                                        <p:cTn id="27" dur="500"/>
                                        <p:tgtEl>
                                          <p:spTgt spid="1126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1267">
                                            <p:txEl>
                                              <p:pRg st="5" end="5"/>
                                            </p:txEl>
                                          </p:spTgt>
                                        </p:tgtEl>
                                        <p:attrNameLst>
                                          <p:attrName>style.visibility</p:attrName>
                                        </p:attrNameLst>
                                      </p:cBhvr>
                                      <p:to>
                                        <p:strVal val="visible"/>
                                      </p:to>
                                    </p:set>
                                    <p:animEffect transition="in" filter="fade">
                                      <p:cBhvr>
                                        <p:cTn id="32" dur="500"/>
                                        <p:tgtEl>
                                          <p:spTgt spid="11267">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1267">
                                            <p:txEl>
                                              <p:pRg st="6" end="6"/>
                                            </p:txEl>
                                          </p:spTgt>
                                        </p:tgtEl>
                                        <p:attrNameLst>
                                          <p:attrName>style.visibility</p:attrName>
                                        </p:attrNameLst>
                                      </p:cBhvr>
                                      <p:to>
                                        <p:strVal val="visible"/>
                                      </p:to>
                                    </p:set>
                                    <p:animEffect transition="in" filter="fade">
                                      <p:cBhvr>
                                        <p:cTn id="35" dur="500"/>
                                        <p:tgtEl>
                                          <p:spTgt spid="11267">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1267">
                                            <p:txEl>
                                              <p:pRg st="7" end="7"/>
                                            </p:txEl>
                                          </p:spTgt>
                                        </p:tgtEl>
                                        <p:attrNameLst>
                                          <p:attrName>style.visibility</p:attrName>
                                        </p:attrNameLst>
                                      </p:cBhvr>
                                      <p:to>
                                        <p:strVal val="visible"/>
                                      </p:to>
                                    </p:set>
                                    <p:animEffect transition="in" filter="fade">
                                      <p:cBhvr>
                                        <p:cTn id="38" dur="500"/>
                                        <p:tgtEl>
                                          <p:spTgt spid="112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173038"/>
            <a:ext cx="5287818" cy="1143000"/>
          </a:xfrm>
        </p:spPr>
        <p:txBody>
          <a:bodyPr>
            <a:normAutofit fontScale="90000"/>
          </a:bodyPr>
          <a:lstStyle/>
          <a:p>
            <a:r>
              <a:rPr lang="en-US" altLang="en-US" dirty="0" smtClean="0"/>
              <a:t>Due Process Hearing Request</a:t>
            </a:r>
          </a:p>
        </p:txBody>
      </p:sp>
      <p:sp>
        <p:nvSpPr>
          <p:cNvPr id="11267" name="Content Placeholder 2"/>
          <p:cNvSpPr>
            <a:spLocks noGrp="1"/>
          </p:cNvSpPr>
          <p:nvPr>
            <p:ph idx="1"/>
          </p:nvPr>
        </p:nvSpPr>
        <p:spPr>
          <a:xfrm>
            <a:off x="0" y="1825625"/>
            <a:ext cx="9144000" cy="4351338"/>
          </a:xfrm>
        </p:spPr>
        <p:txBody>
          <a:bodyPr>
            <a:normAutofit/>
          </a:bodyPr>
          <a:lstStyle/>
          <a:p>
            <a:r>
              <a:rPr lang="en-US" altLang="en-US" sz="3600" dirty="0" smtClean="0"/>
              <a:t>What is it?</a:t>
            </a:r>
          </a:p>
          <a:p>
            <a:pPr lvl="1"/>
            <a:r>
              <a:rPr lang="en-US" altLang="en-US" sz="3200" dirty="0" smtClean="0"/>
              <a:t>A written document used to request a formal hearing before an administrative law judge (ALJ)</a:t>
            </a:r>
          </a:p>
          <a:p>
            <a:r>
              <a:rPr lang="en-US" altLang="en-US" sz="3600" dirty="0" smtClean="0"/>
              <a:t>Who can initiate it?</a:t>
            </a:r>
          </a:p>
          <a:p>
            <a:pPr lvl="1"/>
            <a:r>
              <a:rPr lang="en-US" altLang="en-US" sz="3200" dirty="0" smtClean="0"/>
              <a:t>Parents or school districts</a:t>
            </a:r>
          </a:p>
          <a:p>
            <a:r>
              <a:rPr lang="en-US" altLang="en-US" sz="3600" dirty="0" smtClean="0"/>
              <a:t>What is the time limit?</a:t>
            </a:r>
          </a:p>
          <a:p>
            <a:pPr lvl="1"/>
            <a:r>
              <a:rPr lang="en-US" altLang="en-US" sz="3200" dirty="0" smtClean="0"/>
              <a:t>Two years from when the parties knew or should have known of the alleged problem</a:t>
            </a:r>
          </a:p>
        </p:txBody>
      </p:sp>
      <p:sp>
        <p:nvSpPr>
          <p:cNvPr id="4" name="Date Placeholder 3"/>
          <p:cNvSpPr>
            <a:spLocks noGrp="1"/>
          </p:cNvSpPr>
          <p:nvPr>
            <p:ph type="dt" sz="quarter" idx="4294967295"/>
          </p:nvPr>
        </p:nvSpPr>
        <p:spPr>
          <a:xfrm>
            <a:off x="6934200" y="6356350"/>
            <a:ext cx="1066800" cy="365125"/>
          </a:xfrm>
          <a:prstGeom prst="rect">
            <a:avLst/>
          </a:prstGeom>
        </p:spPr>
        <p:txBody>
          <a:bodyPr/>
          <a:lstStyle/>
          <a:p>
            <a:pPr>
              <a:defRPr/>
            </a:pPr>
            <a:fld id="{56FEB393-855D-4C78-A10E-7D02D0B03D1F}" type="datetime1">
              <a:rPr lang="en-US" smtClean="0"/>
              <a:pPr>
                <a:defRPr/>
              </a:pPr>
              <a:t>9/26/2017</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44E87B3-9B3E-45A8-83B4-DF8E0D1EBA10}"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pic>
        <p:nvPicPr>
          <p:cNvPr id="11270" name="Picture 6" descr="C:\Users\Jamila.Pollard\AppData\Local\Microsoft\Windows\Temporary Internet Files\Content.IE5\9XBC0JUL\MC90044139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0" y="0"/>
            <a:ext cx="175895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5572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500"/>
                                        <p:tgtEl>
                                          <p:spTgt spid="112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fade">
                                      <p:cBhvr>
                                        <p:cTn id="17" dur="500"/>
                                        <p:tgtEl>
                                          <p:spTgt spid="112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fade">
                                      <p:cBhvr>
                                        <p:cTn id="22" dur="500"/>
                                        <p:tgtEl>
                                          <p:spTgt spid="112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fade">
                                      <p:cBhvr>
                                        <p:cTn id="27" dur="500"/>
                                        <p:tgtEl>
                                          <p:spTgt spid="1126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1267">
                                            <p:txEl>
                                              <p:pRg st="5" end="5"/>
                                            </p:txEl>
                                          </p:spTgt>
                                        </p:tgtEl>
                                        <p:attrNameLst>
                                          <p:attrName>style.visibility</p:attrName>
                                        </p:attrNameLst>
                                      </p:cBhvr>
                                      <p:to>
                                        <p:strVal val="visible"/>
                                      </p:to>
                                    </p:set>
                                    <p:animEffect transition="in" filter="fade">
                                      <p:cBhvr>
                                        <p:cTn id="32" dur="500"/>
                                        <p:tgtEl>
                                          <p:spTgt spid="11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5019964" cy="1143000"/>
          </a:xfrm>
        </p:spPr>
        <p:txBody>
          <a:bodyPr>
            <a:normAutofit fontScale="90000"/>
          </a:bodyPr>
          <a:lstStyle/>
          <a:p>
            <a:r>
              <a:rPr lang="en-US" altLang="en-US" dirty="0" smtClean="0"/>
              <a:t>Due Process Hearing Request</a:t>
            </a:r>
          </a:p>
        </p:txBody>
      </p:sp>
      <p:sp>
        <p:nvSpPr>
          <p:cNvPr id="12291" name="Content Placeholder 2"/>
          <p:cNvSpPr>
            <a:spLocks noGrp="1"/>
          </p:cNvSpPr>
          <p:nvPr>
            <p:ph idx="1"/>
          </p:nvPr>
        </p:nvSpPr>
        <p:spPr>
          <a:xfrm>
            <a:off x="0" y="1371600"/>
            <a:ext cx="9144000" cy="4754563"/>
          </a:xfrm>
        </p:spPr>
        <p:txBody>
          <a:bodyPr>
            <a:noAutofit/>
          </a:bodyPr>
          <a:lstStyle/>
          <a:p>
            <a:r>
              <a:rPr lang="en-US" altLang="en-US" sz="3200" dirty="0" smtClean="0"/>
              <a:t>What issues can be resolved?</a:t>
            </a:r>
          </a:p>
          <a:p>
            <a:pPr lvl="1"/>
            <a:r>
              <a:rPr lang="en-US" altLang="en-US" sz="2800" dirty="0" smtClean="0"/>
              <a:t>Any matter related to the identification, evaluation, or educational placement, or provision of a free appropriate public education (FAPE) to the child</a:t>
            </a:r>
          </a:p>
          <a:p>
            <a:r>
              <a:rPr lang="en-US" altLang="en-US" sz="3200" dirty="0" smtClean="0"/>
              <a:t>Who resolves the issues?</a:t>
            </a:r>
          </a:p>
          <a:p>
            <a:pPr lvl="1"/>
            <a:r>
              <a:rPr lang="en-US" altLang="en-US" sz="2800" dirty="0" smtClean="0"/>
              <a:t>An administrative law judge (ALJ)</a:t>
            </a:r>
          </a:p>
          <a:p>
            <a:r>
              <a:rPr lang="en-US" altLang="en-US" sz="3200" dirty="0" smtClean="0"/>
              <a:t>How are the issues resolved?</a:t>
            </a:r>
          </a:p>
          <a:p>
            <a:pPr lvl="1"/>
            <a:r>
              <a:rPr lang="en-US" altLang="en-US" sz="2800" dirty="0"/>
              <a:t>A</a:t>
            </a:r>
            <a:r>
              <a:rPr lang="en-US" altLang="en-US" sz="2800" dirty="0" smtClean="0"/>
              <a:t>fter the ALJ considers </a:t>
            </a:r>
            <a:r>
              <a:rPr lang="en-US" altLang="en-US" sz="2800" dirty="0"/>
              <a:t>pleadings and evidence (including witness testimony) in a formal, judicial </a:t>
            </a:r>
            <a:r>
              <a:rPr lang="en-US" altLang="en-US" sz="2800" dirty="0" smtClean="0"/>
              <a:t>hearing, he/she issues a written decision within 45 days after the 30-day resolution period (unless extension granted)</a:t>
            </a:r>
          </a:p>
          <a:p>
            <a:pPr lvl="1"/>
            <a:endParaRPr lang="en-US" altLang="en-US" sz="2800" dirty="0" smtClean="0"/>
          </a:p>
        </p:txBody>
      </p:sp>
      <p:sp>
        <p:nvSpPr>
          <p:cNvPr id="4" name="Date Placeholder 3"/>
          <p:cNvSpPr>
            <a:spLocks noGrp="1"/>
          </p:cNvSpPr>
          <p:nvPr>
            <p:ph type="dt" sz="quarter" idx="4294967295"/>
          </p:nvPr>
        </p:nvSpPr>
        <p:spPr>
          <a:xfrm>
            <a:off x="6934200" y="6356350"/>
            <a:ext cx="1066800" cy="365125"/>
          </a:xfrm>
          <a:prstGeom prst="rect">
            <a:avLst/>
          </a:prstGeom>
        </p:spPr>
        <p:txBody>
          <a:bodyPr/>
          <a:lstStyle/>
          <a:p>
            <a:pPr>
              <a:defRPr/>
            </a:pPr>
            <a:fld id="{56FEB393-855D-4C78-A10E-7D02D0B03D1F}" type="datetime1">
              <a:rPr lang="en-US" smtClean="0"/>
              <a:pPr>
                <a:defRPr/>
              </a:pPr>
              <a:t>9/26/2017</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5AEC71B-660A-4FB3-BD43-B4FD35FF3E35}"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pic>
        <p:nvPicPr>
          <p:cNvPr id="12294" name="Picture 6" descr="C:\Users\Jamila.Pollard\AppData\Local\Microsoft\Windows\Temporary Internet Files\Content.IE5\9XBC0JUL\MC90044139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250" y="-56356"/>
            <a:ext cx="175895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3795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5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fade">
                                      <p:cBhvr>
                                        <p:cTn id="17" dur="500"/>
                                        <p:tgtEl>
                                          <p:spTgt spid="122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fade">
                                      <p:cBhvr>
                                        <p:cTn id="22" dur="500"/>
                                        <p:tgtEl>
                                          <p:spTgt spid="122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fade">
                                      <p:cBhvr>
                                        <p:cTn id="27" dur="500"/>
                                        <p:tgtEl>
                                          <p:spTgt spid="122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291">
                                            <p:txEl>
                                              <p:pRg st="5" end="5"/>
                                            </p:txEl>
                                          </p:spTgt>
                                        </p:tgtEl>
                                        <p:attrNameLst>
                                          <p:attrName>style.visibility</p:attrName>
                                        </p:attrNameLst>
                                      </p:cBhvr>
                                      <p:to>
                                        <p:strVal val="visible"/>
                                      </p:to>
                                    </p:set>
                                    <p:animEffect transition="in" filter="fade">
                                      <p:cBhvr>
                                        <p:cTn id="32" dur="500"/>
                                        <p:tgtEl>
                                          <p:spTgt spid="12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28" y="161299"/>
            <a:ext cx="4337472" cy="1325563"/>
          </a:xfrm>
        </p:spPr>
        <p:txBody>
          <a:bodyPr/>
          <a:lstStyle/>
          <a:p>
            <a:r>
              <a:rPr lang="en-US" dirty="0" smtClean="0"/>
              <a:t>Resolution Session</a:t>
            </a:r>
            <a:endParaRPr lang="en-US" dirty="0"/>
          </a:p>
        </p:txBody>
      </p:sp>
      <p:sp>
        <p:nvSpPr>
          <p:cNvPr id="3" name="Content Placeholder 2"/>
          <p:cNvSpPr>
            <a:spLocks noGrp="1"/>
          </p:cNvSpPr>
          <p:nvPr>
            <p:ph idx="1"/>
          </p:nvPr>
        </p:nvSpPr>
        <p:spPr>
          <a:xfrm>
            <a:off x="234528" y="1659579"/>
            <a:ext cx="8784781" cy="4351338"/>
          </a:xfrm>
        </p:spPr>
        <p:txBody>
          <a:bodyPr>
            <a:noAutofit/>
          </a:bodyPr>
          <a:lstStyle/>
          <a:p>
            <a:r>
              <a:rPr lang="en-US" altLang="en-US" sz="3200" dirty="0"/>
              <a:t>What is it?</a:t>
            </a:r>
          </a:p>
          <a:p>
            <a:pPr lvl="1"/>
            <a:r>
              <a:rPr lang="en-US" altLang="en-US" sz="2800" dirty="0" smtClean="0"/>
              <a:t>A meeting held between a parent and district to resolve issues listed in a due process hearing request</a:t>
            </a:r>
            <a:endParaRPr lang="en-US" altLang="en-US" sz="2800" dirty="0"/>
          </a:p>
          <a:p>
            <a:r>
              <a:rPr lang="en-US" altLang="en-US" sz="3200" dirty="0"/>
              <a:t>Who can </a:t>
            </a:r>
            <a:r>
              <a:rPr lang="en-US" altLang="en-US" sz="3200" dirty="0" smtClean="0"/>
              <a:t>initiate it</a:t>
            </a:r>
            <a:r>
              <a:rPr lang="en-US" altLang="en-US" sz="3200" dirty="0"/>
              <a:t>?</a:t>
            </a:r>
          </a:p>
          <a:p>
            <a:pPr lvl="1"/>
            <a:r>
              <a:rPr lang="en-US" altLang="en-US" sz="2800" dirty="0" smtClean="0"/>
              <a:t>District must hold the meeting with the parent unless both parties agree in writing not to have the meeting or to use mediation instead</a:t>
            </a:r>
            <a:endParaRPr lang="en-US" altLang="en-US" sz="2800" dirty="0"/>
          </a:p>
          <a:p>
            <a:r>
              <a:rPr lang="en-US" altLang="en-US" sz="3200" dirty="0"/>
              <a:t>What is the time limit?</a:t>
            </a:r>
          </a:p>
          <a:p>
            <a:pPr lvl="1"/>
            <a:r>
              <a:rPr lang="en-US" altLang="en-US" sz="2800" dirty="0" smtClean="0"/>
              <a:t>Must occur within 15 days of the district receiving notice of the parent’s due process hearing request</a:t>
            </a:r>
            <a:endParaRPr lang="en-US" altLang="en-US" sz="2800" dirty="0"/>
          </a:p>
        </p:txBody>
      </p:sp>
      <p:sp>
        <p:nvSpPr>
          <p:cNvPr id="4" name="Date Placeholder 3"/>
          <p:cNvSpPr>
            <a:spLocks noGrp="1"/>
          </p:cNvSpPr>
          <p:nvPr>
            <p:ph type="dt" sz="half" idx="2"/>
          </p:nvPr>
        </p:nvSpPr>
        <p:spPr/>
        <p:txBody>
          <a:bodyPr/>
          <a:lstStyle/>
          <a:p>
            <a:fld id="{4DAE6870-AD18-448A-9B2A-0EFE6DC7B06B}" type="datetime1">
              <a:rPr lang="en-US" smtClean="0"/>
              <a:t>9/26/2017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23</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753" y="100635"/>
            <a:ext cx="2307419" cy="1792323"/>
          </a:xfrm>
          <a:prstGeom prst="rect">
            <a:avLst/>
          </a:prstGeom>
        </p:spPr>
      </p:pic>
    </p:spTree>
    <p:extLst>
      <p:ext uri="{BB962C8B-B14F-4D97-AF65-F5344CB8AC3E}">
        <p14:creationId xmlns:p14="http://schemas.microsoft.com/office/powerpoint/2010/main" val="375686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334016"/>
            <a:ext cx="4771581" cy="1325563"/>
          </a:xfrm>
        </p:spPr>
        <p:txBody>
          <a:bodyPr/>
          <a:lstStyle/>
          <a:p>
            <a:r>
              <a:rPr lang="en-US" dirty="0" smtClean="0"/>
              <a:t>Resolution Session</a:t>
            </a:r>
            <a:endParaRPr lang="en-US" dirty="0"/>
          </a:p>
        </p:txBody>
      </p:sp>
      <p:sp>
        <p:nvSpPr>
          <p:cNvPr id="3" name="Content Placeholder 2"/>
          <p:cNvSpPr>
            <a:spLocks noGrp="1"/>
          </p:cNvSpPr>
          <p:nvPr>
            <p:ph idx="1"/>
          </p:nvPr>
        </p:nvSpPr>
        <p:spPr>
          <a:xfrm>
            <a:off x="0" y="1892958"/>
            <a:ext cx="9144000" cy="4351338"/>
          </a:xfrm>
        </p:spPr>
        <p:txBody>
          <a:bodyPr>
            <a:normAutofit/>
          </a:bodyPr>
          <a:lstStyle/>
          <a:p>
            <a:r>
              <a:rPr lang="en-US" altLang="en-US" sz="3200" dirty="0"/>
              <a:t>What issues can be resolved?</a:t>
            </a:r>
          </a:p>
          <a:p>
            <a:pPr lvl="1"/>
            <a:r>
              <a:rPr lang="en-US" altLang="en-US" sz="2800" dirty="0" smtClean="0"/>
              <a:t>The issues listed in the due process hearing request</a:t>
            </a:r>
            <a:endParaRPr lang="en-US" altLang="en-US" sz="2800" dirty="0"/>
          </a:p>
          <a:p>
            <a:r>
              <a:rPr lang="en-US" altLang="en-US" sz="3200" dirty="0"/>
              <a:t>Who resolves the issues?</a:t>
            </a:r>
          </a:p>
          <a:p>
            <a:pPr lvl="1"/>
            <a:r>
              <a:rPr lang="en-US" altLang="en-US" sz="2800" dirty="0" smtClean="0"/>
              <a:t>The parent and school district </a:t>
            </a:r>
            <a:endParaRPr lang="en-US" altLang="en-US" sz="2800" dirty="0"/>
          </a:p>
          <a:p>
            <a:r>
              <a:rPr lang="en-US" altLang="en-US" sz="3200" dirty="0"/>
              <a:t>How are the issues resolved?</a:t>
            </a:r>
          </a:p>
          <a:p>
            <a:pPr lvl="1"/>
            <a:r>
              <a:rPr lang="en-US" altLang="en-US" sz="2800" dirty="0"/>
              <a:t>Through a </a:t>
            </a:r>
            <a:r>
              <a:rPr lang="en-US" altLang="en-US" sz="2800" dirty="0" smtClean="0"/>
              <a:t>written resolution agreement </a:t>
            </a:r>
            <a:r>
              <a:rPr lang="en-US" altLang="en-US" sz="2800" dirty="0"/>
              <a:t>signed by both parties</a:t>
            </a:r>
          </a:p>
          <a:p>
            <a:pPr lvl="1"/>
            <a:r>
              <a:rPr lang="en-US" altLang="en-US" sz="2800" dirty="0" smtClean="0"/>
              <a:t>Legally binding after 3 business days</a:t>
            </a:r>
            <a:endParaRPr lang="en-US" altLang="en-US" sz="2800" dirty="0"/>
          </a:p>
          <a:p>
            <a:endParaRPr lang="en-US" sz="3200" dirty="0"/>
          </a:p>
        </p:txBody>
      </p:sp>
      <p:sp>
        <p:nvSpPr>
          <p:cNvPr id="4" name="Date Placeholder 3"/>
          <p:cNvSpPr>
            <a:spLocks noGrp="1"/>
          </p:cNvSpPr>
          <p:nvPr>
            <p:ph type="dt" sz="half" idx="2"/>
          </p:nvPr>
        </p:nvSpPr>
        <p:spPr/>
        <p:txBody>
          <a:bodyPr/>
          <a:lstStyle/>
          <a:p>
            <a:fld id="{4DAE6870-AD18-448A-9B2A-0EFE6DC7B06B}" type="datetime1">
              <a:rPr lang="en-US" smtClean="0"/>
              <a:t>9/26/2017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24</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753" y="100635"/>
            <a:ext cx="2307419" cy="1792323"/>
          </a:xfrm>
          <a:prstGeom prst="rect">
            <a:avLst/>
          </a:prstGeom>
        </p:spPr>
      </p:pic>
    </p:spTree>
    <p:extLst>
      <p:ext uri="{BB962C8B-B14F-4D97-AF65-F5344CB8AC3E}">
        <p14:creationId xmlns:p14="http://schemas.microsoft.com/office/powerpoint/2010/main" val="261408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287481" y="189489"/>
            <a:ext cx="7075055" cy="2997055"/>
          </a:xfrm>
        </p:spPr>
        <p:txBody>
          <a:bodyPr>
            <a:normAutofit fontScale="92500"/>
          </a:bodyPr>
          <a:lstStyle/>
          <a:p>
            <a:pPr marL="0" indent="0">
              <a:buFont typeface="Arial" panose="020B0604020202020204" pitchFamily="34" charset="0"/>
              <a:buNone/>
            </a:pPr>
            <a:r>
              <a:rPr lang="en-US" altLang="en-US" sz="4000" dirty="0" smtClean="0"/>
              <a:t>Now that you know the dispute prevention and dispute resolution processes, where can you direct parents to find more information regarding those processes?</a:t>
            </a:r>
          </a:p>
        </p:txBody>
      </p:sp>
      <p:sp>
        <p:nvSpPr>
          <p:cNvPr id="4" name="Date Placeholder 3"/>
          <p:cNvSpPr>
            <a:spLocks noGrp="1"/>
          </p:cNvSpPr>
          <p:nvPr>
            <p:ph type="dt" sz="quarter" idx="4294967295"/>
          </p:nvPr>
        </p:nvSpPr>
        <p:spPr>
          <a:xfrm>
            <a:off x="6724073" y="6356350"/>
            <a:ext cx="1276927" cy="365125"/>
          </a:xfrm>
          <a:prstGeom prst="rect">
            <a:avLst/>
          </a:prstGeom>
        </p:spPr>
        <p:txBody>
          <a:bodyPr/>
          <a:lstStyle/>
          <a:p>
            <a:pPr>
              <a:defRPr/>
            </a:pPr>
            <a:fld id="{F1A3E1B6-9434-4772-A5FE-D59D4756B665}" type="datetime1">
              <a:rPr lang="en-US" smtClean="0"/>
              <a:pPr>
                <a:defRPr/>
              </a:pPr>
              <a:t>9/26/2017</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857D47-8FA9-4CD3-B3E1-F594786740BC}"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pic>
        <p:nvPicPr>
          <p:cNvPr id="13317" name="Picture 2" descr="C:\Users\Jamila.Pollard\AppData\Local\Microsoft\Windows\Temporary Internet Files\Content.IE5\HOXQKS9I\MC90007111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2895600"/>
            <a:ext cx="3041650"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7668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1431" y="537370"/>
            <a:ext cx="9115425" cy="715962"/>
          </a:xfrm>
        </p:spPr>
        <p:txBody>
          <a:bodyPr>
            <a:normAutofit fontScale="90000"/>
          </a:bodyPr>
          <a:lstStyle/>
          <a:p>
            <a:r>
              <a:rPr lang="en-US" altLang="en-US" dirty="0" err="1" smtClean="0"/>
              <a:t>GaDOE</a:t>
            </a:r>
            <a:r>
              <a:rPr lang="en-US" altLang="en-US" dirty="0" smtClean="0"/>
              <a:t> Dispute Resolution Resources </a:t>
            </a:r>
            <a:br>
              <a:rPr lang="en-US" altLang="en-US" dirty="0" smtClean="0"/>
            </a:br>
            <a:endParaRPr lang="en-US" altLang="en-US" dirty="0" smtClean="0"/>
          </a:p>
        </p:txBody>
      </p:sp>
      <p:sp>
        <p:nvSpPr>
          <p:cNvPr id="4" name="Date Placeholder 3"/>
          <p:cNvSpPr>
            <a:spLocks noGrp="1"/>
          </p:cNvSpPr>
          <p:nvPr>
            <p:ph type="dt" sz="quarter" idx="4294967295"/>
          </p:nvPr>
        </p:nvSpPr>
        <p:spPr>
          <a:xfrm>
            <a:off x="6934200" y="6356350"/>
            <a:ext cx="1066800" cy="365125"/>
          </a:xfrm>
          <a:prstGeom prst="rect">
            <a:avLst/>
          </a:prstGeom>
        </p:spPr>
        <p:txBody>
          <a:bodyPr/>
          <a:lstStyle/>
          <a:p>
            <a:pPr>
              <a:defRPr/>
            </a:pPr>
            <a:fld id="{28B4E7AE-0073-4CF0-B194-B7467AA6FCD8}" type="datetime1">
              <a:rPr lang="en-US" smtClean="0"/>
              <a:pPr>
                <a:defRPr/>
              </a:pPr>
              <a:t>9/26/2017</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E001561-E873-443F-B7F8-B2812D98B330}"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
        <p:nvSpPr>
          <p:cNvPr id="14343" name="Rectangle 1"/>
          <p:cNvSpPr>
            <a:spLocks noChangeArrowheads="1"/>
          </p:cNvSpPr>
          <p:nvPr/>
        </p:nvSpPr>
        <p:spPr bwMode="auto">
          <a:xfrm>
            <a:off x="28575" y="1046163"/>
            <a:ext cx="7212734"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hlinkClick r:id="rId2"/>
              </a:rPr>
              <a:t>http://www.gadoe.org/Curriculum-Instruction-and-Assessment/Special-Education-Services/Pages/default.aspx</a:t>
            </a:r>
            <a:r>
              <a:rPr lang="en-US" altLang="en-US" sz="2000" dirty="0"/>
              <a:t> </a:t>
            </a:r>
          </a:p>
        </p:txBody>
      </p:sp>
      <p:pic>
        <p:nvPicPr>
          <p:cNvPr id="3" name="Picture 2"/>
          <p:cNvPicPr>
            <a:picLocks noChangeAspect="1"/>
          </p:cNvPicPr>
          <p:nvPr/>
        </p:nvPicPr>
        <p:blipFill>
          <a:blip r:embed="rId3"/>
          <a:stretch>
            <a:fillRect/>
          </a:stretch>
        </p:blipFill>
        <p:spPr>
          <a:xfrm>
            <a:off x="483618" y="1762124"/>
            <a:ext cx="8405405" cy="4517905"/>
          </a:xfrm>
          <a:prstGeom prst="rect">
            <a:avLst/>
          </a:prstGeom>
        </p:spPr>
      </p:pic>
      <p:sp>
        <p:nvSpPr>
          <p:cNvPr id="6" name="Right Arrow 5"/>
          <p:cNvSpPr/>
          <p:nvPr/>
        </p:nvSpPr>
        <p:spPr>
          <a:xfrm>
            <a:off x="1130061" y="3319223"/>
            <a:ext cx="1371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p:nvPr/>
        </p:nvSpPr>
        <p:spPr>
          <a:xfrm>
            <a:off x="5555411" y="2543748"/>
            <a:ext cx="3131390" cy="1200329"/>
          </a:xfrm>
          <a:prstGeom prst="rect">
            <a:avLst/>
          </a:prstGeom>
          <a:noFill/>
          <a:ln>
            <a:solidFill>
              <a:schemeClr val="tx1"/>
            </a:solidFill>
          </a:ln>
        </p:spPr>
        <p:txBody>
          <a:bodyPr wrap="square" rtlCol="0">
            <a:spAutoFit/>
          </a:bodyPr>
          <a:lstStyle/>
          <a:p>
            <a:r>
              <a:rPr lang="en-US" dirty="0" smtClean="0"/>
              <a:t>Special Education Questions &amp; Support </a:t>
            </a:r>
          </a:p>
          <a:p>
            <a:r>
              <a:rPr lang="en-US" dirty="0" smtClean="0"/>
              <a:t>(404) 657-9968</a:t>
            </a:r>
          </a:p>
          <a:p>
            <a:r>
              <a:rPr lang="en-US" dirty="0" smtClean="0">
                <a:hlinkClick r:id="rId4"/>
              </a:rPr>
              <a:t>SPEDHelpDesk@doe.k12.ga.us</a:t>
            </a:r>
            <a:r>
              <a:rPr lang="en-US" dirty="0" smtClean="0"/>
              <a:t> </a:t>
            </a:r>
            <a:endParaRPr lang="en-US" dirty="0"/>
          </a:p>
        </p:txBody>
      </p:sp>
    </p:spTree>
    <p:extLst>
      <p:ext uri="{BB962C8B-B14F-4D97-AF65-F5344CB8AC3E}">
        <p14:creationId xmlns:p14="http://schemas.microsoft.com/office/powerpoint/2010/main" val="20467812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What is available on the GaDOE website?</a:t>
            </a:r>
          </a:p>
        </p:txBody>
      </p:sp>
      <p:sp>
        <p:nvSpPr>
          <p:cNvPr id="15363" name="Content Placeholder 1"/>
          <p:cNvSpPr>
            <a:spLocks noGrp="1"/>
          </p:cNvSpPr>
          <p:nvPr>
            <p:ph sz="half" idx="1"/>
          </p:nvPr>
        </p:nvSpPr>
        <p:spPr/>
        <p:txBody>
          <a:bodyPr/>
          <a:lstStyle/>
          <a:p>
            <a:r>
              <a:rPr lang="en-US" altLang="en-US" dirty="0" smtClean="0"/>
              <a:t>Overview Link</a:t>
            </a:r>
          </a:p>
          <a:p>
            <a:pPr lvl="1"/>
            <a:r>
              <a:rPr lang="en-US" altLang="en-US" dirty="0" smtClean="0"/>
              <a:t>Dispute Resolution Comparison Chart</a:t>
            </a:r>
          </a:p>
          <a:p>
            <a:r>
              <a:rPr lang="en-US" altLang="en-US" dirty="0" smtClean="0"/>
              <a:t>Formal Complaints, Mediation, and Due Process Hearing Links</a:t>
            </a:r>
          </a:p>
          <a:p>
            <a:pPr lvl="1"/>
            <a:r>
              <a:rPr lang="en-US" altLang="en-US" dirty="0" smtClean="0"/>
              <a:t>Forms and FAQs</a:t>
            </a:r>
          </a:p>
          <a:p>
            <a:r>
              <a:rPr lang="en-US" altLang="en-US" dirty="0" smtClean="0"/>
              <a:t>Due Process Hearing Decisions (FY 2001-2015)</a:t>
            </a:r>
          </a:p>
        </p:txBody>
      </p:sp>
      <p:sp>
        <p:nvSpPr>
          <p:cNvPr id="3" name="Content Placeholder 2"/>
          <p:cNvSpPr>
            <a:spLocks noGrp="1"/>
          </p:cNvSpPr>
          <p:nvPr>
            <p:ph sz="half" idx="2"/>
          </p:nvPr>
        </p:nvSpPr>
        <p:spPr/>
        <p:txBody>
          <a:bodyPr/>
          <a:lstStyle/>
          <a:p>
            <a:pPr>
              <a:buFont typeface="Arial" charset="0"/>
              <a:buChar char="•"/>
              <a:defRPr/>
            </a:pPr>
            <a:r>
              <a:rPr lang="en-US" dirty="0" smtClean="0">
                <a:solidFill>
                  <a:srgbClr val="FF0000"/>
                </a:solidFill>
              </a:rPr>
              <a:t>Dispute Resolution Parent Guides </a:t>
            </a:r>
            <a:r>
              <a:rPr lang="en-US" dirty="0" smtClean="0"/>
              <a:t>(IEP Facilitation, Mediation, Written State Complaints, Due Process Complaints/Hearings, Resolution Meetings)</a:t>
            </a:r>
          </a:p>
          <a:p>
            <a:pPr lvl="1">
              <a:buFont typeface="Arial" charset="0"/>
              <a:buChar char="–"/>
              <a:defRPr/>
            </a:pPr>
            <a:r>
              <a:rPr lang="en-US" dirty="0" smtClean="0"/>
              <a:t>English and Spanish</a:t>
            </a:r>
          </a:p>
          <a:p>
            <a:pPr lvl="1">
              <a:buFont typeface="Arial" charset="0"/>
              <a:buChar char="–"/>
              <a:defRPr/>
            </a:pPr>
            <a:r>
              <a:rPr lang="en-US" dirty="0" smtClean="0"/>
              <a:t>Comparison Guide coming soon!</a:t>
            </a:r>
          </a:p>
          <a:p>
            <a:pPr marL="0" indent="0">
              <a:buFont typeface="Arial" charset="0"/>
              <a:buNone/>
              <a:defRPr/>
            </a:pPr>
            <a:endParaRPr lang="en-US" dirty="0"/>
          </a:p>
        </p:txBody>
      </p:sp>
      <p:sp>
        <p:nvSpPr>
          <p:cNvPr id="4" name="Date Placeholder 3"/>
          <p:cNvSpPr>
            <a:spLocks noGrp="1"/>
          </p:cNvSpPr>
          <p:nvPr>
            <p:ph type="dt" sz="quarter" idx="10"/>
          </p:nvPr>
        </p:nvSpPr>
        <p:spPr/>
        <p:txBody>
          <a:bodyPr/>
          <a:lstStyle/>
          <a:p>
            <a:pPr>
              <a:defRPr/>
            </a:pPr>
            <a:fld id="{28B4E7AE-0073-4CF0-B194-B7467AA6FCD8}" type="datetime1">
              <a:rPr lang="en-US" smtClean="0"/>
              <a:pPr>
                <a:defRPr/>
              </a:pPr>
              <a:t>9/26/2017</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BD410E-152E-4C60-B1B8-1792A9412236}"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Tree>
    <p:extLst>
      <p:ext uri="{BB962C8B-B14F-4D97-AF65-F5344CB8AC3E}">
        <p14:creationId xmlns:p14="http://schemas.microsoft.com/office/powerpoint/2010/main" val="2426201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363">
                                            <p:txEl>
                                              <p:pRg st="1" end="1"/>
                                            </p:txEl>
                                          </p:spTgt>
                                        </p:tgtEl>
                                        <p:attrNameLst>
                                          <p:attrName>style.visibility</p:attrName>
                                        </p:attrNameLst>
                                      </p:cBhvr>
                                      <p:to>
                                        <p:strVal val="visible"/>
                                      </p:to>
                                    </p:set>
                                    <p:animEffect transition="in" filter="fade">
                                      <p:cBhvr>
                                        <p:cTn id="10" dur="500"/>
                                        <p:tgtEl>
                                          <p:spTgt spid="1536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Effect transition="in" filter="fade">
                                      <p:cBhvr>
                                        <p:cTn id="15" dur="500"/>
                                        <p:tgtEl>
                                          <p:spTgt spid="1536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5363">
                                            <p:txEl>
                                              <p:pRg st="3" end="3"/>
                                            </p:txEl>
                                          </p:spTgt>
                                        </p:tgtEl>
                                        <p:attrNameLst>
                                          <p:attrName>style.visibility</p:attrName>
                                        </p:attrNameLst>
                                      </p:cBhvr>
                                      <p:to>
                                        <p:strVal val="visible"/>
                                      </p:to>
                                    </p:set>
                                    <p:animEffect transition="in" filter="fade">
                                      <p:cBhvr>
                                        <p:cTn id="18" dur="500"/>
                                        <p:tgtEl>
                                          <p:spTgt spid="1536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animEffect transition="in" filter="fade">
                                      <p:cBhvr>
                                        <p:cTn id="23" dur="500"/>
                                        <p:tgtEl>
                                          <p:spTgt spid="1536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500"/>
                                        <p:tgtEl>
                                          <p:spTgt spid="3">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500"/>
                                        <p:tgtEl>
                                          <p:spTgt spid="3">
                                            <p:txEl>
                                              <p:pRg st="1" end="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smtClean="0"/>
              <a:t>What is available on the </a:t>
            </a:r>
            <a:r>
              <a:rPr lang="en-US" altLang="en-US" dirty="0" err="1" smtClean="0"/>
              <a:t>GaDOE</a:t>
            </a:r>
            <a:r>
              <a:rPr lang="en-US" altLang="en-US" dirty="0" smtClean="0"/>
              <a:t> website?</a:t>
            </a:r>
          </a:p>
        </p:txBody>
      </p:sp>
      <p:sp>
        <p:nvSpPr>
          <p:cNvPr id="16387" name="Content Placeholder 1"/>
          <p:cNvSpPr>
            <a:spLocks noGrp="1"/>
          </p:cNvSpPr>
          <p:nvPr>
            <p:ph sz="half" idx="1"/>
          </p:nvPr>
        </p:nvSpPr>
        <p:spPr>
          <a:xfrm>
            <a:off x="0" y="1503218"/>
            <a:ext cx="5472545" cy="4525963"/>
          </a:xfrm>
        </p:spPr>
        <p:txBody>
          <a:bodyPr>
            <a:noAutofit/>
          </a:bodyPr>
          <a:lstStyle/>
          <a:p>
            <a:r>
              <a:rPr lang="en-US" altLang="en-US" sz="3200" dirty="0" smtClean="0"/>
              <a:t>Parent Rights Link</a:t>
            </a:r>
          </a:p>
          <a:p>
            <a:pPr lvl="1"/>
            <a:r>
              <a:rPr lang="en-US" altLang="en-US" sz="2800" dirty="0" smtClean="0">
                <a:solidFill>
                  <a:srgbClr val="FF0000"/>
                </a:solidFill>
              </a:rPr>
              <a:t>Parent Rights Videos </a:t>
            </a:r>
            <a:r>
              <a:rPr lang="en-US" altLang="en-US" sz="2800" dirty="0" smtClean="0"/>
              <a:t>(7)</a:t>
            </a:r>
          </a:p>
          <a:p>
            <a:pPr lvl="2"/>
            <a:r>
              <a:rPr lang="en-US" altLang="en-US" sz="2400" dirty="0" smtClean="0"/>
              <a:t>English and Spanish</a:t>
            </a:r>
          </a:p>
          <a:p>
            <a:pPr lvl="2"/>
            <a:r>
              <a:rPr lang="en-US" altLang="en-US" sz="2400" dirty="0" smtClean="0"/>
              <a:t>Parent Notice/Consent/Confidentiality</a:t>
            </a:r>
          </a:p>
          <a:p>
            <a:pPr lvl="2"/>
            <a:r>
              <a:rPr lang="en-US" altLang="en-US" sz="2400" dirty="0" smtClean="0"/>
              <a:t>Evaluations and IEEs</a:t>
            </a:r>
          </a:p>
          <a:p>
            <a:pPr lvl="2"/>
            <a:r>
              <a:rPr lang="en-US" altLang="en-US" sz="2400" dirty="0" smtClean="0"/>
              <a:t>LRE</a:t>
            </a:r>
          </a:p>
          <a:p>
            <a:pPr lvl="2"/>
            <a:r>
              <a:rPr lang="en-US" altLang="en-US" sz="2400" dirty="0" smtClean="0"/>
              <a:t>Private School Placement</a:t>
            </a:r>
          </a:p>
          <a:p>
            <a:pPr lvl="2"/>
            <a:r>
              <a:rPr lang="en-US" altLang="en-US" sz="2400" dirty="0" smtClean="0"/>
              <a:t>Discipline Procedures/Rights</a:t>
            </a:r>
          </a:p>
          <a:p>
            <a:pPr lvl="2"/>
            <a:r>
              <a:rPr lang="en-US" altLang="en-US" sz="2400" dirty="0" smtClean="0"/>
              <a:t>Dispute Resolution</a:t>
            </a:r>
          </a:p>
          <a:p>
            <a:pPr lvl="2"/>
            <a:r>
              <a:rPr lang="en-US" altLang="en-US" sz="2400" dirty="0" smtClean="0"/>
              <a:t>Surrogate Parent/Transfer of Rights</a:t>
            </a:r>
          </a:p>
        </p:txBody>
      </p:sp>
      <p:sp>
        <p:nvSpPr>
          <p:cNvPr id="16388" name="Content Placeholder 2"/>
          <p:cNvSpPr>
            <a:spLocks noGrp="1"/>
          </p:cNvSpPr>
          <p:nvPr>
            <p:ph sz="half" idx="2"/>
          </p:nvPr>
        </p:nvSpPr>
        <p:spPr>
          <a:xfrm>
            <a:off x="4657431" y="1677843"/>
            <a:ext cx="4486569" cy="4351338"/>
          </a:xfrm>
        </p:spPr>
        <p:txBody>
          <a:bodyPr>
            <a:normAutofit lnSpcReduction="10000"/>
          </a:bodyPr>
          <a:lstStyle/>
          <a:p>
            <a:pPr lvl="1"/>
            <a:r>
              <a:rPr lang="en-US" altLang="en-US" sz="2800" dirty="0" smtClean="0">
                <a:solidFill>
                  <a:srgbClr val="FF0000"/>
                </a:solidFill>
              </a:rPr>
              <a:t>Condensed Parent Rights</a:t>
            </a:r>
          </a:p>
          <a:p>
            <a:pPr lvl="1"/>
            <a:r>
              <a:rPr lang="en-US" altLang="en-US" sz="2800" dirty="0" smtClean="0">
                <a:solidFill>
                  <a:srgbClr val="FF0000"/>
                </a:solidFill>
              </a:rPr>
              <a:t>Full Parent Rights</a:t>
            </a:r>
          </a:p>
          <a:p>
            <a:pPr lvl="2"/>
            <a:r>
              <a:rPr lang="en-US" altLang="en-US" sz="2400" dirty="0" smtClean="0"/>
              <a:t>Arabic, Braille (UEB digital *</a:t>
            </a:r>
            <a:r>
              <a:rPr lang="en-US" altLang="en-US" sz="2400" dirty="0" err="1" smtClean="0"/>
              <a:t>brf</a:t>
            </a:r>
            <a:r>
              <a:rPr lang="en-US" altLang="en-US" sz="2400" dirty="0" smtClean="0"/>
              <a:t>), Chinese, English, Japanese, Korean, Spanish, Vietnamese</a:t>
            </a:r>
          </a:p>
          <a:p>
            <a:pPr lvl="1"/>
            <a:r>
              <a:rPr lang="en-US" altLang="en-US" sz="2800" dirty="0" smtClean="0">
                <a:solidFill>
                  <a:srgbClr val="FF0000"/>
                </a:solidFill>
              </a:rPr>
              <a:t>Special Education Parent Supports and Legal Aid Providers</a:t>
            </a:r>
          </a:p>
          <a:p>
            <a:pPr lvl="1"/>
            <a:r>
              <a:rPr lang="en-US" altLang="en-US" sz="2800" dirty="0" smtClean="0"/>
              <a:t>IEP Team Meeting Facilitation</a:t>
            </a:r>
          </a:p>
          <a:p>
            <a:pPr marL="0" indent="0">
              <a:buFont typeface="Arial" panose="020B0604020202020204" pitchFamily="34" charset="0"/>
              <a:buNone/>
            </a:pPr>
            <a:endParaRPr lang="en-US" altLang="en-US" sz="3200" dirty="0" smtClean="0"/>
          </a:p>
        </p:txBody>
      </p:sp>
      <p:sp>
        <p:nvSpPr>
          <p:cNvPr id="4" name="Date Placeholder 3"/>
          <p:cNvSpPr>
            <a:spLocks noGrp="1"/>
          </p:cNvSpPr>
          <p:nvPr>
            <p:ph type="dt" sz="quarter" idx="10"/>
          </p:nvPr>
        </p:nvSpPr>
        <p:spPr/>
        <p:txBody>
          <a:bodyPr/>
          <a:lstStyle/>
          <a:p>
            <a:pPr>
              <a:defRPr/>
            </a:pPr>
            <a:fld id="{28B4E7AE-0073-4CF0-B194-B7467AA6FCD8}" type="datetime1">
              <a:rPr lang="en-US" smtClean="0"/>
              <a:pPr>
                <a:defRPr/>
              </a:pPr>
              <a:t>9/26/2017</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E90101-5B35-4EDB-AA40-9992BD722E45}"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Tree>
    <p:extLst>
      <p:ext uri="{BB962C8B-B14F-4D97-AF65-F5344CB8AC3E}">
        <p14:creationId xmlns:p14="http://schemas.microsoft.com/office/powerpoint/2010/main" val="3363693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fade">
                                      <p:cBhvr>
                                        <p:cTn id="7" dur="500"/>
                                        <p:tgtEl>
                                          <p:spTgt spid="1638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87">
                                            <p:txEl>
                                              <p:pRg st="2" end="2"/>
                                            </p:txEl>
                                          </p:spTgt>
                                        </p:tgtEl>
                                        <p:attrNameLst>
                                          <p:attrName>style.visibility</p:attrName>
                                        </p:attrNameLst>
                                      </p:cBhvr>
                                      <p:to>
                                        <p:strVal val="visible"/>
                                      </p:to>
                                    </p:set>
                                    <p:animEffect transition="in" filter="fade">
                                      <p:cBhvr>
                                        <p:cTn id="10" dur="500"/>
                                        <p:tgtEl>
                                          <p:spTgt spid="1638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animEffect transition="in" filter="fade">
                                      <p:cBhvr>
                                        <p:cTn id="13" dur="500"/>
                                        <p:tgtEl>
                                          <p:spTgt spid="16387">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387">
                                            <p:txEl>
                                              <p:pRg st="4" end="4"/>
                                            </p:txEl>
                                          </p:spTgt>
                                        </p:tgtEl>
                                        <p:attrNameLst>
                                          <p:attrName>style.visibility</p:attrName>
                                        </p:attrNameLst>
                                      </p:cBhvr>
                                      <p:to>
                                        <p:strVal val="visible"/>
                                      </p:to>
                                    </p:set>
                                    <p:animEffect transition="in" filter="fade">
                                      <p:cBhvr>
                                        <p:cTn id="16" dur="500"/>
                                        <p:tgtEl>
                                          <p:spTgt spid="16387">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387">
                                            <p:txEl>
                                              <p:pRg st="5" end="5"/>
                                            </p:txEl>
                                          </p:spTgt>
                                        </p:tgtEl>
                                        <p:attrNameLst>
                                          <p:attrName>style.visibility</p:attrName>
                                        </p:attrNameLst>
                                      </p:cBhvr>
                                      <p:to>
                                        <p:strVal val="visible"/>
                                      </p:to>
                                    </p:set>
                                    <p:animEffect transition="in" filter="fade">
                                      <p:cBhvr>
                                        <p:cTn id="19" dur="500"/>
                                        <p:tgtEl>
                                          <p:spTgt spid="16387">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6387">
                                            <p:txEl>
                                              <p:pRg st="6" end="6"/>
                                            </p:txEl>
                                          </p:spTgt>
                                        </p:tgtEl>
                                        <p:attrNameLst>
                                          <p:attrName>style.visibility</p:attrName>
                                        </p:attrNameLst>
                                      </p:cBhvr>
                                      <p:to>
                                        <p:strVal val="visible"/>
                                      </p:to>
                                    </p:set>
                                    <p:animEffect transition="in" filter="fade">
                                      <p:cBhvr>
                                        <p:cTn id="22" dur="500"/>
                                        <p:tgtEl>
                                          <p:spTgt spid="16387">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6387">
                                            <p:txEl>
                                              <p:pRg st="7" end="7"/>
                                            </p:txEl>
                                          </p:spTgt>
                                        </p:tgtEl>
                                        <p:attrNameLst>
                                          <p:attrName>style.visibility</p:attrName>
                                        </p:attrNameLst>
                                      </p:cBhvr>
                                      <p:to>
                                        <p:strVal val="visible"/>
                                      </p:to>
                                    </p:set>
                                    <p:animEffect transition="in" filter="fade">
                                      <p:cBhvr>
                                        <p:cTn id="25" dur="500"/>
                                        <p:tgtEl>
                                          <p:spTgt spid="16387">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6387">
                                            <p:txEl>
                                              <p:pRg st="8" end="8"/>
                                            </p:txEl>
                                          </p:spTgt>
                                        </p:tgtEl>
                                        <p:attrNameLst>
                                          <p:attrName>style.visibility</p:attrName>
                                        </p:attrNameLst>
                                      </p:cBhvr>
                                      <p:to>
                                        <p:strVal val="visible"/>
                                      </p:to>
                                    </p:set>
                                    <p:animEffect transition="in" filter="fade">
                                      <p:cBhvr>
                                        <p:cTn id="28" dur="500"/>
                                        <p:tgtEl>
                                          <p:spTgt spid="16387">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6387">
                                            <p:txEl>
                                              <p:pRg st="9" end="9"/>
                                            </p:txEl>
                                          </p:spTgt>
                                        </p:tgtEl>
                                        <p:attrNameLst>
                                          <p:attrName>style.visibility</p:attrName>
                                        </p:attrNameLst>
                                      </p:cBhvr>
                                      <p:to>
                                        <p:strVal val="visible"/>
                                      </p:to>
                                    </p:set>
                                    <p:animEffect transition="in" filter="fade">
                                      <p:cBhvr>
                                        <p:cTn id="31" dur="500"/>
                                        <p:tgtEl>
                                          <p:spTgt spid="16387">
                                            <p:txEl>
                                              <p:pRg st="9" end="9"/>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16388">
                                            <p:txEl>
                                              <p:pRg st="0" end="0"/>
                                            </p:txEl>
                                          </p:spTgt>
                                        </p:tgtEl>
                                        <p:attrNameLst>
                                          <p:attrName>style.visibility</p:attrName>
                                        </p:attrNameLst>
                                      </p:cBhvr>
                                      <p:to>
                                        <p:strVal val="visible"/>
                                      </p:to>
                                    </p:set>
                                    <p:animEffect transition="in" filter="fade">
                                      <p:cBhvr>
                                        <p:cTn id="36" dur="500"/>
                                        <p:tgtEl>
                                          <p:spTgt spid="16388">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16388">
                                            <p:txEl>
                                              <p:pRg st="1" end="1"/>
                                            </p:txEl>
                                          </p:spTgt>
                                        </p:tgtEl>
                                        <p:attrNameLst>
                                          <p:attrName>style.visibility</p:attrName>
                                        </p:attrNameLst>
                                      </p:cBhvr>
                                      <p:to>
                                        <p:strVal val="visible"/>
                                      </p:to>
                                    </p:set>
                                    <p:animEffect transition="in" filter="fade">
                                      <p:cBhvr>
                                        <p:cTn id="41" dur="500"/>
                                        <p:tgtEl>
                                          <p:spTgt spid="16388">
                                            <p:txEl>
                                              <p:pRg st="1" end="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6388">
                                            <p:txEl>
                                              <p:pRg st="2" end="2"/>
                                            </p:txEl>
                                          </p:spTgt>
                                        </p:tgtEl>
                                        <p:attrNameLst>
                                          <p:attrName>style.visibility</p:attrName>
                                        </p:attrNameLst>
                                      </p:cBhvr>
                                      <p:to>
                                        <p:strVal val="visible"/>
                                      </p:to>
                                    </p:set>
                                    <p:animEffect transition="in" filter="fade">
                                      <p:cBhvr>
                                        <p:cTn id="44" dur="500"/>
                                        <p:tgtEl>
                                          <p:spTgt spid="16388">
                                            <p:txEl>
                                              <p:pRg st="2" end="2"/>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16388">
                                            <p:txEl>
                                              <p:pRg st="3" end="3"/>
                                            </p:txEl>
                                          </p:spTgt>
                                        </p:tgtEl>
                                        <p:attrNameLst>
                                          <p:attrName>style.visibility</p:attrName>
                                        </p:attrNameLst>
                                      </p:cBhvr>
                                      <p:to>
                                        <p:strVal val="visible"/>
                                      </p:to>
                                    </p:set>
                                    <p:animEffect transition="in" filter="fade">
                                      <p:cBhvr>
                                        <p:cTn id="49" dur="500"/>
                                        <p:tgtEl>
                                          <p:spTgt spid="16388">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6388">
                                            <p:txEl>
                                              <p:pRg st="4" end="4"/>
                                            </p:txEl>
                                          </p:spTgt>
                                        </p:tgtEl>
                                        <p:attrNameLst>
                                          <p:attrName>style.visibility</p:attrName>
                                        </p:attrNameLst>
                                      </p:cBhvr>
                                      <p:to>
                                        <p:strVal val="visible"/>
                                      </p:to>
                                    </p:set>
                                    <p:animEffect transition="in" filter="fade">
                                      <p:cBhvr>
                                        <p:cTn id="54" dur="500"/>
                                        <p:tgtEl>
                                          <p:spTgt spid="1638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What is available on the </a:t>
            </a:r>
            <a:r>
              <a:rPr lang="en-US" altLang="en-US" dirty="0" err="1"/>
              <a:t>GaDOE</a:t>
            </a:r>
            <a:r>
              <a:rPr lang="en-US" altLang="en-US" dirty="0"/>
              <a:t> website?</a:t>
            </a:r>
            <a:endParaRPr lang="en-US" dirty="0"/>
          </a:p>
        </p:txBody>
      </p:sp>
      <p:sp>
        <p:nvSpPr>
          <p:cNvPr id="3" name="Content Placeholder 2"/>
          <p:cNvSpPr>
            <a:spLocks noGrp="1"/>
          </p:cNvSpPr>
          <p:nvPr>
            <p:ph sz="half" idx="1"/>
          </p:nvPr>
        </p:nvSpPr>
        <p:spPr>
          <a:xfrm>
            <a:off x="0" y="1616093"/>
            <a:ext cx="4514850" cy="4351338"/>
          </a:xfrm>
        </p:spPr>
        <p:txBody>
          <a:bodyPr>
            <a:noAutofit/>
          </a:bodyPr>
          <a:lstStyle/>
          <a:p>
            <a:pPr marL="228600" lvl="1">
              <a:spcBef>
                <a:spcPts val="1000"/>
              </a:spcBef>
            </a:pPr>
            <a:r>
              <a:rPr lang="en-US" altLang="en-US" sz="2800" dirty="0">
                <a:solidFill>
                  <a:srgbClr val="FF0000"/>
                </a:solidFill>
              </a:rPr>
              <a:t>Parent Info Fact </a:t>
            </a:r>
            <a:r>
              <a:rPr lang="en-US" altLang="en-US" sz="2800" dirty="0" smtClean="0">
                <a:solidFill>
                  <a:srgbClr val="FF0000"/>
                </a:solidFill>
              </a:rPr>
              <a:t>Sheets </a:t>
            </a:r>
            <a:r>
              <a:rPr lang="en-US" altLang="en-US" sz="2800" dirty="0" smtClean="0"/>
              <a:t>(18)</a:t>
            </a:r>
          </a:p>
          <a:p>
            <a:pPr marL="685800" lvl="2">
              <a:lnSpc>
                <a:spcPct val="100000"/>
              </a:lnSpc>
              <a:spcBef>
                <a:spcPts val="0"/>
              </a:spcBef>
            </a:pPr>
            <a:r>
              <a:rPr lang="en-US" altLang="en-US" sz="2300" dirty="0" smtClean="0"/>
              <a:t>Assistive Technology</a:t>
            </a:r>
          </a:p>
          <a:p>
            <a:pPr marL="685800" lvl="2">
              <a:lnSpc>
                <a:spcPct val="100000"/>
              </a:lnSpc>
              <a:spcBef>
                <a:spcPts val="0"/>
              </a:spcBef>
            </a:pPr>
            <a:r>
              <a:rPr lang="en-US" altLang="en-US" sz="2300" dirty="0" smtClean="0"/>
              <a:t>Discipline</a:t>
            </a:r>
          </a:p>
          <a:p>
            <a:pPr marL="685800" lvl="2">
              <a:lnSpc>
                <a:spcPct val="100000"/>
              </a:lnSpc>
              <a:spcBef>
                <a:spcPts val="0"/>
              </a:spcBef>
            </a:pPr>
            <a:r>
              <a:rPr lang="en-US" altLang="en-US" sz="2300" dirty="0" smtClean="0"/>
              <a:t>Due Process</a:t>
            </a:r>
          </a:p>
          <a:p>
            <a:pPr marL="685800" lvl="2">
              <a:lnSpc>
                <a:spcPct val="100000"/>
              </a:lnSpc>
              <a:spcBef>
                <a:spcPts val="0"/>
              </a:spcBef>
            </a:pPr>
            <a:r>
              <a:rPr lang="en-US" altLang="en-US" sz="2300" dirty="0" smtClean="0"/>
              <a:t>Extended School Year Services</a:t>
            </a:r>
          </a:p>
          <a:p>
            <a:pPr marL="685800" lvl="2">
              <a:lnSpc>
                <a:spcPct val="100000"/>
              </a:lnSpc>
              <a:spcBef>
                <a:spcPts val="0"/>
              </a:spcBef>
            </a:pPr>
            <a:r>
              <a:rPr lang="en-US" altLang="en-US" sz="2300" dirty="0" smtClean="0"/>
              <a:t>Evaluations</a:t>
            </a:r>
          </a:p>
          <a:p>
            <a:pPr marL="685800" lvl="2">
              <a:lnSpc>
                <a:spcPct val="100000"/>
              </a:lnSpc>
              <a:spcBef>
                <a:spcPts val="0"/>
              </a:spcBef>
            </a:pPr>
            <a:r>
              <a:rPr lang="en-US" altLang="en-US" sz="2300" dirty="0" smtClean="0"/>
              <a:t>Formal Complaints</a:t>
            </a:r>
          </a:p>
          <a:p>
            <a:pPr marL="685800" lvl="2">
              <a:lnSpc>
                <a:spcPct val="100000"/>
              </a:lnSpc>
              <a:spcBef>
                <a:spcPts val="0"/>
              </a:spcBef>
            </a:pPr>
            <a:r>
              <a:rPr lang="en-US" altLang="en-US" sz="2300" dirty="0" smtClean="0"/>
              <a:t>FBAs and BIPs</a:t>
            </a:r>
          </a:p>
          <a:p>
            <a:pPr marL="685800" lvl="2">
              <a:lnSpc>
                <a:spcPct val="100000"/>
              </a:lnSpc>
              <a:spcBef>
                <a:spcPts val="0"/>
              </a:spcBef>
            </a:pPr>
            <a:r>
              <a:rPr lang="en-US" altLang="en-US" sz="2300" dirty="0" smtClean="0"/>
              <a:t>GAA</a:t>
            </a:r>
          </a:p>
          <a:p>
            <a:pPr marL="685800" lvl="2">
              <a:lnSpc>
                <a:spcPct val="100000"/>
              </a:lnSpc>
              <a:spcBef>
                <a:spcPts val="0"/>
              </a:spcBef>
            </a:pPr>
            <a:r>
              <a:rPr lang="en-US" altLang="en-US" sz="2300" dirty="0" smtClean="0"/>
              <a:t>Helping your child with disabilities with homework</a:t>
            </a:r>
            <a:endParaRPr lang="en-US" altLang="en-US" sz="2300" dirty="0"/>
          </a:p>
          <a:p>
            <a:endParaRPr lang="en-US" sz="3200" dirty="0"/>
          </a:p>
        </p:txBody>
      </p:sp>
      <p:sp>
        <p:nvSpPr>
          <p:cNvPr id="4" name="Content Placeholder 3"/>
          <p:cNvSpPr>
            <a:spLocks noGrp="1"/>
          </p:cNvSpPr>
          <p:nvPr>
            <p:ph sz="half" idx="2"/>
          </p:nvPr>
        </p:nvSpPr>
        <p:spPr>
          <a:xfrm>
            <a:off x="4026478" y="1992701"/>
            <a:ext cx="4862944" cy="4021711"/>
          </a:xfrm>
        </p:spPr>
        <p:txBody>
          <a:bodyPr>
            <a:noAutofit/>
          </a:bodyPr>
          <a:lstStyle/>
          <a:p>
            <a:pPr lvl="2">
              <a:spcBef>
                <a:spcPts val="0"/>
              </a:spcBef>
            </a:pPr>
            <a:r>
              <a:rPr lang="en-US" sz="2100" dirty="0" smtClean="0"/>
              <a:t>IEP</a:t>
            </a:r>
          </a:p>
          <a:p>
            <a:pPr lvl="2">
              <a:spcBef>
                <a:spcPts val="0"/>
              </a:spcBef>
            </a:pPr>
            <a:r>
              <a:rPr lang="en-US" sz="2100" dirty="0" smtClean="0"/>
              <a:t>Mediation</a:t>
            </a:r>
          </a:p>
          <a:p>
            <a:pPr lvl="2">
              <a:spcBef>
                <a:spcPts val="0"/>
              </a:spcBef>
            </a:pPr>
            <a:r>
              <a:rPr lang="en-US" sz="2100" dirty="0" smtClean="0"/>
              <a:t>Person-Centered Planning</a:t>
            </a:r>
          </a:p>
          <a:p>
            <a:pPr lvl="2">
              <a:spcBef>
                <a:spcPts val="0"/>
              </a:spcBef>
            </a:pPr>
            <a:r>
              <a:rPr lang="en-US" sz="2100" dirty="0" smtClean="0"/>
              <a:t>Preparing your child with disabilities for kindergarten</a:t>
            </a:r>
          </a:p>
          <a:p>
            <a:pPr lvl="2">
              <a:spcBef>
                <a:spcPts val="0"/>
              </a:spcBef>
            </a:pPr>
            <a:r>
              <a:rPr lang="en-US" sz="2100" dirty="0" smtClean="0"/>
              <a:t>Reevaluations and IEEs</a:t>
            </a:r>
          </a:p>
          <a:p>
            <a:pPr lvl="2">
              <a:spcBef>
                <a:spcPts val="0"/>
              </a:spcBef>
            </a:pPr>
            <a:r>
              <a:rPr lang="en-US" sz="2100" dirty="0" smtClean="0"/>
              <a:t>Transition from Early Intervention to Public School</a:t>
            </a:r>
          </a:p>
          <a:p>
            <a:pPr lvl="2">
              <a:spcBef>
                <a:spcPts val="0"/>
              </a:spcBef>
            </a:pPr>
            <a:r>
              <a:rPr lang="en-US" sz="2100" dirty="0" smtClean="0"/>
              <a:t>Transition to Life after High School</a:t>
            </a:r>
          </a:p>
          <a:p>
            <a:pPr lvl="2">
              <a:spcBef>
                <a:spcPts val="0"/>
              </a:spcBef>
            </a:pPr>
            <a:r>
              <a:rPr lang="en-US" sz="2100" dirty="0" smtClean="0"/>
              <a:t>Understanding state and local testing</a:t>
            </a:r>
          </a:p>
          <a:p>
            <a:pPr lvl="2">
              <a:spcBef>
                <a:spcPts val="0"/>
              </a:spcBef>
            </a:pPr>
            <a:r>
              <a:rPr lang="en-US" sz="2100" dirty="0" smtClean="0"/>
              <a:t>Understanding statewide testing accommodations</a:t>
            </a:r>
          </a:p>
        </p:txBody>
      </p:sp>
      <p:sp>
        <p:nvSpPr>
          <p:cNvPr id="5" name="Date Placeholder 4"/>
          <p:cNvSpPr>
            <a:spLocks noGrp="1"/>
          </p:cNvSpPr>
          <p:nvPr>
            <p:ph type="dt" sz="half" idx="10"/>
          </p:nvPr>
        </p:nvSpPr>
        <p:spPr/>
        <p:txBody>
          <a:bodyPr/>
          <a:lstStyle/>
          <a:p>
            <a:fld id="{33CB0378-FFD4-4CBB-858D-32EE1C82268A}" type="datetime1">
              <a:rPr lang="en-US" smtClean="0"/>
              <a:t>9/26/2017</a:t>
            </a:fld>
            <a:endParaRPr lang="en-US" dirty="0"/>
          </a:p>
        </p:txBody>
      </p:sp>
      <p:sp>
        <p:nvSpPr>
          <p:cNvPr id="6" name="Slide Number Placeholder 5"/>
          <p:cNvSpPr>
            <a:spLocks noGrp="1"/>
          </p:cNvSpPr>
          <p:nvPr>
            <p:ph type="sldNum" sz="quarter" idx="4"/>
          </p:nvPr>
        </p:nvSpPr>
        <p:spPr/>
        <p:txBody>
          <a:bodyPr/>
          <a:lstStyle/>
          <a:p>
            <a:fld id="{B63E4CEF-BB1E-48C7-AE93-F39F6AA99AD7}" type="slidenum">
              <a:rPr lang="en-US" smtClean="0"/>
              <a:pPr/>
              <a:t>29</a:t>
            </a:fld>
            <a:endParaRPr lang="en-US" dirty="0"/>
          </a:p>
        </p:txBody>
      </p:sp>
    </p:spTree>
    <p:extLst>
      <p:ext uri="{BB962C8B-B14F-4D97-AF65-F5344CB8AC3E}">
        <p14:creationId xmlns:p14="http://schemas.microsoft.com/office/powerpoint/2010/main" val="3847632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Parent’s Experience with the Special </a:t>
            </a:r>
            <a:r>
              <a:rPr lang="en-US" dirty="0"/>
              <a:t>Education System</a:t>
            </a:r>
          </a:p>
        </p:txBody>
      </p:sp>
      <p:sp>
        <p:nvSpPr>
          <p:cNvPr id="4" name="Date Placeholder 3"/>
          <p:cNvSpPr>
            <a:spLocks noGrp="1"/>
          </p:cNvSpPr>
          <p:nvPr>
            <p:ph type="dt" sz="half" idx="2"/>
          </p:nvPr>
        </p:nvSpPr>
        <p:spPr/>
        <p:txBody>
          <a:bodyPr/>
          <a:lstStyle/>
          <a:p>
            <a:fld id="{4DAE6870-AD18-448A-9B2A-0EFE6DC7B06B}" type="datetime1">
              <a:rPr lang="en-US" smtClean="0"/>
              <a:t>9/26/2017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a:t>
            </a:fld>
            <a:endParaRPr lang="en-US" dirty="0"/>
          </a:p>
        </p:txBody>
      </p:sp>
      <p:pic>
        <p:nvPicPr>
          <p:cNvPr id="7" name="Picture 6"/>
          <p:cNvPicPr>
            <a:picLocks noChangeAspect="1"/>
          </p:cNvPicPr>
          <p:nvPr/>
        </p:nvPicPr>
        <p:blipFill>
          <a:blip r:embed="rId3"/>
          <a:stretch>
            <a:fillRect/>
          </a:stretch>
        </p:blipFill>
        <p:spPr>
          <a:xfrm>
            <a:off x="2082737" y="1998167"/>
            <a:ext cx="4692136" cy="4019596"/>
          </a:xfrm>
          <a:prstGeom prst="rect">
            <a:avLst/>
          </a:prstGeom>
        </p:spPr>
      </p:pic>
    </p:spTree>
    <p:extLst>
      <p:ext uri="{BB962C8B-B14F-4D97-AF65-F5344CB8AC3E}">
        <p14:creationId xmlns:p14="http://schemas.microsoft.com/office/powerpoint/2010/main" val="940092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7"/>
          <p:cNvSpPr>
            <a:spLocks noGrp="1"/>
          </p:cNvSpPr>
          <p:nvPr>
            <p:ph idx="1"/>
          </p:nvPr>
        </p:nvSpPr>
        <p:spPr>
          <a:xfrm>
            <a:off x="105383" y="457200"/>
            <a:ext cx="6400800" cy="5668963"/>
          </a:xfrm>
        </p:spPr>
        <p:txBody>
          <a:bodyPr>
            <a:normAutofit/>
          </a:bodyPr>
          <a:lstStyle/>
          <a:p>
            <a:pPr marL="0" indent="0">
              <a:buFont typeface="Arial" panose="020B0604020202020204" pitchFamily="34" charset="0"/>
              <a:buNone/>
            </a:pPr>
            <a:r>
              <a:rPr lang="en-US" altLang="en-US" sz="4000" dirty="0" smtClean="0"/>
              <a:t>Now that you know the dispute prevention and resolution processes, and where the information regarding those processes is located, how do you guide parents toward the most appropriate dispute prevention or resolution process?</a:t>
            </a:r>
          </a:p>
        </p:txBody>
      </p:sp>
      <p:sp>
        <p:nvSpPr>
          <p:cNvPr id="5" name="Date Placeholder 4"/>
          <p:cNvSpPr>
            <a:spLocks noGrp="1"/>
          </p:cNvSpPr>
          <p:nvPr>
            <p:ph type="dt" sz="quarter" idx="4294967295"/>
          </p:nvPr>
        </p:nvSpPr>
        <p:spPr>
          <a:xfrm>
            <a:off x="6934200" y="6356350"/>
            <a:ext cx="1066800" cy="365125"/>
          </a:xfrm>
          <a:prstGeom prst="rect">
            <a:avLst/>
          </a:prstGeom>
        </p:spPr>
        <p:txBody>
          <a:bodyPr/>
          <a:lstStyle/>
          <a:p>
            <a:pPr>
              <a:defRPr/>
            </a:pPr>
            <a:fld id="{D6992D56-494D-46EE-ABE7-D0BC20A0D9A1}" type="datetime1">
              <a:rPr lang="en-US" smtClean="0"/>
              <a:pPr>
                <a:defRPr/>
              </a:pPr>
              <a:t>9/26/2017</a:t>
            </a:fld>
            <a:endParaRPr lang="en-US" dirty="0"/>
          </a:p>
        </p:txBody>
      </p:sp>
      <p:sp>
        <p:nvSpPr>
          <p:cNvPr id="6" name="Slide Number Placeholder 5"/>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29909CB-1834-4FED-AC21-6F91911BCA69}" type="slidenum">
              <a:rPr lang="en-US" altLang="en-US">
                <a:latin typeface="Calibri" panose="020F0502020204030204" pitchFamily="34" charset="0"/>
              </a:rPr>
              <a:pPr eaLnBrk="1" hangingPunct="1"/>
              <a:t>30</a:t>
            </a:fld>
            <a:endParaRPr lang="en-US" altLang="en-US">
              <a:latin typeface="Calibri" panose="020F0502020204030204" pitchFamily="34" charset="0"/>
            </a:endParaRPr>
          </a:p>
        </p:txBody>
      </p:sp>
      <p:pic>
        <p:nvPicPr>
          <p:cNvPr id="17413" name="Picture 2" descr="C:\Users\Jamila.Pollard\AppData\Local\Microsoft\Windows\Temporary Internet Files\Content.IE5\HOXQKS9I\MP91021636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9281" y="2260972"/>
            <a:ext cx="3462338"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89403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180" y="263511"/>
            <a:ext cx="6316630" cy="1325563"/>
          </a:xfrm>
        </p:spPr>
        <p:txBody>
          <a:bodyPr>
            <a:normAutofit/>
          </a:bodyPr>
          <a:lstStyle/>
          <a:p>
            <a:r>
              <a:rPr lang="en-US" dirty="0" smtClean="0"/>
              <a:t>Special Education Support Desk</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29698151"/>
              </p:ext>
            </p:extLst>
          </p:nvPr>
        </p:nvGraphicFramePr>
        <p:xfrm>
          <a:off x="129394" y="1659579"/>
          <a:ext cx="8790318" cy="4047510"/>
        </p:xfrm>
        <a:graphic>
          <a:graphicData uri="http://schemas.openxmlformats.org/drawingml/2006/table">
            <a:tbl>
              <a:tblPr firstRow="1" bandRow="1">
                <a:tableStyleId>{93296810-A885-4BE3-A3E7-6D5BEEA58F35}</a:tableStyleId>
              </a:tblPr>
              <a:tblGrid>
                <a:gridCol w="4395159"/>
                <a:gridCol w="4395159"/>
              </a:tblGrid>
              <a:tr h="451088">
                <a:tc>
                  <a:txBody>
                    <a:bodyPr/>
                    <a:lstStyle/>
                    <a:p>
                      <a:r>
                        <a:rPr lang="en-US" dirty="0" smtClean="0"/>
                        <a:t>Benefits </a:t>
                      </a:r>
                      <a:endParaRPr lang="en-US" dirty="0"/>
                    </a:p>
                  </a:txBody>
                  <a:tcPr/>
                </a:tc>
                <a:tc>
                  <a:txBody>
                    <a:bodyPr/>
                    <a:lstStyle/>
                    <a:p>
                      <a:r>
                        <a:rPr lang="en-US" dirty="0" smtClean="0"/>
                        <a:t> Considerations</a:t>
                      </a:r>
                      <a:endParaRPr lang="en-US" dirty="0"/>
                    </a:p>
                  </a:txBody>
                  <a:tcPr/>
                </a:tc>
              </a:tr>
              <a:tr h="778590">
                <a:tc>
                  <a:txBody>
                    <a:bodyPr/>
                    <a:lstStyle/>
                    <a:p>
                      <a:r>
                        <a:rPr lang="en-US" baseline="0" dirty="0" smtClean="0"/>
                        <a:t>Easy way to ask special education related questions</a:t>
                      </a:r>
                      <a:endParaRPr lang="en-US" dirty="0"/>
                    </a:p>
                  </a:txBody>
                  <a:tcPr/>
                </a:tc>
                <a:tc>
                  <a:txBody>
                    <a:bodyPr/>
                    <a:lstStyle/>
                    <a:p>
                      <a:r>
                        <a:rPr lang="en-US" dirty="0" smtClean="0"/>
                        <a:t>May not be able to provide in-depth answers</a:t>
                      </a:r>
                      <a:endParaRPr lang="en-US" dirty="0"/>
                    </a:p>
                  </a:txBody>
                  <a:tcPr/>
                </a:tc>
              </a:tr>
              <a:tr h="778590">
                <a:tc>
                  <a:txBody>
                    <a:bodyPr/>
                    <a:lstStyle/>
                    <a:p>
                      <a:r>
                        <a:rPr lang="en-US" dirty="0" smtClean="0"/>
                        <a:t>Can</a:t>
                      </a:r>
                      <a:r>
                        <a:rPr lang="en-US" baseline="0" dirty="0" smtClean="0"/>
                        <a:t> </a:t>
                      </a:r>
                      <a:r>
                        <a:rPr lang="en-US" dirty="0" smtClean="0"/>
                        <a:t>refer parties</a:t>
                      </a:r>
                      <a:r>
                        <a:rPr lang="en-US" baseline="0" dirty="0" smtClean="0"/>
                        <a:t> to appropriate personnel and resources as needed</a:t>
                      </a:r>
                      <a:endParaRPr lang="en-US" dirty="0"/>
                    </a:p>
                  </a:txBody>
                  <a:tcPr/>
                </a:tc>
                <a:tc>
                  <a:txBody>
                    <a:bodyPr/>
                    <a:lstStyle/>
                    <a:p>
                      <a:r>
                        <a:rPr lang="en-US" dirty="0" smtClean="0"/>
                        <a:t>No</a:t>
                      </a:r>
                      <a:r>
                        <a:rPr lang="en-US" baseline="0" dirty="0" smtClean="0"/>
                        <a:t> legal advice provided</a:t>
                      </a:r>
                      <a:endParaRPr lang="en-US" dirty="0"/>
                    </a:p>
                  </a:txBody>
                  <a:tcPr/>
                </a:tc>
              </a:tr>
              <a:tr h="451088">
                <a:tc>
                  <a:txBody>
                    <a:bodyPr/>
                    <a:lstStyle/>
                    <a:p>
                      <a:r>
                        <a:rPr lang="en-US" dirty="0" smtClean="0"/>
                        <a:t>Saves time</a:t>
                      </a:r>
                      <a:r>
                        <a:rPr lang="en-US" baseline="0" dirty="0" smtClean="0"/>
                        <a:t> for all involved</a:t>
                      </a:r>
                      <a:endParaRPr lang="en-US" dirty="0"/>
                    </a:p>
                  </a:txBody>
                  <a:tcPr/>
                </a:tc>
                <a:tc>
                  <a:txBody>
                    <a:bodyPr/>
                    <a:lstStyle/>
                    <a:p>
                      <a:r>
                        <a:rPr lang="en-US" dirty="0" smtClean="0"/>
                        <a:t>May</a:t>
                      </a:r>
                      <a:r>
                        <a:rPr lang="en-US" baseline="0" dirty="0" smtClean="0"/>
                        <a:t> be seen as impersonal</a:t>
                      </a:r>
                      <a:endParaRPr lang="en-US" dirty="0"/>
                    </a:p>
                  </a:txBody>
                  <a:tcPr/>
                </a:tc>
              </a:tr>
              <a:tr h="685978">
                <a:tc>
                  <a:txBody>
                    <a:bodyPr/>
                    <a:lstStyle/>
                    <a:p>
                      <a:r>
                        <a:rPr lang="en-US" dirty="0" smtClean="0"/>
                        <a:t>Can</a:t>
                      </a:r>
                      <a:r>
                        <a:rPr lang="en-US" baseline="0" dirty="0" smtClean="0"/>
                        <a:t> help resolve issues more quickly and easily (e.g. contacting SPED director)</a:t>
                      </a:r>
                      <a:endParaRPr lang="en-US" dirty="0"/>
                    </a:p>
                  </a:txBody>
                  <a:tcPr/>
                </a:tc>
                <a:tc>
                  <a:txBody>
                    <a:bodyPr/>
                    <a:lstStyle/>
                    <a:p>
                      <a:r>
                        <a:rPr lang="en-US" dirty="0" smtClean="0"/>
                        <a:t>May</a:t>
                      </a:r>
                      <a:r>
                        <a:rPr lang="en-US" baseline="0" dirty="0" smtClean="0"/>
                        <a:t> not completely resolve an issue</a:t>
                      </a:r>
                      <a:endParaRPr lang="en-US" dirty="0"/>
                    </a:p>
                  </a:txBody>
                  <a:tcPr/>
                </a:tc>
              </a:tr>
              <a:tr h="451088">
                <a:tc>
                  <a:txBody>
                    <a:bodyPr/>
                    <a:lstStyle/>
                    <a:p>
                      <a:r>
                        <a:rPr lang="en-US" dirty="0" smtClean="0"/>
                        <a:t>Information from </a:t>
                      </a:r>
                      <a:r>
                        <a:rPr lang="en-US" dirty="0" err="1" smtClean="0"/>
                        <a:t>GaDOE</a:t>
                      </a:r>
                      <a:r>
                        <a:rPr lang="en-US" dirty="0" smtClean="0"/>
                        <a:t> personnel</a:t>
                      </a:r>
                      <a:endParaRPr lang="en-US" dirty="0"/>
                    </a:p>
                  </a:txBody>
                  <a:tcPr/>
                </a:tc>
                <a:tc>
                  <a:txBody>
                    <a:bodyPr/>
                    <a:lstStyle/>
                    <a:p>
                      <a:endParaRPr lang="en-US"/>
                    </a:p>
                  </a:txBody>
                  <a:tcPr/>
                </a:tc>
              </a:tr>
              <a:tr h="451088">
                <a:tc>
                  <a:txBody>
                    <a:bodyPr/>
                    <a:lstStyle/>
                    <a:p>
                      <a:r>
                        <a:rPr lang="en-US" dirty="0" smtClean="0"/>
                        <a:t>No cost</a:t>
                      </a:r>
                      <a:endParaRPr lang="en-US" dirty="0"/>
                    </a:p>
                  </a:txBody>
                  <a:tcPr/>
                </a:tc>
                <a:tc>
                  <a:txBody>
                    <a:bodyPr/>
                    <a:lstStyle/>
                    <a:p>
                      <a:endParaRPr lang="en-US" dirty="0"/>
                    </a:p>
                  </a:txBody>
                  <a:tcPr/>
                </a:tc>
              </a:tr>
            </a:tbl>
          </a:graphicData>
        </a:graphic>
      </p:graphicFrame>
      <p:sp>
        <p:nvSpPr>
          <p:cNvPr id="4" name="Date Placeholder 3"/>
          <p:cNvSpPr>
            <a:spLocks noGrp="1"/>
          </p:cNvSpPr>
          <p:nvPr>
            <p:ph type="dt" sz="half" idx="2"/>
          </p:nvPr>
        </p:nvSpPr>
        <p:spPr/>
        <p:txBody>
          <a:bodyPr/>
          <a:lstStyle/>
          <a:p>
            <a:fld id="{4DAE6870-AD18-448A-9B2A-0EFE6DC7B06B}" type="datetime1">
              <a:rPr lang="en-US" smtClean="0"/>
              <a:t>9/26/2017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31</a:t>
            </a:fld>
            <a:endParaRPr lang="en-US" dirty="0"/>
          </a:p>
        </p:txBody>
      </p:sp>
      <p:pic>
        <p:nvPicPr>
          <p:cNvPr id="7" name="Picture 2" descr="Image result for ph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1863" y="263511"/>
            <a:ext cx="1701474" cy="1142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38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IEP Facilitation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95056773"/>
              </p:ext>
            </p:extLst>
          </p:nvPr>
        </p:nvGraphicFramePr>
        <p:xfrm>
          <a:off x="404363" y="1471941"/>
          <a:ext cx="8299690" cy="4726410"/>
        </p:xfrm>
        <a:graphic>
          <a:graphicData uri="http://schemas.openxmlformats.org/drawingml/2006/table">
            <a:tbl>
              <a:tblPr firstRow="1" bandRow="1">
                <a:tableStyleId>{93296810-A885-4BE3-A3E7-6D5BEEA58F35}</a:tableStyleId>
              </a:tblPr>
              <a:tblGrid>
                <a:gridCol w="4149845"/>
                <a:gridCol w="4149845"/>
              </a:tblGrid>
              <a:tr h="342561">
                <a:tc>
                  <a:txBody>
                    <a:bodyPr/>
                    <a:lstStyle/>
                    <a:p>
                      <a:r>
                        <a:rPr lang="en-US" dirty="0" smtClean="0"/>
                        <a:t>Benefits</a:t>
                      </a:r>
                      <a:endParaRPr lang="en-US" dirty="0"/>
                    </a:p>
                  </a:txBody>
                  <a:tcPr/>
                </a:tc>
                <a:tc>
                  <a:txBody>
                    <a:bodyPr/>
                    <a:lstStyle/>
                    <a:p>
                      <a:r>
                        <a:rPr lang="en-US" dirty="0" smtClean="0"/>
                        <a:t>Considerations</a:t>
                      </a:r>
                      <a:endParaRPr lang="en-US" dirty="0"/>
                    </a:p>
                  </a:txBody>
                  <a:tcPr/>
                </a:tc>
              </a:tr>
              <a:tr h="599481">
                <a:tc>
                  <a:txBody>
                    <a:bodyPr/>
                    <a:lstStyle/>
                    <a:p>
                      <a:r>
                        <a:rPr lang="en-US" dirty="0" smtClean="0"/>
                        <a:t>May build and improve relationships among</a:t>
                      </a:r>
                      <a:r>
                        <a:rPr lang="en-US" baseline="0" dirty="0" smtClean="0"/>
                        <a:t> IEP Team members</a:t>
                      </a:r>
                      <a:endParaRPr lang="en-US" dirty="0"/>
                    </a:p>
                  </a:txBody>
                  <a:tcPr/>
                </a:tc>
                <a:tc>
                  <a:txBody>
                    <a:bodyPr/>
                    <a:lstStyle/>
                    <a:p>
                      <a:r>
                        <a:rPr lang="en-US" dirty="0" smtClean="0"/>
                        <a:t>Voluntary</a:t>
                      </a:r>
                      <a:endParaRPr lang="en-US" dirty="0"/>
                    </a:p>
                  </a:txBody>
                  <a:tcPr/>
                </a:tc>
              </a:tr>
              <a:tr h="599481">
                <a:tc>
                  <a:txBody>
                    <a:bodyPr/>
                    <a:lstStyle/>
                    <a:p>
                      <a:r>
                        <a:rPr lang="en-US" dirty="0" smtClean="0"/>
                        <a:t>Team</a:t>
                      </a:r>
                      <a:r>
                        <a:rPr lang="en-US" baseline="0" dirty="0" smtClean="0"/>
                        <a:t> members may feel better heard when a facilitator is involved</a:t>
                      </a:r>
                      <a:endParaRPr lang="en-US" dirty="0"/>
                    </a:p>
                  </a:txBody>
                  <a:tcPr/>
                </a:tc>
                <a:tc>
                  <a:txBody>
                    <a:bodyPr/>
                    <a:lstStyle/>
                    <a:p>
                      <a:r>
                        <a:rPr lang="en-US" dirty="0" smtClean="0"/>
                        <a:t>Not available</a:t>
                      </a:r>
                      <a:r>
                        <a:rPr lang="en-US" baseline="0" dirty="0" smtClean="0"/>
                        <a:t> in all school districts</a:t>
                      </a:r>
                      <a:endParaRPr lang="en-US" dirty="0"/>
                    </a:p>
                  </a:txBody>
                  <a:tcPr/>
                </a:tc>
              </a:tr>
              <a:tr h="599481">
                <a:tc>
                  <a:txBody>
                    <a:bodyPr/>
                    <a:lstStyle/>
                    <a:p>
                      <a:r>
                        <a:rPr lang="en-US" dirty="0" smtClean="0"/>
                        <a:t>Can help resolve disagreements</a:t>
                      </a:r>
                      <a:r>
                        <a:rPr lang="en-US" baseline="0" dirty="0" smtClean="0"/>
                        <a:t> more quickly </a:t>
                      </a:r>
                      <a:endParaRPr lang="en-US" dirty="0"/>
                    </a:p>
                  </a:txBody>
                  <a:tcPr/>
                </a:tc>
                <a:tc>
                  <a:txBody>
                    <a:bodyPr/>
                    <a:lstStyle/>
                    <a:p>
                      <a:r>
                        <a:rPr lang="en-US" dirty="0" smtClean="0"/>
                        <a:t>Facilitator</a:t>
                      </a:r>
                      <a:r>
                        <a:rPr lang="en-US" baseline="0" dirty="0" smtClean="0"/>
                        <a:t> will not address issues unrelated to the IEP</a:t>
                      </a:r>
                      <a:endParaRPr lang="en-US" dirty="0"/>
                    </a:p>
                  </a:txBody>
                  <a:tcPr/>
                </a:tc>
              </a:tr>
              <a:tr h="856402">
                <a:tc>
                  <a:txBody>
                    <a:bodyPr/>
                    <a:lstStyle/>
                    <a:p>
                      <a:r>
                        <a:rPr lang="en-US" dirty="0" smtClean="0"/>
                        <a:t>Keeps decision-making with</a:t>
                      </a:r>
                      <a:r>
                        <a:rPr lang="en-US" baseline="0" dirty="0" smtClean="0"/>
                        <a:t> the Team members who know the child best</a:t>
                      </a:r>
                      <a:endParaRPr lang="en-US" dirty="0"/>
                    </a:p>
                  </a:txBody>
                  <a:tcPr/>
                </a:tc>
                <a:tc>
                  <a:txBody>
                    <a:bodyPr/>
                    <a:lstStyle/>
                    <a:p>
                      <a:r>
                        <a:rPr lang="en-US" dirty="0" smtClean="0"/>
                        <a:t>Facilitator</a:t>
                      </a:r>
                      <a:r>
                        <a:rPr lang="en-US" baseline="0" dirty="0" smtClean="0"/>
                        <a:t> will not make decisions or determine if Team members are right or wrong</a:t>
                      </a:r>
                      <a:endParaRPr lang="en-US" dirty="0"/>
                    </a:p>
                  </a:txBody>
                  <a:tcPr/>
                </a:tc>
              </a:tr>
              <a:tr h="508670">
                <a:tc>
                  <a:txBody>
                    <a:bodyPr/>
                    <a:lstStyle/>
                    <a:p>
                      <a:r>
                        <a:rPr lang="en-US" dirty="0" smtClean="0"/>
                        <a:t>Neutral, third party facilitator</a:t>
                      </a:r>
                      <a:endParaRPr lang="en-US" dirty="0"/>
                    </a:p>
                  </a:txBody>
                  <a:tcPr/>
                </a:tc>
                <a:tc>
                  <a:txBody>
                    <a:bodyPr/>
                    <a:lstStyle/>
                    <a:p>
                      <a:r>
                        <a:rPr lang="en-US" dirty="0" smtClean="0"/>
                        <a:t>Facilitator</a:t>
                      </a:r>
                      <a:r>
                        <a:rPr lang="en-US" baseline="0" dirty="0" smtClean="0"/>
                        <a:t> is neutral and not an advocate </a:t>
                      </a:r>
                      <a:endParaRPr lang="en-US" dirty="0"/>
                    </a:p>
                  </a:txBody>
                  <a:tcPr/>
                </a:tc>
              </a:tr>
              <a:tr h="508670">
                <a:tc>
                  <a:txBody>
                    <a:bodyPr/>
                    <a:lstStyle/>
                    <a:p>
                      <a:r>
                        <a:rPr lang="en-US" dirty="0" smtClean="0"/>
                        <a:t>Scheduled</a:t>
                      </a:r>
                      <a:r>
                        <a:rPr lang="en-US" baseline="0" dirty="0" smtClean="0"/>
                        <a:t> just like any IEP Team meeting</a:t>
                      </a:r>
                      <a:endParaRPr lang="en-US" dirty="0"/>
                    </a:p>
                  </a:txBody>
                  <a:tcPr/>
                </a:tc>
                <a:tc>
                  <a:txBody>
                    <a:bodyPr/>
                    <a:lstStyle/>
                    <a:p>
                      <a:endParaRPr lang="en-US" dirty="0"/>
                    </a:p>
                  </a:txBody>
                  <a:tcPr/>
                </a:tc>
              </a:tr>
              <a:tr h="508670">
                <a:tc>
                  <a:txBody>
                    <a:bodyPr/>
                    <a:lstStyle/>
                    <a:p>
                      <a:r>
                        <a:rPr lang="en-US" dirty="0" smtClean="0"/>
                        <a:t>No</a:t>
                      </a:r>
                      <a:r>
                        <a:rPr lang="en-US" baseline="0" dirty="0" smtClean="0"/>
                        <a:t> cost</a:t>
                      </a:r>
                      <a:endParaRPr lang="en-US" dirty="0"/>
                    </a:p>
                  </a:txBody>
                  <a:tcPr/>
                </a:tc>
                <a:tc>
                  <a:txBody>
                    <a:bodyPr/>
                    <a:lstStyle/>
                    <a:p>
                      <a:endParaRPr lang="en-US" dirty="0"/>
                    </a:p>
                  </a:txBody>
                  <a:tcPr/>
                </a:tc>
              </a:tr>
            </a:tbl>
          </a:graphicData>
        </a:graphic>
      </p:graphicFrame>
      <p:sp>
        <p:nvSpPr>
          <p:cNvPr id="4" name="Date Placeholder 3"/>
          <p:cNvSpPr>
            <a:spLocks noGrp="1"/>
          </p:cNvSpPr>
          <p:nvPr>
            <p:ph type="dt" sz="half" idx="2"/>
          </p:nvPr>
        </p:nvSpPr>
        <p:spPr/>
        <p:txBody>
          <a:bodyPr/>
          <a:lstStyle/>
          <a:p>
            <a:fld id="{4DAE6870-AD18-448A-9B2A-0EFE6DC7B06B}" type="datetime1">
              <a:rPr lang="en-US" smtClean="0"/>
              <a:t>9/26/2017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32</a:t>
            </a:fld>
            <a:endParaRPr lang="en-US" dirty="0"/>
          </a:p>
        </p:txBody>
      </p:sp>
      <p:pic>
        <p:nvPicPr>
          <p:cNvPr id="7" name="Picture 6"/>
          <p:cNvPicPr>
            <a:picLocks noChangeAspect="1"/>
          </p:cNvPicPr>
          <p:nvPr/>
        </p:nvPicPr>
        <p:blipFill>
          <a:blip r:embed="rId2"/>
          <a:stretch>
            <a:fillRect/>
          </a:stretch>
        </p:blipFill>
        <p:spPr>
          <a:xfrm>
            <a:off x="5253487" y="152017"/>
            <a:ext cx="1399707" cy="1219584"/>
          </a:xfrm>
          <a:prstGeom prst="rect">
            <a:avLst/>
          </a:prstGeom>
        </p:spPr>
      </p:pic>
    </p:spTree>
    <p:extLst>
      <p:ext uri="{BB962C8B-B14F-4D97-AF65-F5344CB8AC3E}">
        <p14:creationId xmlns:p14="http://schemas.microsoft.com/office/powerpoint/2010/main" val="277785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16668" y="80085"/>
            <a:ext cx="3276600" cy="1143000"/>
          </a:xfrm>
        </p:spPr>
        <p:txBody>
          <a:bodyPr/>
          <a:lstStyle/>
          <a:p>
            <a:r>
              <a:rPr lang="en-US" altLang="en-US" dirty="0" smtClean="0"/>
              <a:t>Mediation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41207480"/>
              </p:ext>
            </p:extLst>
          </p:nvPr>
        </p:nvGraphicFramePr>
        <p:xfrm>
          <a:off x="204281" y="1470028"/>
          <a:ext cx="8229600" cy="4953000"/>
        </p:xfrm>
        <a:graphic>
          <a:graphicData uri="http://schemas.openxmlformats.org/drawingml/2006/table">
            <a:tbl>
              <a:tblPr firstRow="1" bandRow="1">
                <a:tableStyleId>{93296810-A885-4BE3-A3E7-6D5BEEA58F35}</a:tableStyleId>
              </a:tblPr>
              <a:tblGrid>
                <a:gridCol w="4114800"/>
                <a:gridCol w="4114800"/>
              </a:tblGrid>
              <a:tr h="370840">
                <a:tc>
                  <a:txBody>
                    <a:bodyPr/>
                    <a:lstStyle/>
                    <a:p>
                      <a:r>
                        <a:rPr lang="en-US" dirty="0" smtClean="0"/>
                        <a:t>Benefits</a:t>
                      </a:r>
                      <a:endParaRPr lang="en-US" dirty="0"/>
                    </a:p>
                  </a:txBody>
                  <a:tcPr/>
                </a:tc>
                <a:tc>
                  <a:txBody>
                    <a:bodyPr/>
                    <a:lstStyle/>
                    <a:p>
                      <a:r>
                        <a:rPr lang="en-US" dirty="0" smtClean="0"/>
                        <a:t>Considerations</a:t>
                      </a:r>
                      <a:endParaRPr lang="en-US" dirty="0"/>
                    </a:p>
                  </a:txBody>
                  <a:tcPr/>
                </a:tc>
              </a:tr>
              <a:tr h="370840">
                <a:tc>
                  <a:txBody>
                    <a:bodyPr/>
                    <a:lstStyle/>
                    <a:p>
                      <a:r>
                        <a:rPr lang="en-US" dirty="0" smtClean="0"/>
                        <a:t>Mutually</a:t>
                      </a:r>
                      <a:r>
                        <a:rPr lang="en-US" baseline="0" dirty="0" smtClean="0"/>
                        <a:t> Developed and Agreed Upon Solution</a:t>
                      </a:r>
                      <a:endParaRPr lang="en-US" dirty="0"/>
                    </a:p>
                  </a:txBody>
                  <a:tcPr/>
                </a:tc>
                <a:tc>
                  <a:txBody>
                    <a:bodyPr/>
                    <a:lstStyle/>
                    <a:p>
                      <a:r>
                        <a:rPr lang="en-US" dirty="0" smtClean="0"/>
                        <a:t>Voluntary</a:t>
                      </a:r>
                      <a:endParaRPr lang="en-US" dirty="0"/>
                    </a:p>
                  </a:txBody>
                  <a:tcPr/>
                </a:tc>
              </a:tr>
              <a:tr h="370840">
                <a:tc>
                  <a:txBody>
                    <a:bodyPr/>
                    <a:lstStyle/>
                    <a:p>
                      <a:r>
                        <a:rPr lang="en-US" dirty="0" smtClean="0"/>
                        <a:t>Solution in short period of time</a:t>
                      </a:r>
                      <a:endParaRPr lang="en-US" dirty="0"/>
                    </a:p>
                  </a:txBody>
                  <a:tcPr/>
                </a:tc>
                <a:tc>
                  <a:txBody>
                    <a:bodyPr/>
                    <a:lstStyle/>
                    <a:p>
                      <a:r>
                        <a:rPr lang="en-US" dirty="0" smtClean="0"/>
                        <a:t>Less likely to reach resolution if not used early on</a:t>
                      </a:r>
                      <a:endParaRPr lang="en-US" dirty="0"/>
                    </a:p>
                  </a:txBody>
                  <a:tcPr/>
                </a:tc>
              </a:tr>
              <a:tr h="370840">
                <a:tc>
                  <a:txBody>
                    <a:bodyPr/>
                    <a:lstStyle/>
                    <a:p>
                      <a:r>
                        <a:rPr lang="en-US" dirty="0" smtClean="0"/>
                        <a:t>Flexibility</a:t>
                      </a:r>
                      <a:r>
                        <a:rPr lang="en-US" baseline="0" dirty="0" smtClean="0"/>
                        <a:t> in Solution</a:t>
                      </a:r>
                      <a:endParaRPr lang="en-US" dirty="0"/>
                    </a:p>
                  </a:txBody>
                  <a:tcPr/>
                </a:tc>
                <a:tc>
                  <a:txBody>
                    <a:bodyPr/>
                    <a:lstStyle/>
                    <a:p>
                      <a:r>
                        <a:rPr lang="en-US" dirty="0" smtClean="0"/>
                        <a:t>Can be emotional</a:t>
                      </a:r>
                      <a:r>
                        <a:rPr lang="en-US" baseline="0" dirty="0" smtClean="0"/>
                        <a:t>, tiring, and frustrating process</a:t>
                      </a:r>
                      <a:endParaRPr lang="en-US" dirty="0"/>
                    </a:p>
                  </a:txBody>
                  <a:tcPr/>
                </a:tc>
              </a:tr>
              <a:tr h="370840">
                <a:tc>
                  <a:txBody>
                    <a:bodyPr/>
                    <a:lstStyle/>
                    <a:p>
                      <a:r>
                        <a:rPr lang="en-US" dirty="0" smtClean="0"/>
                        <a:t>No cost</a:t>
                      </a:r>
                      <a:endParaRPr lang="en-US" dirty="0"/>
                    </a:p>
                  </a:txBody>
                  <a:tcPr/>
                </a:tc>
                <a:tc>
                  <a:txBody>
                    <a:bodyPr/>
                    <a:lstStyle/>
                    <a:p>
                      <a:r>
                        <a:rPr lang="en-US" dirty="0" smtClean="0"/>
                        <a:t>Complex situations</a:t>
                      </a:r>
                      <a:r>
                        <a:rPr lang="en-US" baseline="0" dirty="0" smtClean="0"/>
                        <a:t> may require more than one mediation session</a:t>
                      </a:r>
                      <a:endParaRPr lang="en-US" dirty="0"/>
                    </a:p>
                  </a:txBody>
                  <a:tcPr/>
                </a:tc>
              </a:tr>
              <a:tr h="370840">
                <a:tc>
                  <a:txBody>
                    <a:bodyPr/>
                    <a:lstStyle/>
                    <a:p>
                      <a:r>
                        <a:rPr lang="en-US" dirty="0" smtClean="0"/>
                        <a:t>Less Adversarial</a:t>
                      </a:r>
                      <a:endParaRPr lang="en-US" dirty="0"/>
                    </a:p>
                  </a:txBody>
                  <a:tcPr/>
                </a:tc>
                <a:tc>
                  <a:txBody>
                    <a:bodyPr/>
                    <a:lstStyle/>
                    <a:p>
                      <a:r>
                        <a:rPr lang="en-US" dirty="0" smtClean="0"/>
                        <a:t>No guarantees</a:t>
                      </a:r>
                      <a:r>
                        <a:rPr lang="en-US" baseline="0" dirty="0" smtClean="0"/>
                        <a:t> that mediation will lead to a written agreement</a:t>
                      </a:r>
                      <a:endParaRPr lang="en-US" dirty="0"/>
                    </a:p>
                  </a:txBody>
                  <a:tcPr/>
                </a:tc>
              </a:tr>
              <a:tr h="370840">
                <a:tc>
                  <a:txBody>
                    <a:bodyPr/>
                    <a:lstStyle/>
                    <a:p>
                      <a:r>
                        <a:rPr lang="en-US" dirty="0" smtClean="0"/>
                        <a:t>Confidential</a:t>
                      </a:r>
                      <a:endParaRPr lang="en-US" dirty="0"/>
                    </a:p>
                  </a:txBody>
                  <a:tcPr/>
                </a:tc>
                <a:tc>
                  <a:txBody>
                    <a:bodyPr/>
                    <a:lstStyle/>
                    <a:p>
                      <a:r>
                        <a:rPr lang="en-US" dirty="0" smtClean="0"/>
                        <a:t>Meet</a:t>
                      </a:r>
                      <a:r>
                        <a:rPr lang="en-US" baseline="0" dirty="0" smtClean="0"/>
                        <a:t> face-to-face</a:t>
                      </a:r>
                      <a:endParaRPr lang="en-US" dirty="0"/>
                    </a:p>
                  </a:txBody>
                  <a:tcPr/>
                </a:tc>
              </a:tr>
              <a:tr h="370840">
                <a:tc>
                  <a:txBody>
                    <a:bodyPr/>
                    <a:lstStyle/>
                    <a:p>
                      <a:r>
                        <a:rPr lang="en-US" dirty="0" smtClean="0"/>
                        <a:t>Legally binding and enforceable</a:t>
                      </a:r>
                      <a:endParaRPr lang="en-US" dirty="0"/>
                    </a:p>
                  </a:txBody>
                  <a:tcPr/>
                </a:tc>
                <a:tc>
                  <a:txBody>
                    <a:bodyPr/>
                    <a:lstStyle/>
                    <a:p>
                      <a:endParaRPr lang="en-US" dirty="0"/>
                    </a:p>
                  </a:txBody>
                  <a:tcPr/>
                </a:tc>
              </a:tr>
              <a:tr h="370840">
                <a:tc>
                  <a:txBody>
                    <a:bodyPr/>
                    <a:lstStyle/>
                    <a:p>
                      <a:r>
                        <a:rPr lang="en-US" dirty="0" smtClean="0"/>
                        <a:t>Helps everyone better</a:t>
                      </a:r>
                      <a:r>
                        <a:rPr lang="en-US" baseline="0" dirty="0" smtClean="0"/>
                        <a:t> understand differing points of view</a:t>
                      </a:r>
                      <a:endParaRPr lang="en-US" dirty="0"/>
                    </a:p>
                  </a:txBody>
                  <a:tcPr/>
                </a:tc>
                <a:tc>
                  <a:txBody>
                    <a:bodyPr/>
                    <a:lstStyle/>
                    <a:p>
                      <a:endParaRPr lang="en-US" dirty="0"/>
                    </a:p>
                  </a:txBody>
                  <a:tcPr/>
                </a:tc>
              </a:tr>
            </a:tbl>
          </a:graphicData>
        </a:graphic>
      </p:graphicFrame>
      <p:sp>
        <p:nvSpPr>
          <p:cNvPr id="4" name="Date Placeholder 3"/>
          <p:cNvSpPr>
            <a:spLocks noGrp="1"/>
          </p:cNvSpPr>
          <p:nvPr>
            <p:ph type="dt" sz="quarter" idx="4294967295"/>
          </p:nvPr>
        </p:nvSpPr>
        <p:spPr>
          <a:xfrm>
            <a:off x="6682902" y="6356350"/>
            <a:ext cx="1318098" cy="365125"/>
          </a:xfrm>
          <a:prstGeom prst="rect">
            <a:avLst/>
          </a:prstGeom>
        </p:spPr>
        <p:txBody>
          <a:bodyPr/>
          <a:lstStyle/>
          <a:p>
            <a:pPr>
              <a:defRPr/>
            </a:pPr>
            <a:fld id="{56FEB393-855D-4C78-A10E-7D02D0B03D1F}" type="datetime1">
              <a:rPr lang="en-US" smtClean="0"/>
              <a:pPr>
                <a:defRPr/>
              </a:pPr>
              <a:t>9/26/2017</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52E4BD6-4A66-421A-ADB8-8E6BE337CE35}" type="slidenum">
              <a:rPr lang="en-US" altLang="en-US">
                <a:latin typeface="Calibri" panose="020F0502020204030204" pitchFamily="34" charset="0"/>
              </a:rPr>
              <a:pPr eaLnBrk="1" hangingPunct="1"/>
              <a:t>33</a:t>
            </a:fld>
            <a:endParaRPr lang="en-US" altLang="en-US">
              <a:latin typeface="Calibri" panose="020F0502020204030204" pitchFamily="34" charset="0"/>
            </a:endParaRPr>
          </a:p>
        </p:txBody>
      </p:sp>
      <p:pic>
        <p:nvPicPr>
          <p:cNvPr id="18469" name="Picture 2" descr="C:\Users\Jamila.Pollard\AppData\Local\Microsoft\Windows\Temporary Internet Files\Content.IE5\GBVW05IB\MC90005695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1574" y="0"/>
            <a:ext cx="1811406" cy="1537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9681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85693" y="0"/>
            <a:ext cx="6316630" cy="1325563"/>
          </a:xfrm>
        </p:spPr>
        <p:txBody>
          <a:bodyPr/>
          <a:lstStyle/>
          <a:p>
            <a:r>
              <a:rPr lang="en-US" altLang="en-US" dirty="0" smtClean="0"/>
              <a:t>Formal Complaints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886657872"/>
              </p:ext>
            </p:extLst>
          </p:nvPr>
        </p:nvGraphicFramePr>
        <p:xfrm>
          <a:off x="301924" y="986634"/>
          <a:ext cx="8618340" cy="5324938"/>
        </p:xfrm>
        <a:graphic>
          <a:graphicData uri="http://schemas.openxmlformats.org/drawingml/2006/table">
            <a:tbl>
              <a:tblPr firstRow="1" bandRow="1">
                <a:tableStyleId>{93296810-A885-4BE3-A3E7-6D5BEEA58F35}</a:tableStyleId>
              </a:tblPr>
              <a:tblGrid>
                <a:gridCol w="4309170"/>
                <a:gridCol w="4309170"/>
              </a:tblGrid>
              <a:tr h="355364">
                <a:tc>
                  <a:txBody>
                    <a:bodyPr/>
                    <a:lstStyle/>
                    <a:p>
                      <a:r>
                        <a:rPr lang="en-US" sz="1800" dirty="0" smtClean="0"/>
                        <a:t>Benefits</a:t>
                      </a:r>
                      <a:endParaRPr lang="en-US" sz="1800" dirty="0"/>
                    </a:p>
                  </a:txBody>
                  <a:tcPr marT="45721" marB="45721"/>
                </a:tc>
                <a:tc>
                  <a:txBody>
                    <a:bodyPr/>
                    <a:lstStyle/>
                    <a:p>
                      <a:r>
                        <a:rPr lang="en-US" sz="1800" dirty="0" smtClean="0"/>
                        <a:t>Considerations</a:t>
                      </a:r>
                      <a:endParaRPr lang="en-US" sz="1800" dirty="0"/>
                    </a:p>
                  </a:txBody>
                  <a:tcPr marT="45721" marB="45721"/>
                </a:tc>
              </a:tr>
              <a:tr h="704085">
                <a:tc>
                  <a:txBody>
                    <a:bodyPr/>
                    <a:lstStyle/>
                    <a:p>
                      <a:r>
                        <a:rPr lang="en-US" sz="1800" dirty="0" smtClean="0"/>
                        <a:t>External investigation</a:t>
                      </a:r>
                      <a:endParaRPr lang="en-US" sz="1800" dirty="0"/>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Takes 60 days</a:t>
                      </a:r>
                      <a:r>
                        <a:rPr lang="en-US" sz="1800" baseline="0" dirty="0" smtClean="0"/>
                        <a:t> for resolution</a:t>
                      </a:r>
                      <a:endParaRPr lang="en-US" sz="1800" dirty="0" smtClean="0"/>
                    </a:p>
                  </a:txBody>
                  <a:tcPr marT="45721" marB="45721"/>
                </a:tc>
              </a:tr>
              <a:tr h="355364">
                <a:tc>
                  <a:txBody>
                    <a:bodyPr/>
                    <a:lstStyle/>
                    <a:p>
                      <a:r>
                        <a:rPr lang="en-US" sz="1800" dirty="0" smtClean="0"/>
                        <a:t>No cost;</a:t>
                      </a:r>
                      <a:r>
                        <a:rPr lang="en-US" sz="1800" baseline="0" dirty="0" smtClean="0"/>
                        <a:t> </a:t>
                      </a:r>
                      <a:r>
                        <a:rPr lang="en-US" sz="1800" dirty="0" smtClean="0"/>
                        <a:t>mediation also available</a:t>
                      </a:r>
                      <a:endParaRPr lang="en-US" sz="1800" dirty="0"/>
                    </a:p>
                  </a:txBody>
                  <a:tcPr marT="45721" marB="45721"/>
                </a:tc>
                <a:tc>
                  <a:txBody>
                    <a:bodyPr/>
                    <a:lstStyle/>
                    <a:p>
                      <a:r>
                        <a:rPr lang="en-US" sz="1800" dirty="0" smtClean="0"/>
                        <a:t>Cannot</a:t>
                      </a:r>
                      <a:r>
                        <a:rPr lang="en-US" sz="1800" baseline="0" dirty="0" smtClean="0"/>
                        <a:t> overturn an IEP Team decision</a:t>
                      </a:r>
                      <a:endParaRPr lang="en-US" sz="1800" dirty="0"/>
                    </a:p>
                  </a:txBody>
                  <a:tcPr marT="45721" marB="45721"/>
                </a:tc>
              </a:tr>
              <a:tr h="8884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Mainly a procedural</a:t>
                      </a:r>
                      <a:r>
                        <a:rPr lang="en-US" sz="1800" baseline="0" dirty="0" smtClean="0"/>
                        <a:t> rather than substantive review</a:t>
                      </a:r>
                      <a:endParaRPr lang="en-US" sz="1800" dirty="0" smtClean="0"/>
                    </a:p>
                    <a:p>
                      <a:endParaRPr lang="en-US" sz="1800" dirty="0"/>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Mainly a procedural</a:t>
                      </a:r>
                      <a:r>
                        <a:rPr lang="en-US" sz="1800" baseline="0" dirty="0" smtClean="0"/>
                        <a:t> rather than substantive review</a:t>
                      </a:r>
                      <a:endParaRPr lang="en-US" sz="1800" dirty="0" smtClean="0"/>
                    </a:p>
                    <a:p>
                      <a:endParaRPr lang="en-US" sz="1800" dirty="0"/>
                    </a:p>
                  </a:txBody>
                  <a:tcPr marT="45721" marB="45721"/>
                </a:tc>
              </a:tr>
              <a:tr h="621885">
                <a:tc>
                  <a:txBody>
                    <a:bodyPr/>
                    <a:lstStyle/>
                    <a:p>
                      <a:r>
                        <a:rPr lang="en-US" sz="1800" dirty="0" smtClean="0"/>
                        <a:t>Requires no legal representation; easy to</a:t>
                      </a:r>
                      <a:r>
                        <a:rPr lang="en-US" sz="1800" baseline="0" dirty="0" smtClean="0"/>
                        <a:t> file</a:t>
                      </a:r>
                      <a:endParaRPr lang="en-US" sz="1800" dirty="0"/>
                    </a:p>
                  </a:txBody>
                  <a:tcPr marT="45721" marB="45721"/>
                </a:tc>
                <a:tc>
                  <a:txBody>
                    <a:bodyPr/>
                    <a:lstStyle/>
                    <a:p>
                      <a:r>
                        <a:rPr lang="en-US" sz="1800" dirty="0" smtClean="0"/>
                        <a:t>Remedies not as extensive as judicial remedies</a:t>
                      </a:r>
                      <a:r>
                        <a:rPr lang="en-US" sz="1800" baseline="0" dirty="0" smtClean="0"/>
                        <a:t> and limited by law</a:t>
                      </a:r>
                      <a:endParaRPr lang="en-US" sz="1800" dirty="0"/>
                    </a:p>
                  </a:txBody>
                  <a:tcPr marT="45721" marB="45721"/>
                </a:tc>
              </a:tr>
              <a:tr h="621885">
                <a:tc>
                  <a:txBody>
                    <a:bodyPr/>
                    <a:lstStyle/>
                    <a:p>
                      <a:r>
                        <a:rPr lang="en-US" sz="1800" dirty="0" smtClean="0"/>
                        <a:t>No</a:t>
                      </a:r>
                      <a:r>
                        <a:rPr lang="en-US" sz="1800" baseline="0" dirty="0" smtClean="0"/>
                        <a:t> face-to-face </a:t>
                      </a:r>
                      <a:r>
                        <a:rPr lang="en-US" sz="1800" baseline="0" dirty="0" err="1" smtClean="0"/>
                        <a:t>adversariness</a:t>
                      </a:r>
                      <a:endParaRPr lang="en-US" sz="1800" dirty="0"/>
                    </a:p>
                  </a:txBody>
                  <a:tcPr marT="45721" marB="45721"/>
                </a:tc>
                <a:tc>
                  <a:txBody>
                    <a:bodyPr/>
                    <a:lstStyle/>
                    <a:p>
                      <a:r>
                        <a:rPr lang="en-US" sz="1800" dirty="0" smtClean="0"/>
                        <a:t>No</a:t>
                      </a:r>
                      <a:r>
                        <a:rPr lang="en-US" sz="1800" baseline="0" dirty="0" smtClean="0"/>
                        <a:t> mutually developed or agreed upon resolution</a:t>
                      </a:r>
                      <a:endParaRPr lang="en-US" sz="1800" dirty="0"/>
                    </a:p>
                  </a:txBody>
                  <a:tcPr marT="45721" marB="45721"/>
                </a:tc>
              </a:tr>
              <a:tr h="780361">
                <a:tc>
                  <a:txBody>
                    <a:bodyPr/>
                    <a:lstStyle/>
                    <a:p>
                      <a:r>
                        <a:rPr lang="en-US" sz="1800" dirty="0" smtClean="0"/>
                        <a:t>Can</a:t>
                      </a:r>
                      <a:r>
                        <a:rPr lang="en-US" sz="1800" baseline="0" dirty="0" smtClean="0"/>
                        <a:t> result in remedies (e.g. compensatory education, declarative/injunctive relief)</a:t>
                      </a:r>
                      <a:endParaRPr lang="en-US" sz="1800" dirty="0"/>
                    </a:p>
                  </a:txBody>
                  <a:tcPr marT="45721" marB="45721"/>
                </a:tc>
                <a:tc>
                  <a:txBody>
                    <a:bodyPr/>
                    <a:lstStyle/>
                    <a:p>
                      <a:r>
                        <a:rPr lang="en-US" sz="1800" dirty="0" smtClean="0"/>
                        <a:t>Investigation</a:t>
                      </a:r>
                      <a:r>
                        <a:rPr lang="en-US" sz="1800" baseline="0" dirty="0" smtClean="0"/>
                        <a:t> </a:t>
                      </a:r>
                      <a:r>
                        <a:rPr lang="en-US" sz="1800" dirty="0" smtClean="0"/>
                        <a:t>limited to issues within 1 year of filing</a:t>
                      </a:r>
                      <a:endParaRPr lang="en-US" sz="1800" dirty="0"/>
                    </a:p>
                  </a:txBody>
                  <a:tcPr marT="45721" marB="45721"/>
                </a:tc>
              </a:tr>
              <a:tr h="888407">
                <a:tc>
                  <a:txBody>
                    <a:bodyPr/>
                    <a:lstStyle/>
                    <a:p>
                      <a:r>
                        <a:rPr lang="en-US" sz="1800" dirty="0" smtClean="0"/>
                        <a:t>Can</a:t>
                      </a:r>
                      <a:r>
                        <a:rPr lang="en-US" sz="1800" baseline="0" dirty="0" smtClean="0"/>
                        <a:t> result in district-wide change and awareness</a:t>
                      </a:r>
                    </a:p>
                    <a:p>
                      <a:endParaRPr lang="en-US" sz="1800" dirty="0"/>
                    </a:p>
                  </a:txBody>
                  <a:tcPr marT="45721" marB="45721"/>
                </a:tc>
                <a:tc>
                  <a:txBody>
                    <a:bodyPr/>
                    <a:lstStyle/>
                    <a:p>
                      <a:r>
                        <a:rPr lang="en-US" sz="1800" dirty="0" smtClean="0"/>
                        <a:t>Final decision issued and no appeal process</a:t>
                      </a:r>
                      <a:endParaRPr lang="en-US" sz="1800" dirty="0"/>
                    </a:p>
                  </a:txBody>
                  <a:tcPr marT="45721" marB="45721"/>
                </a:tc>
              </a:tr>
            </a:tbl>
          </a:graphicData>
        </a:graphic>
      </p:graphicFrame>
      <p:sp>
        <p:nvSpPr>
          <p:cNvPr id="4" name="Date Placeholder 3"/>
          <p:cNvSpPr>
            <a:spLocks noGrp="1"/>
          </p:cNvSpPr>
          <p:nvPr>
            <p:ph type="dt" sz="quarter" idx="4294967295"/>
          </p:nvPr>
        </p:nvSpPr>
        <p:spPr>
          <a:xfrm>
            <a:off x="6712085" y="6356350"/>
            <a:ext cx="1288915" cy="365125"/>
          </a:xfrm>
          <a:prstGeom prst="rect">
            <a:avLst/>
          </a:prstGeom>
        </p:spPr>
        <p:txBody>
          <a:bodyPr/>
          <a:lstStyle/>
          <a:p>
            <a:pPr>
              <a:defRPr/>
            </a:pPr>
            <a:fld id="{56FEB393-855D-4C78-A10E-7D02D0B03D1F}" type="datetime1">
              <a:rPr lang="en-US" smtClean="0"/>
              <a:pPr>
                <a:defRPr/>
              </a:pPr>
              <a:t>9/26/2017</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E3D7B6D-B5D2-4F83-A5BC-FA837723CDEF}" type="slidenum">
              <a:rPr lang="en-US" altLang="en-US">
                <a:latin typeface="Calibri" panose="020F0502020204030204" pitchFamily="34" charset="0"/>
              </a:rPr>
              <a:pPr eaLnBrk="1" hangingPunct="1"/>
              <a:t>34</a:t>
            </a:fld>
            <a:endParaRPr lang="en-US" altLang="en-US">
              <a:latin typeface="Calibri" panose="020F0502020204030204" pitchFamily="34" charset="0"/>
            </a:endParaRPr>
          </a:p>
        </p:txBody>
      </p:sp>
      <p:pic>
        <p:nvPicPr>
          <p:cNvPr id="19490" name="Picture 6" descr="C:\Users\Jamila.Pollard\AppData\Local\Microsoft\Windows\Temporary Internet Files\Content.IE5\GBVW05IB\MC9000536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2693" y="0"/>
            <a:ext cx="709949" cy="97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050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4601183" cy="1143000"/>
          </a:xfrm>
        </p:spPr>
        <p:txBody>
          <a:bodyPr>
            <a:normAutofit fontScale="90000"/>
          </a:bodyPr>
          <a:lstStyle/>
          <a:p>
            <a:r>
              <a:rPr lang="en-US" altLang="en-US" dirty="0" smtClean="0"/>
              <a:t>Due Process Hearing Request</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212146978"/>
              </p:ext>
            </p:extLst>
          </p:nvPr>
        </p:nvGraphicFramePr>
        <p:xfrm>
          <a:off x="136185" y="1417640"/>
          <a:ext cx="8822988" cy="5261176"/>
        </p:xfrm>
        <a:graphic>
          <a:graphicData uri="http://schemas.openxmlformats.org/drawingml/2006/table">
            <a:tbl>
              <a:tblPr firstRow="1" bandRow="1">
                <a:tableStyleId>{93296810-A885-4BE3-A3E7-6D5BEEA58F35}</a:tableStyleId>
              </a:tblPr>
              <a:tblGrid>
                <a:gridCol w="4411494"/>
                <a:gridCol w="4411494"/>
              </a:tblGrid>
              <a:tr h="329755">
                <a:tc>
                  <a:txBody>
                    <a:bodyPr/>
                    <a:lstStyle/>
                    <a:p>
                      <a:r>
                        <a:rPr lang="en-US" sz="1800" dirty="0" smtClean="0"/>
                        <a:t>Benefits</a:t>
                      </a:r>
                      <a:endParaRPr lang="en-US" sz="1800" dirty="0"/>
                    </a:p>
                  </a:txBody>
                  <a:tcPr marT="45736" marB="45736"/>
                </a:tc>
                <a:tc>
                  <a:txBody>
                    <a:bodyPr/>
                    <a:lstStyle/>
                    <a:p>
                      <a:r>
                        <a:rPr lang="en-US" sz="1800" dirty="0" smtClean="0"/>
                        <a:t>Considerations</a:t>
                      </a:r>
                      <a:endParaRPr lang="en-US" sz="1800" dirty="0"/>
                    </a:p>
                  </a:txBody>
                  <a:tcPr marT="45736" marB="45736"/>
                </a:tc>
              </a:tr>
              <a:tr h="329755">
                <a:tc>
                  <a:txBody>
                    <a:bodyPr/>
                    <a:lstStyle/>
                    <a:p>
                      <a:r>
                        <a:rPr lang="en-US" sz="1800" dirty="0" smtClean="0"/>
                        <a:t>Stay</a:t>
                      </a:r>
                      <a:r>
                        <a:rPr lang="en-US" sz="1800" baseline="0" dirty="0" smtClean="0"/>
                        <a:t> put mechanism</a:t>
                      </a:r>
                      <a:endParaRPr lang="en-US" sz="1800" dirty="0"/>
                    </a:p>
                  </a:txBody>
                  <a:tcPr marT="45736" marB="45736"/>
                </a:tc>
                <a:tc>
                  <a:txBody>
                    <a:bodyPr/>
                    <a:lstStyle/>
                    <a:p>
                      <a:r>
                        <a:rPr lang="en-US" sz="1800" dirty="0" smtClean="0"/>
                        <a:t>Adversarial/Meet face to face in</a:t>
                      </a:r>
                      <a:r>
                        <a:rPr lang="en-US" sz="1800" baseline="0" dirty="0" smtClean="0"/>
                        <a:t> hearing</a:t>
                      </a:r>
                      <a:endParaRPr lang="en-US" sz="1800" dirty="0"/>
                    </a:p>
                  </a:txBody>
                  <a:tcPr marT="45736" marB="45736"/>
                </a:tc>
              </a:tr>
              <a:tr h="577049">
                <a:tc>
                  <a:txBody>
                    <a:bodyPr/>
                    <a:lstStyle/>
                    <a:p>
                      <a:r>
                        <a:rPr lang="en-US" sz="1800" dirty="0" smtClean="0"/>
                        <a:t>Broad</a:t>
                      </a:r>
                      <a:r>
                        <a:rPr lang="en-US" sz="1800" baseline="0" dirty="0" smtClean="0"/>
                        <a:t> range of relief allowed (“grant appropriate relief”)</a:t>
                      </a:r>
                      <a:endParaRPr lang="en-US" sz="1800" dirty="0"/>
                    </a:p>
                  </a:txBody>
                  <a:tcPr marT="45736" marB="45736"/>
                </a:tc>
                <a:tc>
                  <a:txBody>
                    <a:bodyPr/>
                    <a:lstStyle/>
                    <a:p>
                      <a:r>
                        <a:rPr lang="en-US" sz="1800" dirty="0" smtClean="0"/>
                        <a:t>Costly in time, emotion, and money; district</a:t>
                      </a:r>
                      <a:r>
                        <a:rPr lang="en-US" sz="1800" baseline="0" dirty="0" smtClean="0"/>
                        <a:t> will have attorney representation</a:t>
                      </a:r>
                      <a:endParaRPr lang="en-US" sz="1800" dirty="0"/>
                    </a:p>
                  </a:txBody>
                  <a:tcPr marT="45736" marB="45736"/>
                </a:tc>
              </a:tr>
              <a:tr h="824343">
                <a:tc>
                  <a:txBody>
                    <a:bodyPr/>
                    <a:lstStyle/>
                    <a:p>
                      <a:r>
                        <a:rPr lang="en-US" sz="1800" dirty="0" smtClean="0"/>
                        <a:t>More extensive</a:t>
                      </a:r>
                      <a:r>
                        <a:rPr lang="en-US" sz="1800" baseline="0" dirty="0" smtClean="0"/>
                        <a:t> relief (e.g. compensatory education, tuition reimbursement after unilateral placement)</a:t>
                      </a:r>
                      <a:endParaRPr lang="en-US" sz="1800" dirty="0"/>
                    </a:p>
                  </a:txBody>
                  <a:tcPr marT="45736" marB="4573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Mainly a substantive</a:t>
                      </a:r>
                      <a:r>
                        <a:rPr lang="en-US" sz="1800" baseline="0" dirty="0" smtClean="0"/>
                        <a:t> rather than procedural review</a:t>
                      </a:r>
                      <a:endParaRPr lang="en-US" sz="1800" dirty="0" smtClean="0"/>
                    </a:p>
                    <a:p>
                      <a:endParaRPr lang="en-US" sz="1800" dirty="0"/>
                    </a:p>
                  </a:txBody>
                  <a:tcPr marT="45736" marB="45736"/>
                </a:tc>
              </a:tr>
              <a:tr h="506072">
                <a:tc>
                  <a:txBody>
                    <a:bodyPr/>
                    <a:lstStyle/>
                    <a:p>
                      <a:r>
                        <a:rPr lang="en-US" sz="1800" dirty="0" smtClean="0"/>
                        <a:t>If successful, can petition for attorney’s fees</a:t>
                      </a:r>
                      <a:endParaRPr lang="en-US" sz="1800" dirty="0"/>
                    </a:p>
                  </a:txBody>
                  <a:tcPr marT="45736" marB="45736"/>
                </a:tc>
                <a:tc>
                  <a:txBody>
                    <a:bodyPr/>
                    <a:lstStyle/>
                    <a:p>
                      <a:r>
                        <a:rPr lang="en-US" sz="1800" dirty="0" smtClean="0"/>
                        <a:t>Can place strain</a:t>
                      </a:r>
                      <a:r>
                        <a:rPr lang="en-US" sz="1800" baseline="0" dirty="0" smtClean="0"/>
                        <a:t> on relationships</a:t>
                      </a:r>
                      <a:endParaRPr lang="en-US" sz="1800" dirty="0"/>
                    </a:p>
                  </a:txBody>
                  <a:tcPr marT="45736" marB="45736"/>
                </a:tc>
              </a:tr>
              <a:tr h="577049">
                <a:tc>
                  <a:txBody>
                    <a:bodyPr/>
                    <a:lstStyle/>
                    <a:p>
                      <a:r>
                        <a:rPr lang="en-US" sz="1800" dirty="0" smtClean="0"/>
                        <a:t>Can look back 2 years or more in certain cases</a:t>
                      </a:r>
                      <a:endParaRPr lang="en-US" sz="1800" dirty="0"/>
                    </a:p>
                  </a:txBody>
                  <a:tcPr marT="45736" marB="4573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Limited</a:t>
                      </a:r>
                      <a:r>
                        <a:rPr lang="en-US" sz="1800" baseline="0" dirty="0" smtClean="0"/>
                        <a:t> type of issues that can be raised</a:t>
                      </a:r>
                      <a:endParaRPr lang="en-US" sz="1800" dirty="0" smtClean="0"/>
                    </a:p>
                    <a:p>
                      <a:endParaRPr lang="en-US" sz="1800" dirty="0"/>
                    </a:p>
                  </a:txBody>
                  <a:tcPr marT="45736" marB="45736"/>
                </a:tc>
              </a:tr>
              <a:tr h="824343">
                <a:tc>
                  <a:txBody>
                    <a:bodyPr/>
                    <a:lstStyle/>
                    <a:p>
                      <a:r>
                        <a:rPr lang="en-US" sz="1800" dirty="0" smtClean="0"/>
                        <a:t>Required</a:t>
                      </a:r>
                      <a:r>
                        <a:rPr lang="en-US" sz="1800" baseline="0" dirty="0" smtClean="0"/>
                        <a:t> resolution session meeting unless both parties waive</a:t>
                      </a:r>
                      <a:endParaRPr lang="en-US" sz="1800" dirty="0"/>
                    </a:p>
                  </a:txBody>
                  <a:tcPr marT="45736" marB="45736"/>
                </a:tc>
                <a:tc>
                  <a:txBody>
                    <a:bodyPr/>
                    <a:lstStyle/>
                    <a:p>
                      <a:r>
                        <a:rPr lang="en-US" sz="1800" dirty="0" smtClean="0"/>
                        <a:t>Judge who does not know the child is making the decision (no mutually</a:t>
                      </a:r>
                      <a:r>
                        <a:rPr lang="en-US" sz="1800" baseline="0" dirty="0" smtClean="0"/>
                        <a:t> developed or agreed upon resolution)</a:t>
                      </a:r>
                      <a:endParaRPr lang="en-US" sz="1800" dirty="0"/>
                    </a:p>
                  </a:txBody>
                  <a:tcPr marT="45736" marB="45736"/>
                </a:tc>
              </a:tr>
              <a:tr h="577049">
                <a:tc>
                  <a:txBody>
                    <a:bodyPr/>
                    <a:lstStyle/>
                    <a:p>
                      <a:r>
                        <a:rPr lang="en-US" sz="1800" dirty="0" smtClean="0"/>
                        <a:t>Appealable</a:t>
                      </a:r>
                      <a:r>
                        <a:rPr lang="en-US" sz="1800" baseline="0" dirty="0" smtClean="0"/>
                        <a:t> decision</a:t>
                      </a:r>
                      <a:endParaRPr lang="en-US" sz="1800" dirty="0"/>
                    </a:p>
                  </a:txBody>
                  <a:tcPr marT="45736" marB="45736"/>
                </a:tc>
                <a:tc>
                  <a:txBody>
                    <a:bodyPr/>
                    <a:lstStyle/>
                    <a:p>
                      <a:r>
                        <a:rPr lang="en-US" sz="1800" dirty="0" smtClean="0"/>
                        <a:t>May take up</a:t>
                      </a:r>
                      <a:r>
                        <a:rPr lang="en-US" sz="1800" baseline="0" dirty="0" smtClean="0"/>
                        <a:t> to 75 days for a resolution (30 day resolution period plus 45 days for hearing/decision)</a:t>
                      </a:r>
                      <a:endParaRPr lang="en-US" sz="1800" dirty="0"/>
                    </a:p>
                  </a:txBody>
                  <a:tcPr marT="45736" marB="45736"/>
                </a:tc>
              </a:tr>
            </a:tbl>
          </a:graphicData>
        </a:graphic>
      </p:graphicFrame>
      <p:sp>
        <p:nvSpPr>
          <p:cNvPr id="4" name="Date Placeholder 3"/>
          <p:cNvSpPr>
            <a:spLocks noGrp="1"/>
          </p:cNvSpPr>
          <p:nvPr>
            <p:ph type="dt" sz="quarter" idx="4294967295"/>
          </p:nvPr>
        </p:nvSpPr>
        <p:spPr>
          <a:xfrm>
            <a:off x="6614809" y="6356350"/>
            <a:ext cx="1386191" cy="365125"/>
          </a:xfrm>
          <a:prstGeom prst="rect">
            <a:avLst/>
          </a:prstGeom>
        </p:spPr>
        <p:txBody>
          <a:bodyPr/>
          <a:lstStyle/>
          <a:p>
            <a:pPr>
              <a:defRPr/>
            </a:pPr>
            <a:fld id="{56FEB393-855D-4C78-A10E-7D02D0B03D1F}" type="datetime1">
              <a:rPr lang="en-US" smtClean="0"/>
              <a:pPr>
                <a:defRPr/>
              </a:pPr>
              <a:t>9/26/2017</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915148B-CE5D-47CD-854E-7B2C54360ACB}" type="slidenum">
              <a:rPr lang="en-US" altLang="en-US">
                <a:latin typeface="Calibri" panose="020F0502020204030204" pitchFamily="34" charset="0"/>
              </a:rPr>
              <a:pPr eaLnBrk="1" hangingPunct="1"/>
              <a:t>35</a:t>
            </a:fld>
            <a:endParaRPr lang="en-US" altLang="en-US">
              <a:latin typeface="Calibri" panose="020F0502020204030204" pitchFamily="34" charset="0"/>
            </a:endParaRPr>
          </a:p>
        </p:txBody>
      </p:sp>
      <p:pic>
        <p:nvPicPr>
          <p:cNvPr id="20514" name="Picture 6" descr="C:\Users\Jamila.Pollard\AppData\Local\Microsoft\Windows\Temporary Internet Files\Content.IE5\9XBC0JUL\MC90044139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250" y="-33337"/>
            <a:ext cx="175895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10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4601183" cy="1143000"/>
          </a:xfrm>
        </p:spPr>
        <p:txBody>
          <a:bodyPr>
            <a:normAutofit fontScale="90000"/>
          </a:bodyPr>
          <a:lstStyle/>
          <a:p>
            <a:r>
              <a:rPr lang="en-US" altLang="en-US" dirty="0" smtClean="0"/>
              <a:t>Resolution Session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238929488"/>
              </p:ext>
            </p:extLst>
          </p:nvPr>
        </p:nvGraphicFramePr>
        <p:xfrm>
          <a:off x="116729" y="1345056"/>
          <a:ext cx="8735440" cy="5401529"/>
        </p:xfrm>
        <a:graphic>
          <a:graphicData uri="http://schemas.openxmlformats.org/drawingml/2006/table">
            <a:tbl>
              <a:tblPr firstRow="1" bandRow="1">
                <a:tableStyleId>{93296810-A885-4BE3-A3E7-6D5BEEA58F35}</a:tableStyleId>
              </a:tblPr>
              <a:tblGrid>
                <a:gridCol w="4367720"/>
                <a:gridCol w="4367720"/>
              </a:tblGrid>
              <a:tr h="370971">
                <a:tc>
                  <a:txBody>
                    <a:bodyPr/>
                    <a:lstStyle/>
                    <a:p>
                      <a:r>
                        <a:rPr lang="en-US" sz="1800" dirty="0" smtClean="0"/>
                        <a:t>Benefits</a:t>
                      </a:r>
                      <a:endParaRPr lang="en-US" sz="1800" dirty="0"/>
                    </a:p>
                  </a:txBody>
                  <a:tcPr marT="45736" marB="45736"/>
                </a:tc>
                <a:tc>
                  <a:txBody>
                    <a:bodyPr/>
                    <a:lstStyle/>
                    <a:p>
                      <a:r>
                        <a:rPr lang="en-US" sz="1800" dirty="0" smtClean="0"/>
                        <a:t>Considerations</a:t>
                      </a:r>
                      <a:endParaRPr lang="en-US" sz="1800" dirty="0"/>
                    </a:p>
                  </a:txBody>
                  <a:tcPr marT="45736" marB="45736"/>
                </a:tc>
              </a:tr>
              <a:tr h="3709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Required</a:t>
                      </a:r>
                      <a:r>
                        <a:rPr lang="en-US" sz="1800" baseline="0" dirty="0" smtClean="0"/>
                        <a:t> resolution session meeting unless both parties waive</a:t>
                      </a:r>
                      <a:endParaRPr lang="en-US" sz="1800" dirty="0" smtClean="0"/>
                    </a:p>
                  </a:txBody>
                  <a:tcPr marT="45736" marB="45736"/>
                </a:tc>
                <a:tc>
                  <a:txBody>
                    <a:bodyPr/>
                    <a:lstStyle/>
                    <a:p>
                      <a:r>
                        <a:rPr lang="en-US" sz="1800" dirty="0" smtClean="0"/>
                        <a:t>Discussion</a:t>
                      </a:r>
                      <a:r>
                        <a:rPr lang="en-US" sz="1800" baseline="0" dirty="0" smtClean="0"/>
                        <a:t>s are not confidential</a:t>
                      </a:r>
                      <a:endParaRPr lang="en-US" sz="1800" dirty="0"/>
                    </a:p>
                  </a:txBody>
                  <a:tcPr marT="45736" marB="45736"/>
                </a:tc>
              </a:tr>
              <a:tr h="6403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Mutually</a:t>
                      </a:r>
                      <a:r>
                        <a:rPr lang="en-US" baseline="0" dirty="0" smtClean="0"/>
                        <a:t> Developed and Agreed Upon Solution</a:t>
                      </a:r>
                      <a:endParaRPr lang="en-US" dirty="0" smtClean="0"/>
                    </a:p>
                  </a:txBody>
                  <a:tcPr marT="45736" marB="45736"/>
                </a:tc>
                <a:tc>
                  <a:txBody>
                    <a:bodyPr/>
                    <a:lstStyle/>
                    <a:p>
                      <a:r>
                        <a:rPr lang="en-US" dirty="0" smtClean="0"/>
                        <a:t>No guarantees</a:t>
                      </a:r>
                      <a:r>
                        <a:rPr lang="en-US" baseline="0" dirty="0" smtClean="0"/>
                        <a:t> that resolution session will lead to a written agreement</a:t>
                      </a:r>
                      <a:endParaRPr lang="en-US" dirty="0"/>
                    </a:p>
                  </a:txBody>
                  <a:tcPr marT="45736" marB="45736"/>
                </a:tc>
              </a:tr>
              <a:tr h="914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Solution in short period of time; may prevent</a:t>
                      </a:r>
                      <a:r>
                        <a:rPr lang="en-US" baseline="0" dirty="0" smtClean="0"/>
                        <a:t> having to go to a hearing</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marT="45736" marB="4573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Either party</a:t>
                      </a:r>
                      <a:r>
                        <a:rPr lang="en-US" sz="1800" baseline="0" dirty="0" smtClean="0"/>
                        <a:t> may cancel the agreement within 3 days</a:t>
                      </a:r>
                      <a:endParaRPr lang="en-US" sz="1800" dirty="0" smtClean="0"/>
                    </a:p>
                    <a:p>
                      <a:endParaRPr lang="en-US" sz="1800" dirty="0"/>
                    </a:p>
                  </a:txBody>
                  <a:tcPr marT="45736" marB="45736"/>
                </a:tc>
              </a:tr>
              <a:tr h="640308">
                <a:tc>
                  <a:txBody>
                    <a:bodyPr/>
                    <a:lstStyle/>
                    <a:p>
                      <a:r>
                        <a:rPr lang="en-US" dirty="0" smtClean="0"/>
                        <a:t>No cost</a:t>
                      </a:r>
                      <a:endParaRPr lang="en-US" dirty="0"/>
                    </a:p>
                  </a:txBody>
                  <a:tcPr marT="45736" marB="45736"/>
                </a:tc>
                <a:tc>
                  <a:txBody>
                    <a:bodyPr/>
                    <a:lstStyle/>
                    <a:p>
                      <a:r>
                        <a:rPr lang="en-US" sz="1800" dirty="0" smtClean="0"/>
                        <a:t>Usually</a:t>
                      </a:r>
                      <a:r>
                        <a:rPr lang="en-US" sz="1800" baseline="0" dirty="0" smtClean="0"/>
                        <a:t> limited to issues raised in the due process hearing request</a:t>
                      </a:r>
                      <a:endParaRPr lang="en-US" sz="1800" dirty="0"/>
                    </a:p>
                  </a:txBody>
                  <a:tcPr marT="45736" marB="45736"/>
                </a:tc>
              </a:tr>
              <a:tr h="640308">
                <a:tc>
                  <a:txBody>
                    <a:bodyPr/>
                    <a:lstStyle/>
                    <a:p>
                      <a:r>
                        <a:rPr lang="en-US" dirty="0" smtClean="0"/>
                        <a:t>District</a:t>
                      </a:r>
                      <a:r>
                        <a:rPr lang="en-US" baseline="0" dirty="0" smtClean="0"/>
                        <a:t> can only bring attorney if parent chooses to bring an attorney</a:t>
                      </a:r>
                      <a:endParaRPr lang="en-US" dirty="0"/>
                    </a:p>
                  </a:txBody>
                  <a:tcPr marT="45736" marB="45736"/>
                </a:tc>
                <a:tc>
                  <a:txBody>
                    <a:bodyPr/>
                    <a:lstStyle/>
                    <a:p>
                      <a:r>
                        <a:rPr lang="en-US" sz="1800" dirty="0" smtClean="0"/>
                        <a:t>Meet face-to-face</a:t>
                      </a:r>
                      <a:endParaRPr lang="en-US" sz="1800" dirty="0"/>
                    </a:p>
                  </a:txBody>
                  <a:tcPr marT="45736" marB="45736"/>
                </a:tc>
              </a:tr>
              <a:tr h="9146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Helps everyone better</a:t>
                      </a:r>
                      <a:r>
                        <a:rPr lang="en-US" baseline="0" dirty="0" smtClean="0"/>
                        <a:t> understand differing points of view</a:t>
                      </a:r>
                      <a:endParaRPr lang="en-US" dirty="0" smtClean="0"/>
                    </a:p>
                    <a:p>
                      <a:endParaRPr lang="en-US" sz="1800" dirty="0"/>
                    </a:p>
                  </a:txBody>
                  <a:tcPr marT="45736" marB="45736"/>
                </a:tc>
                <a:tc>
                  <a:txBody>
                    <a:bodyPr/>
                    <a:lstStyle/>
                    <a:p>
                      <a:endParaRPr lang="en-US" sz="1800" dirty="0"/>
                    </a:p>
                  </a:txBody>
                  <a:tcPr marT="45736" marB="45736"/>
                </a:tc>
              </a:tr>
              <a:tr h="640187">
                <a:tc>
                  <a:txBody>
                    <a:bodyPr/>
                    <a:lstStyle/>
                    <a:p>
                      <a:r>
                        <a:rPr lang="en-US" dirty="0" smtClean="0"/>
                        <a:t>Legally binding and enforceable</a:t>
                      </a:r>
                      <a:endParaRPr lang="en-US" dirty="0"/>
                    </a:p>
                  </a:txBody>
                  <a:tcPr marT="45736" marB="45736"/>
                </a:tc>
                <a:tc>
                  <a:txBody>
                    <a:bodyPr/>
                    <a:lstStyle/>
                    <a:p>
                      <a:endParaRPr lang="en-US" sz="1800" dirty="0"/>
                    </a:p>
                  </a:txBody>
                  <a:tcPr marT="45736" marB="45736"/>
                </a:tc>
              </a:tr>
            </a:tbl>
          </a:graphicData>
        </a:graphic>
      </p:graphicFrame>
      <p:sp>
        <p:nvSpPr>
          <p:cNvPr id="4" name="Date Placeholder 3"/>
          <p:cNvSpPr>
            <a:spLocks noGrp="1"/>
          </p:cNvSpPr>
          <p:nvPr>
            <p:ph type="dt" sz="quarter" idx="4294967295"/>
          </p:nvPr>
        </p:nvSpPr>
        <p:spPr>
          <a:xfrm>
            <a:off x="6934200" y="6356350"/>
            <a:ext cx="1066800" cy="365125"/>
          </a:xfrm>
          <a:prstGeom prst="rect">
            <a:avLst/>
          </a:prstGeom>
        </p:spPr>
        <p:txBody>
          <a:bodyPr/>
          <a:lstStyle/>
          <a:p>
            <a:pPr>
              <a:defRPr/>
            </a:pPr>
            <a:fld id="{56FEB393-855D-4C78-A10E-7D02D0B03D1F}" type="datetime1">
              <a:rPr lang="en-US" smtClean="0"/>
              <a:pPr>
                <a:defRPr/>
              </a:pPr>
              <a:t>9/26/2017</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915148B-CE5D-47CD-854E-7B2C54360ACB}" type="slidenum">
              <a:rPr lang="en-US" altLang="en-US">
                <a:latin typeface="Calibri" panose="020F0502020204030204" pitchFamily="34" charset="0"/>
              </a:rPr>
              <a:pPr eaLnBrk="1" hangingPunct="1"/>
              <a:t>36</a:t>
            </a:fld>
            <a:endParaRPr lang="en-US" altLang="en-US">
              <a:latin typeface="Calibri" panose="020F050202020403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212" y="90907"/>
            <a:ext cx="1614579" cy="1254149"/>
          </a:xfrm>
          <a:prstGeom prst="rect">
            <a:avLst/>
          </a:prstGeom>
        </p:spPr>
      </p:pic>
    </p:spTree>
    <p:extLst>
      <p:ext uri="{BB962C8B-B14F-4D97-AF65-F5344CB8AC3E}">
        <p14:creationId xmlns:p14="http://schemas.microsoft.com/office/powerpoint/2010/main" val="188955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idx="1"/>
          </p:nvPr>
        </p:nvSpPr>
        <p:spPr>
          <a:xfrm>
            <a:off x="628650" y="1454727"/>
            <a:ext cx="7886700" cy="4722236"/>
          </a:xfrm>
        </p:spPr>
        <p:txBody>
          <a:bodyPr>
            <a:normAutofit/>
          </a:bodyPr>
          <a:lstStyle/>
          <a:p>
            <a:r>
              <a:rPr lang="en-US" sz="3600" dirty="0" smtClean="0"/>
              <a:t>If you use me, I can look back at certain issues that occurred at least 2 years ago.</a:t>
            </a:r>
          </a:p>
          <a:p>
            <a:pPr lvl="1"/>
            <a:r>
              <a:rPr lang="en-US" sz="3200" dirty="0" smtClean="0"/>
              <a:t>Due process hearing request </a:t>
            </a:r>
          </a:p>
          <a:p>
            <a:r>
              <a:rPr lang="en-US" sz="3600" dirty="0" smtClean="0"/>
              <a:t>I allow the </a:t>
            </a:r>
            <a:r>
              <a:rPr lang="en-US" sz="3600" dirty="0" err="1" smtClean="0"/>
              <a:t>GaDOE</a:t>
            </a:r>
            <a:r>
              <a:rPr lang="en-US" sz="3600" dirty="0" smtClean="0"/>
              <a:t> to make the final decision regarding whether the district was out of compliance with the IDEA.</a:t>
            </a:r>
          </a:p>
          <a:p>
            <a:pPr lvl="1"/>
            <a:r>
              <a:rPr lang="en-US" sz="3200" dirty="0" smtClean="0"/>
              <a:t>Formal Complaint</a:t>
            </a:r>
          </a:p>
        </p:txBody>
      </p:sp>
      <p:sp>
        <p:nvSpPr>
          <p:cNvPr id="4" name="Date Placeholder 3"/>
          <p:cNvSpPr>
            <a:spLocks noGrp="1"/>
          </p:cNvSpPr>
          <p:nvPr>
            <p:ph type="dt" sz="half" idx="2"/>
          </p:nvPr>
        </p:nvSpPr>
        <p:spPr/>
        <p:txBody>
          <a:bodyPr/>
          <a:lstStyle/>
          <a:p>
            <a:fld id="{4DAE6870-AD18-448A-9B2A-0EFE6DC7B06B}" type="datetime1">
              <a:rPr lang="en-US" smtClean="0"/>
              <a:t>9/26/2017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37</a:t>
            </a:fld>
            <a:endParaRPr lang="en-US" dirty="0"/>
          </a:p>
        </p:txBody>
      </p:sp>
      <p:pic>
        <p:nvPicPr>
          <p:cNvPr id="9" name="Picture 6" descr="C:\Users\Jamila.Pollard\AppData\Local\Microsoft\Windows\Temporary Internet Files\Content.IE5\9XBC0JUL\MC90044139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3322" y="2451403"/>
            <a:ext cx="1466867" cy="146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C:\Users\Jamila.Pollard\AppData\Local\Microsoft\Windows\Temporary Internet Files\Content.IE5\GBVW05IB\MC90005361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1945" y="5129892"/>
            <a:ext cx="709949" cy="97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52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idx="1"/>
          </p:nvPr>
        </p:nvSpPr>
        <p:spPr>
          <a:xfrm>
            <a:off x="628650" y="1524000"/>
            <a:ext cx="7886700" cy="4652963"/>
          </a:xfrm>
        </p:spPr>
        <p:txBody>
          <a:bodyPr>
            <a:normAutofit/>
          </a:bodyPr>
          <a:lstStyle/>
          <a:p>
            <a:r>
              <a:rPr lang="en-US" sz="3600" dirty="0"/>
              <a:t>I am voluntary and use a third party to help parties reach a binding, legal agreement.</a:t>
            </a:r>
          </a:p>
          <a:p>
            <a:pPr lvl="1"/>
            <a:r>
              <a:rPr lang="en-US" sz="3200" dirty="0"/>
              <a:t>Mediation</a:t>
            </a:r>
          </a:p>
          <a:p>
            <a:r>
              <a:rPr lang="en-US" sz="3600" dirty="0" smtClean="0"/>
              <a:t>I allow the parties to resolve their issues and reach a legal agreement, but it is only binding after 3 days.</a:t>
            </a:r>
          </a:p>
          <a:p>
            <a:pPr lvl="1"/>
            <a:r>
              <a:rPr lang="en-US" sz="3200" dirty="0" smtClean="0"/>
              <a:t>Resolution Session</a:t>
            </a:r>
          </a:p>
        </p:txBody>
      </p:sp>
      <p:sp>
        <p:nvSpPr>
          <p:cNvPr id="4" name="Date Placeholder 3"/>
          <p:cNvSpPr>
            <a:spLocks noGrp="1"/>
          </p:cNvSpPr>
          <p:nvPr>
            <p:ph type="dt" sz="half" idx="2"/>
          </p:nvPr>
        </p:nvSpPr>
        <p:spPr/>
        <p:txBody>
          <a:bodyPr/>
          <a:lstStyle/>
          <a:p>
            <a:fld id="{4DAE6870-AD18-448A-9B2A-0EFE6DC7B06B}" type="datetime1">
              <a:rPr lang="en-US" smtClean="0"/>
              <a:t>9/26/2017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38</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0439" y="5038457"/>
            <a:ext cx="1248006" cy="969408"/>
          </a:xfrm>
          <a:prstGeom prst="rect">
            <a:avLst/>
          </a:prstGeom>
        </p:spPr>
      </p:pic>
      <p:pic>
        <p:nvPicPr>
          <p:cNvPr id="8" name="Picture 2" descr="C:\Users\Jamila.Pollard\AppData\Local\Microsoft\Windows\Temporary Internet Files\Content.IE5\GBVW05IB\MC90005695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0470" y="2464978"/>
            <a:ext cx="1415787" cy="1201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970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idx="1"/>
          </p:nvPr>
        </p:nvSpPr>
        <p:spPr>
          <a:xfrm>
            <a:off x="439947" y="1659579"/>
            <a:ext cx="8075403" cy="4517384"/>
          </a:xfrm>
        </p:spPr>
        <p:txBody>
          <a:bodyPr>
            <a:normAutofit/>
          </a:bodyPr>
          <a:lstStyle/>
          <a:p>
            <a:r>
              <a:rPr lang="en-US" sz="3600" dirty="0" smtClean="0"/>
              <a:t>I am an easy way to ask a </a:t>
            </a:r>
            <a:r>
              <a:rPr lang="en-US" sz="3600" dirty="0" err="1" smtClean="0"/>
              <a:t>GaDOE</a:t>
            </a:r>
            <a:r>
              <a:rPr lang="en-US" sz="3600" dirty="0" smtClean="0"/>
              <a:t> employee questions related to special education?</a:t>
            </a:r>
          </a:p>
          <a:p>
            <a:pPr lvl="1"/>
            <a:r>
              <a:rPr lang="en-US" sz="3200" dirty="0" smtClean="0"/>
              <a:t>Special Education Support Desk</a:t>
            </a:r>
          </a:p>
          <a:p>
            <a:r>
              <a:rPr lang="en-US" sz="3600" dirty="0" smtClean="0"/>
              <a:t>I help facilitate communication and problem solving at IEP Team meetings through a neutral third party?</a:t>
            </a:r>
          </a:p>
          <a:p>
            <a:pPr lvl="1"/>
            <a:r>
              <a:rPr lang="en-US" sz="3200" dirty="0" smtClean="0"/>
              <a:t>IEP Facilitation </a:t>
            </a:r>
            <a:endParaRPr lang="en-US" sz="3200" dirty="0"/>
          </a:p>
        </p:txBody>
      </p:sp>
      <p:sp>
        <p:nvSpPr>
          <p:cNvPr id="4" name="Date Placeholder 3"/>
          <p:cNvSpPr>
            <a:spLocks noGrp="1"/>
          </p:cNvSpPr>
          <p:nvPr>
            <p:ph type="dt" sz="half" idx="2"/>
          </p:nvPr>
        </p:nvSpPr>
        <p:spPr/>
        <p:txBody>
          <a:bodyPr/>
          <a:lstStyle/>
          <a:p>
            <a:fld id="{4DAE6870-AD18-448A-9B2A-0EFE6DC7B06B}" type="datetime1">
              <a:rPr lang="en-US" smtClean="0"/>
              <a:t>9/26/2017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39</a:t>
            </a:fld>
            <a:endParaRPr lang="en-US" dirty="0"/>
          </a:p>
        </p:txBody>
      </p:sp>
      <p:pic>
        <p:nvPicPr>
          <p:cNvPr id="6" name="Picture 4" descr="C:\Users\Jamila.Pollard\AppData\Local\Microsoft\Windows\Temporary Internet Files\Content.IE5\FQ2FT7DK\MC90044601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9326" y="5207143"/>
            <a:ext cx="1112353" cy="9698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1392" y="2834183"/>
            <a:ext cx="1251867" cy="840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81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548640"/>
            <a:ext cx="6316630" cy="1110939"/>
          </a:xfrm>
        </p:spPr>
        <p:txBody>
          <a:bodyPr>
            <a:noAutofit/>
          </a:bodyPr>
          <a:lstStyle/>
          <a:p>
            <a:r>
              <a:rPr lang="en-US" sz="4000" dirty="0" smtClean="0"/>
              <a:t>What </a:t>
            </a:r>
            <a:r>
              <a:rPr lang="en-US" sz="4000" dirty="0"/>
              <a:t>Can Educators Do?</a:t>
            </a:r>
            <a:r>
              <a:rPr lang="en-US" sz="5400" dirty="0"/>
              <a:t/>
            </a:r>
            <a:br>
              <a:rPr lang="en-US" sz="5400" dirty="0"/>
            </a:br>
            <a:endParaRPr lang="en-US" sz="5400" dirty="0"/>
          </a:p>
        </p:txBody>
      </p:sp>
      <p:sp>
        <p:nvSpPr>
          <p:cNvPr id="3" name="Content Placeholder 2"/>
          <p:cNvSpPr>
            <a:spLocks noGrp="1"/>
          </p:cNvSpPr>
          <p:nvPr>
            <p:ph idx="1"/>
          </p:nvPr>
        </p:nvSpPr>
        <p:spPr>
          <a:xfrm>
            <a:off x="388505" y="1530061"/>
            <a:ext cx="7886700" cy="4351338"/>
          </a:xfrm>
        </p:spPr>
        <p:txBody>
          <a:bodyPr/>
          <a:lstStyle/>
          <a:p>
            <a:pPr marL="0" indent="0">
              <a:buNone/>
            </a:pPr>
            <a:r>
              <a:rPr lang="en-US" dirty="0"/>
              <a:t>•	Communicate, communicate, communicate</a:t>
            </a:r>
          </a:p>
          <a:p>
            <a:pPr marL="0" indent="0">
              <a:buNone/>
            </a:pPr>
            <a:r>
              <a:rPr lang="en-US" dirty="0"/>
              <a:t>•	Build trust</a:t>
            </a:r>
          </a:p>
          <a:p>
            <a:pPr marL="0" indent="0">
              <a:buNone/>
            </a:pPr>
            <a:r>
              <a:rPr lang="en-US" dirty="0"/>
              <a:t>•	Listen</a:t>
            </a:r>
          </a:p>
          <a:p>
            <a:pPr marL="0" indent="0">
              <a:buNone/>
            </a:pPr>
            <a:r>
              <a:rPr lang="en-US" dirty="0"/>
              <a:t>•	Eliminate jargon</a:t>
            </a:r>
          </a:p>
          <a:p>
            <a:pPr marL="0" indent="0">
              <a:buNone/>
            </a:pPr>
            <a:r>
              <a:rPr lang="en-US" dirty="0"/>
              <a:t>•	Structure IEP </a:t>
            </a:r>
            <a:r>
              <a:rPr lang="en-US" dirty="0" smtClean="0"/>
              <a:t>Team meetings</a:t>
            </a:r>
            <a:endParaRPr lang="en-US" dirty="0"/>
          </a:p>
          <a:p>
            <a:pPr marL="0" indent="0">
              <a:buNone/>
            </a:pPr>
            <a:r>
              <a:rPr lang="en-US" dirty="0"/>
              <a:t>•	Understand perspectives</a:t>
            </a:r>
          </a:p>
          <a:p>
            <a:pPr marL="0" indent="0">
              <a:buNone/>
            </a:pPr>
            <a:r>
              <a:rPr lang="en-US" dirty="0"/>
              <a:t>•	Reduce power imbalance</a:t>
            </a:r>
          </a:p>
          <a:p>
            <a:pPr marL="0" indent="0">
              <a:buNone/>
            </a:pPr>
            <a:r>
              <a:rPr lang="en-US" dirty="0"/>
              <a:t>•	</a:t>
            </a:r>
            <a:r>
              <a:rPr lang="en-US" dirty="0">
                <a:solidFill>
                  <a:srgbClr val="FF0000"/>
                </a:solidFill>
              </a:rPr>
              <a:t>Support family engagement</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9/26/2017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a:t>
            </a:fld>
            <a:endParaRPr lang="en-US" dirty="0"/>
          </a:p>
        </p:txBody>
      </p:sp>
      <p:pic>
        <p:nvPicPr>
          <p:cNvPr id="6"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5182" y="1871054"/>
            <a:ext cx="3609815" cy="3623972"/>
          </a:xfrm>
          <a:prstGeom prst="rect">
            <a:avLst/>
          </a:prstGeom>
        </p:spPr>
      </p:pic>
      <p:sp>
        <p:nvSpPr>
          <p:cNvPr id="7" name="TextBox 6"/>
          <p:cNvSpPr txBox="1"/>
          <p:nvPr/>
        </p:nvSpPr>
        <p:spPr>
          <a:xfrm>
            <a:off x="3605842" y="5495026"/>
            <a:ext cx="4986067" cy="1015663"/>
          </a:xfrm>
          <a:prstGeom prst="rect">
            <a:avLst/>
          </a:prstGeom>
          <a:noFill/>
        </p:spPr>
        <p:txBody>
          <a:bodyPr wrap="square" rtlCol="0">
            <a:spAutoFit/>
          </a:bodyPr>
          <a:lstStyle/>
          <a:p>
            <a:r>
              <a:rPr lang="en-US" sz="1400" b="1" dirty="0"/>
              <a:t>A major system of the complex school organization that develops </a:t>
            </a:r>
            <a:r>
              <a:rPr lang="en-US" sz="1400" b="1" u="sng" dirty="0"/>
              <a:t>quality links between local school professionals and the parents and community</a:t>
            </a:r>
            <a:r>
              <a:rPr lang="en-US" sz="1400" b="1" dirty="0"/>
              <a:t> the school is intended to serve</a:t>
            </a:r>
          </a:p>
          <a:p>
            <a:endParaRPr lang="en-US" dirty="0"/>
          </a:p>
        </p:txBody>
      </p:sp>
      <p:cxnSp>
        <p:nvCxnSpPr>
          <p:cNvPr id="9" name="Straight Arrow Connector 8"/>
          <p:cNvCxnSpPr>
            <a:stCxn id="7" idx="0"/>
          </p:cNvCxnSpPr>
          <p:nvPr/>
        </p:nvCxnSpPr>
        <p:spPr>
          <a:xfrm flipV="1">
            <a:off x="6098876" y="4666891"/>
            <a:ext cx="543464" cy="82813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743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idx="1"/>
          </p:nvPr>
        </p:nvSpPr>
        <p:spPr>
          <a:xfrm>
            <a:off x="180109" y="1659579"/>
            <a:ext cx="8645236" cy="4517384"/>
          </a:xfrm>
        </p:spPr>
        <p:txBody>
          <a:bodyPr>
            <a:noAutofit/>
          </a:bodyPr>
          <a:lstStyle/>
          <a:p>
            <a:r>
              <a:rPr lang="en-US" sz="3200" dirty="0" smtClean="0"/>
              <a:t>Both of us result in an outside party making the final decision; one decides in 60 days and the other in 45-75 days, sometimes longer.</a:t>
            </a:r>
          </a:p>
          <a:p>
            <a:pPr lvl="1"/>
            <a:r>
              <a:rPr lang="en-US" sz="2800" dirty="0" smtClean="0"/>
              <a:t>Formal Complaint and Due Process Hearing Request</a:t>
            </a:r>
          </a:p>
          <a:p>
            <a:pPr marL="457200" lvl="1" indent="0">
              <a:buNone/>
            </a:pPr>
            <a:endParaRPr lang="en-US" sz="2800" dirty="0" smtClean="0"/>
          </a:p>
          <a:p>
            <a:r>
              <a:rPr lang="en-US" sz="3200" dirty="0"/>
              <a:t>I am the only resolution process that can be initiated by individuals/organizations other than parents or districts.</a:t>
            </a:r>
          </a:p>
          <a:p>
            <a:pPr lvl="1"/>
            <a:r>
              <a:rPr lang="en-US" sz="2800" dirty="0"/>
              <a:t>Formal Complaint</a:t>
            </a:r>
          </a:p>
          <a:p>
            <a:endParaRPr lang="en-US" sz="3200" dirty="0" smtClean="0"/>
          </a:p>
          <a:p>
            <a:endParaRPr lang="en-US" sz="3200" dirty="0" smtClean="0"/>
          </a:p>
          <a:p>
            <a:endParaRPr lang="en-US" sz="3200" dirty="0"/>
          </a:p>
        </p:txBody>
      </p:sp>
      <p:sp>
        <p:nvSpPr>
          <p:cNvPr id="4" name="Date Placeholder 3"/>
          <p:cNvSpPr>
            <a:spLocks noGrp="1"/>
          </p:cNvSpPr>
          <p:nvPr>
            <p:ph type="dt" sz="half" idx="2"/>
          </p:nvPr>
        </p:nvSpPr>
        <p:spPr/>
        <p:txBody>
          <a:bodyPr/>
          <a:lstStyle/>
          <a:p>
            <a:fld id="{4DAE6870-AD18-448A-9B2A-0EFE6DC7B06B}" type="datetime1">
              <a:rPr lang="en-US" smtClean="0"/>
              <a:t>9/26/2017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40</a:t>
            </a:fld>
            <a:endParaRPr lang="en-US" dirty="0"/>
          </a:p>
        </p:txBody>
      </p:sp>
      <p:pic>
        <p:nvPicPr>
          <p:cNvPr id="6" name="Picture 6" descr="C:\Users\Jamila.Pollard\AppData\Local\Microsoft\Windows\Temporary Internet Files\Content.IE5\GBVW05IB\MC9000536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2298" y="5326621"/>
            <a:ext cx="496841" cy="68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Users\Jamila.Pollard\AppData\Local\Microsoft\Windows\Temporary Internet Files\Content.IE5\9XBC0JUL\MC90044139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5057" y="3441940"/>
            <a:ext cx="752893" cy="75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Users\Jamila.Pollard\AppData\Local\Microsoft\Windows\Temporary Internet Files\Content.IE5\GBVW05IB\MC9000536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0125" y="3363252"/>
            <a:ext cx="558537" cy="765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680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Scenario #1</a:t>
            </a:r>
          </a:p>
        </p:txBody>
      </p:sp>
      <p:sp>
        <p:nvSpPr>
          <p:cNvPr id="21507" name="Content Placeholder 2"/>
          <p:cNvSpPr>
            <a:spLocks noGrp="1"/>
          </p:cNvSpPr>
          <p:nvPr>
            <p:ph idx="1"/>
          </p:nvPr>
        </p:nvSpPr>
        <p:spPr>
          <a:xfrm>
            <a:off x="0" y="1427018"/>
            <a:ext cx="9144000" cy="4749945"/>
          </a:xfrm>
        </p:spPr>
        <p:txBody>
          <a:bodyPr>
            <a:noAutofit/>
          </a:bodyPr>
          <a:lstStyle/>
          <a:p>
            <a:r>
              <a:rPr lang="en-US" altLang="en-US" sz="3600" dirty="0" smtClean="0"/>
              <a:t>Student not receiving 1 hour per week of counseling services</a:t>
            </a:r>
          </a:p>
          <a:p>
            <a:r>
              <a:rPr lang="en-US" altLang="en-US" sz="3600" dirty="0" smtClean="0"/>
              <a:t>Teachers not implementing student’s BIP</a:t>
            </a:r>
          </a:p>
          <a:p>
            <a:r>
              <a:rPr lang="en-US" altLang="en-US" sz="3600" dirty="0" smtClean="0"/>
              <a:t>Student received multiple detentions, ISS, and OSS</a:t>
            </a:r>
          </a:p>
          <a:p>
            <a:r>
              <a:rPr lang="en-US" altLang="en-US" sz="3600" dirty="0" smtClean="0"/>
              <a:t>Parental concerns not being addressed after repeated contacts with case manager, lead teacher, and administrators</a:t>
            </a:r>
          </a:p>
        </p:txBody>
      </p:sp>
      <p:sp>
        <p:nvSpPr>
          <p:cNvPr id="4" name="Date Placeholder 3"/>
          <p:cNvSpPr>
            <a:spLocks noGrp="1"/>
          </p:cNvSpPr>
          <p:nvPr>
            <p:ph type="dt" sz="quarter" idx="4294967295"/>
          </p:nvPr>
        </p:nvSpPr>
        <p:spPr>
          <a:xfrm>
            <a:off x="6934200" y="6356350"/>
            <a:ext cx="1066800" cy="365125"/>
          </a:xfrm>
          <a:prstGeom prst="rect">
            <a:avLst/>
          </a:prstGeom>
        </p:spPr>
        <p:txBody>
          <a:bodyPr/>
          <a:lstStyle/>
          <a:p>
            <a:pPr>
              <a:defRPr/>
            </a:pPr>
            <a:fld id="{28B4E7AE-0073-4CF0-B194-B7467AA6FCD8}" type="datetime1">
              <a:rPr lang="en-US" smtClean="0"/>
              <a:pPr>
                <a:defRPr/>
              </a:pPr>
              <a:t>9/26/2017</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CF44AEB-CD3D-43BE-8184-1B3AF13C42B9}" type="slidenum">
              <a:rPr lang="en-US" altLang="en-US">
                <a:latin typeface="Calibri" panose="020F0502020204030204" pitchFamily="34" charset="0"/>
              </a:rPr>
              <a:pPr eaLnBrk="1" hangingPunct="1"/>
              <a:t>41</a:t>
            </a:fld>
            <a:endParaRPr lang="en-US" altLang="en-US">
              <a:latin typeface="Calibri" panose="020F0502020204030204" pitchFamily="34" charset="0"/>
            </a:endParaRPr>
          </a:p>
        </p:txBody>
      </p:sp>
    </p:spTree>
    <p:extLst>
      <p:ext uri="{BB962C8B-B14F-4D97-AF65-F5344CB8AC3E}">
        <p14:creationId xmlns:p14="http://schemas.microsoft.com/office/powerpoint/2010/main" val="28097989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Scenario #2</a:t>
            </a:r>
          </a:p>
        </p:txBody>
      </p:sp>
      <p:sp>
        <p:nvSpPr>
          <p:cNvPr id="22531" name="Content Placeholder 2"/>
          <p:cNvSpPr>
            <a:spLocks noGrp="1"/>
          </p:cNvSpPr>
          <p:nvPr>
            <p:ph idx="1"/>
          </p:nvPr>
        </p:nvSpPr>
        <p:spPr>
          <a:xfrm>
            <a:off x="381000" y="1440610"/>
            <a:ext cx="8610600" cy="5112589"/>
          </a:xfrm>
        </p:spPr>
        <p:txBody>
          <a:bodyPr/>
          <a:lstStyle/>
          <a:p>
            <a:r>
              <a:rPr lang="en-US" altLang="en-US" sz="2800" dirty="0" smtClean="0"/>
              <a:t>8-year student with ASD </a:t>
            </a:r>
          </a:p>
          <a:p>
            <a:r>
              <a:rPr lang="en-US" altLang="en-US" sz="2800" dirty="0" smtClean="0"/>
              <a:t>Parents and district cannot reach agreement on placement for next school year</a:t>
            </a:r>
          </a:p>
          <a:p>
            <a:r>
              <a:rPr lang="en-US" altLang="en-US" sz="2800" dirty="0" smtClean="0"/>
              <a:t>Student has received all special education and related services at home</a:t>
            </a:r>
          </a:p>
          <a:p>
            <a:r>
              <a:rPr lang="en-US" altLang="en-US" sz="2800" dirty="0" smtClean="0"/>
              <a:t>Parents want to continue 1-on-1 program at home and not “experiment” by putting student in regular school setting</a:t>
            </a:r>
          </a:p>
          <a:p>
            <a:r>
              <a:rPr lang="en-US" altLang="en-US" sz="2800" dirty="0" smtClean="0"/>
              <a:t>District believes student is ready to be in school with peers and concerned about LRE</a:t>
            </a:r>
          </a:p>
        </p:txBody>
      </p:sp>
      <p:sp>
        <p:nvSpPr>
          <p:cNvPr id="4" name="Date Placeholder 3"/>
          <p:cNvSpPr>
            <a:spLocks noGrp="1"/>
          </p:cNvSpPr>
          <p:nvPr>
            <p:ph type="dt" sz="quarter" idx="4294967295"/>
          </p:nvPr>
        </p:nvSpPr>
        <p:spPr>
          <a:xfrm>
            <a:off x="6934200" y="6356350"/>
            <a:ext cx="1066800" cy="365125"/>
          </a:xfrm>
          <a:prstGeom prst="rect">
            <a:avLst/>
          </a:prstGeom>
        </p:spPr>
        <p:txBody>
          <a:bodyPr/>
          <a:lstStyle/>
          <a:p>
            <a:pPr>
              <a:defRPr/>
            </a:pPr>
            <a:fld id="{657DFD5A-0FDA-4EDA-9489-78AD1E28AA01}" type="datetime1">
              <a:rPr lang="en-US" smtClean="0"/>
              <a:pPr>
                <a:defRPr/>
              </a:pPr>
              <a:t>9/26/2017</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A6A56D6-06F9-4A5D-9293-BD73DA2EB82D}" type="slidenum">
              <a:rPr lang="en-US" altLang="en-US">
                <a:latin typeface="Calibri" panose="020F0502020204030204" pitchFamily="34" charset="0"/>
              </a:rPr>
              <a:pPr eaLnBrk="1" hangingPunct="1"/>
              <a:t>42</a:t>
            </a:fld>
            <a:endParaRPr lang="en-US" altLang="en-US">
              <a:latin typeface="Calibri" panose="020F0502020204030204" pitchFamily="34" charset="0"/>
            </a:endParaRPr>
          </a:p>
        </p:txBody>
      </p:sp>
    </p:spTree>
    <p:extLst>
      <p:ext uri="{BB962C8B-B14F-4D97-AF65-F5344CB8AC3E}">
        <p14:creationId xmlns:p14="http://schemas.microsoft.com/office/powerpoint/2010/main" val="11469164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Scenario #3</a:t>
            </a:r>
          </a:p>
        </p:txBody>
      </p:sp>
      <p:sp>
        <p:nvSpPr>
          <p:cNvPr id="23555" name="Content Placeholder 2"/>
          <p:cNvSpPr>
            <a:spLocks noGrp="1"/>
          </p:cNvSpPr>
          <p:nvPr>
            <p:ph idx="1"/>
          </p:nvPr>
        </p:nvSpPr>
        <p:spPr/>
        <p:txBody>
          <a:bodyPr/>
          <a:lstStyle/>
          <a:p>
            <a:r>
              <a:rPr lang="en-US" altLang="en-US" sz="2800" dirty="0" smtClean="0"/>
              <a:t>4</a:t>
            </a:r>
            <a:r>
              <a:rPr lang="en-US" altLang="en-US" sz="2800" baseline="30000" dirty="0" smtClean="0"/>
              <a:t>th</a:t>
            </a:r>
            <a:r>
              <a:rPr lang="en-US" altLang="en-US" sz="2800" dirty="0" smtClean="0"/>
              <a:t> grade student with mild cerebral palsy and developmental delays</a:t>
            </a:r>
          </a:p>
          <a:p>
            <a:r>
              <a:rPr lang="en-US" altLang="en-US" sz="2800" dirty="0" smtClean="0"/>
              <a:t>Receives instruction in small group setting</a:t>
            </a:r>
          </a:p>
          <a:p>
            <a:r>
              <a:rPr lang="en-US" altLang="en-US" sz="2800" dirty="0" smtClean="0"/>
              <a:t>Parent believes student will learn best when educated with non-disabled peers and wants student in general education classes</a:t>
            </a:r>
          </a:p>
          <a:p>
            <a:r>
              <a:rPr lang="en-US" altLang="en-US" sz="2800" dirty="0" smtClean="0"/>
              <a:t>District believes the current placement is appropriate based on severity of student’s disability and need for individual attention and instruction</a:t>
            </a:r>
          </a:p>
        </p:txBody>
      </p:sp>
      <p:sp>
        <p:nvSpPr>
          <p:cNvPr id="4" name="Date Placeholder 3"/>
          <p:cNvSpPr>
            <a:spLocks noGrp="1"/>
          </p:cNvSpPr>
          <p:nvPr>
            <p:ph type="dt" sz="quarter" idx="4294967295"/>
          </p:nvPr>
        </p:nvSpPr>
        <p:spPr>
          <a:xfrm>
            <a:off x="6934200" y="6356350"/>
            <a:ext cx="1066800" cy="365125"/>
          </a:xfrm>
          <a:prstGeom prst="rect">
            <a:avLst/>
          </a:prstGeom>
        </p:spPr>
        <p:txBody>
          <a:bodyPr/>
          <a:lstStyle/>
          <a:p>
            <a:pPr>
              <a:defRPr/>
            </a:pPr>
            <a:fld id="{657DFD5A-0FDA-4EDA-9489-78AD1E28AA01}" type="datetime1">
              <a:rPr lang="en-US" smtClean="0"/>
              <a:pPr>
                <a:defRPr/>
              </a:pPr>
              <a:t>9/26/2017</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04D343-ACF8-4F05-8E72-CEC3A4845CB7}" type="slidenum">
              <a:rPr lang="en-US" altLang="en-US">
                <a:latin typeface="Calibri" panose="020F0502020204030204" pitchFamily="34" charset="0"/>
              </a:rPr>
              <a:pPr eaLnBrk="1" hangingPunct="1"/>
              <a:t>43</a:t>
            </a:fld>
            <a:endParaRPr lang="en-US" altLang="en-US">
              <a:latin typeface="Calibri" panose="020F0502020204030204" pitchFamily="34" charset="0"/>
            </a:endParaRPr>
          </a:p>
        </p:txBody>
      </p:sp>
    </p:spTree>
    <p:extLst>
      <p:ext uri="{BB962C8B-B14F-4D97-AF65-F5344CB8AC3E}">
        <p14:creationId xmlns:p14="http://schemas.microsoft.com/office/powerpoint/2010/main" val="13665249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Scenario #4</a:t>
            </a:r>
          </a:p>
        </p:txBody>
      </p:sp>
      <p:sp>
        <p:nvSpPr>
          <p:cNvPr id="24579" name="Content Placeholder 2"/>
          <p:cNvSpPr>
            <a:spLocks noGrp="1"/>
          </p:cNvSpPr>
          <p:nvPr>
            <p:ph idx="1"/>
          </p:nvPr>
        </p:nvSpPr>
        <p:spPr>
          <a:xfrm>
            <a:off x="214009" y="1600200"/>
            <a:ext cx="8382000" cy="5257800"/>
          </a:xfrm>
        </p:spPr>
        <p:txBody>
          <a:bodyPr/>
          <a:lstStyle/>
          <a:p>
            <a:r>
              <a:rPr lang="en-US" altLang="en-US" dirty="0" smtClean="0"/>
              <a:t>5</a:t>
            </a:r>
            <a:r>
              <a:rPr lang="en-US" altLang="en-US" baseline="30000" dirty="0" smtClean="0"/>
              <a:t>th</a:t>
            </a:r>
            <a:r>
              <a:rPr lang="en-US" altLang="en-US" dirty="0" smtClean="0"/>
              <a:t> grader found ineligible for special education for last 2 years</a:t>
            </a:r>
          </a:p>
          <a:p>
            <a:r>
              <a:rPr lang="en-US" altLang="en-US" dirty="0" smtClean="0"/>
              <a:t>Parents feel strongly that student should be eligible and that eligibility is the only thing that will ensure that the school will be responsible for meeting the student’s needs</a:t>
            </a:r>
          </a:p>
          <a:p>
            <a:r>
              <a:rPr lang="en-US" altLang="en-US" dirty="0" smtClean="0"/>
              <a:t>School psychologist said student’s academic performance is within normal limits for her age and grade; district maintains student does not need special education services</a:t>
            </a:r>
          </a:p>
        </p:txBody>
      </p:sp>
      <p:sp>
        <p:nvSpPr>
          <p:cNvPr id="4" name="Date Placeholder 3"/>
          <p:cNvSpPr>
            <a:spLocks noGrp="1"/>
          </p:cNvSpPr>
          <p:nvPr>
            <p:ph type="dt" sz="quarter" idx="4294967295"/>
          </p:nvPr>
        </p:nvSpPr>
        <p:spPr>
          <a:xfrm>
            <a:off x="6934200" y="6356350"/>
            <a:ext cx="1066800" cy="365125"/>
          </a:xfrm>
          <a:prstGeom prst="rect">
            <a:avLst/>
          </a:prstGeom>
        </p:spPr>
        <p:txBody>
          <a:bodyPr/>
          <a:lstStyle/>
          <a:p>
            <a:pPr>
              <a:defRPr/>
            </a:pPr>
            <a:fld id="{657DFD5A-0FDA-4EDA-9489-78AD1E28AA01}" type="datetime1">
              <a:rPr lang="en-US" smtClean="0"/>
              <a:pPr>
                <a:defRPr/>
              </a:pPr>
              <a:t>9/26/2017</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6E298EF-7A00-4DB3-B1FC-5AC11D2FCA7D}" type="slidenum">
              <a:rPr lang="en-US" altLang="en-US">
                <a:latin typeface="Calibri" panose="020F0502020204030204" pitchFamily="34" charset="0"/>
              </a:rPr>
              <a:pPr eaLnBrk="1" hangingPunct="1"/>
              <a:t>44</a:t>
            </a:fld>
            <a:endParaRPr lang="en-US" altLang="en-US">
              <a:latin typeface="Calibri" panose="020F0502020204030204" pitchFamily="34" charset="0"/>
            </a:endParaRPr>
          </a:p>
        </p:txBody>
      </p:sp>
    </p:spTree>
    <p:extLst>
      <p:ext uri="{BB962C8B-B14F-4D97-AF65-F5344CB8AC3E}">
        <p14:creationId xmlns:p14="http://schemas.microsoft.com/office/powerpoint/2010/main" val="1465902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74638"/>
            <a:ext cx="6483350" cy="1143000"/>
          </a:xfrm>
        </p:spPr>
        <p:txBody>
          <a:bodyPr>
            <a:normAutofit fontScale="90000"/>
          </a:bodyPr>
          <a:lstStyle/>
          <a:p>
            <a:r>
              <a:rPr lang="en-US" altLang="en-US" smtClean="0"/>
              <a:t>Can you hit the “bullseye”?</a:t>
            </a:r>
          </a:p>
        </p:txBody>
      </p:sp>
      <p:sp>
        <p:nvSpPr>
          <p:cNvPr id="26627" name="Content Placeholder 5"/>
          <p:cNvSpPr>
            <a:spLocks noGrp="1"/>
          </p:cNvSpPr>
          <p:nvPr>
            <p:ph idx="1"/>
          </p:nvPr>
        </p:nvSpPr>
        <p:spPr/>
        <p:txBody>
          <a:bodyPr/>
          <a:lstStyle/>
          <a:p>
            <a:r>
              <a:rPr lang="en-US" altLang="en-US" dirty="0" smtClean="0"/>
              <a:t>Can you </a:t>
            </a:r>
            <a:r>
              <a:rPr lang="en-US" altLang="en-US" dirty="0"/>
              <a:t>compare and contrast the two dispute prevention processes and the three legally-mandated dispute resolution </a:t>
            </a:r>
            <a:r>
              <a:rPr lang="en-US" altLang="en-US" dirty="0" smtClean="0"/>
              <a:t>processes?</a:t>
            </a:r>
          </a:p>
          <a:p>
            <a:r>
              <a:rPr lang="en-US" altLang="en-US" dirty="0" smtClean="0"/>
              <a:t>Can you direct parents on how to obtain information regarding the dispute resolution processes?</a:t>
            </a:r>
          </a:p>
          <a:p>
            <a:r>
              <a:rPr lang="en-US" altLang="en-US" dirty="0" smtClean="0"/>
              <a:t>Can you help guide parents toward the </a:t>
            </a:r>
            <a:r>
              <a:rPr lang="en-US" altLang="en-US" dirty="0"/>
              <a:t>specific dispute prevention or resolution </a:t>
            </a:r>
            <a:r>
              <a:rPr lang="en-US" altLang="en-US" dirty="0" smtClean="0"/>
              <a:t>process(</a:t>
            </a:r>
            <a:r>
              <a:rPr lang="en-US" altLang="en-US" dirty="0" err="1" smtClean="0"/>
              <a:t>es</a:t>
            </a:r>
            <a:r>
              <a:rPr lang="en-US" altLang="en-US" dirty="0" smtClean="0"/>
              <a:t>) </a:t>
            </a:r>
            <a:r>
              <a:rPr lang="en-US" altLang="en-US" dirty="0"/>
              <a:t>that would be most appropriate for their circumstance?</a:t>
            </a:r>
            <a:endParaRPr lang="en-US" altLang="en-US" dirty="0" smtClean="0"/>
          </a:p>
        </p:txBody>
      </p:sp>
      <p:sp>
        <p:nvSpPr>
          <p:cNvPr id="4" name="Date Placeholder 3"/>
          <p:cNvSpPr>
            <a:spLocks noGrp="1"/>
          </p:cNvSpPr>
          <p:nvPr>
            <p:ph type="dt" sz="quarter" idx="4294967295"/>
          </p:nvPr>
        </p:nvSpPr>
        <p:spPr>
          <a:xfrm>
            <a:off x="6632508" y="6356350"/>
            <a:ext cx="1368492" cy="365125"/>
          </a:xfrm>
          <a:prstGeom prst="rect">
            <a:avLst/>
          </a:prstGeom>
        </p:spPr>
        <p:txBody>
          <a:bodyPr/>
          <a:lstStyle/>
          <a:p>
            <a:pPr>
              <a:defRPr/>
            </a:pPr>
            <a:fld id="{56FEB393-855D-4C78-A10E-7D02D0B03D1F}" type="datetime1">
              <a:rPr lang="en-US" smtClean="0"/>
              <a:pPr>
                <a:defRPr/>
              </a:pPr>
              <a:t>9/26/2017</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5AEFF2-6E6E-4979-9F07-2EC63876CD57}" type="slidenum">
              <a:rPr lang="en-US" altLang="en-US">
                <a:latin typeface="Calibri" panose="020F0502020204030204" pitchFamily="34" charset="0"/>
              </a:rPr>
              <a:pPr eaLnBrk="1" hangingPunct="1"/>
              <a:t>45</a:t>
            </a:fld>
            <a:endParaRPr lang="en-US" altLang="en-US">
              <a:latin typeface="Calibri" panose="020F0502020204030204" pitchFamily="34" charset="0"/>
            </a:endParaRPr>
          </a:p>
        </p:txBody>
      </p:sp>
      <p:pic>
        <p:nvPicPr>
          <p:cNvPr id="26630" name="Picture 6" descr="C:\Users\Jamila.Pollard\AppData\Local\Microsoft\Windows\Temporary Internet Files\Content.IE5\AIL3HZBY\MC90038259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6108" y="149225"/>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60719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fade">
                                      <p:cBhvr>
                                        <p:cTn id="12" dur="500"/>
                                        <p:tgtEl>
                                          <p:spTgt spid="266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fade">
                                      <p:cBhvr>
                                        <p:cTn id="17" dur="500"/>
                                        <p:tgtEl>
                                          <p:spTgt spid="26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Any Questions???</a:t>
            </a:r>
          </a:p>
        </p:txBody>
      </p:sp>
      <p:sp>
        <p:nvSpPr>
          <p:cNvPr id="27651" name="Content Placeholder 2"/>
          <p:cNvSpPr>
            <a:spLocks noGrp="1"/>
          </p:cNvSpPr>
          <p:nvPr>
            <p:ph idx="1"/>
          </p:nvPr>
        </p:nvSpPr>
        <p:spPr/>
        <p:txBody>
          <a:bodyPr/>
          <a:lstStyle/>
          <a:p>
            <a:pPr marL="0" indent="0" algn="ctr">
              <a:buFont typeface="Arial" panose="020B0604020202020204" pitchFamily="34" charset="0"/>
              <a:buNone/>
            </a:pPr>
            <a:endParaRPr lang="en-US" altLang="en-US" sz="4000" smtClean="0">
              <a:solidFill>
                <a:srgbClr val="C00000"/>
              </a:solidFill>
            </a:endParaRPr>
          </a:p>
          <a:p>
            <a:pPr marL="0" indent="0" algn="ctr">
              <a:buFont typeface="Arial" panose="020B0604020202020204" pitchFamily="34" charset="0"/>
              <a:buNone/>
            </a:pPr>
            <a:r>
              <a:rPr lang="en-US" altLang="en-US" sz="4000" smtClean="0">
                <a:solidFill>
                  <a:srgbClr val="C00000"/>
                </a:solidFill>
              </a:rPr>
              <a:t>Jamila C. Pollard, Esq.</a:t>
            </a:r>
          </a:p>
          <a:p>
            <a:pPr marL="0" indent="0" algn="ctr">
              <a:buFont typeface="Arial" panose="020B0604020202020204" pitchFamily="34" charset="0"/>
              <a:buNone/>
            </a:pPr>
            <a:r>
              <a:rPr lang="en-US" altLang="en-US" sz="4000" smtClean="0">
                <a:solidFill>
                  <a:srgbClr val="C00000"/>
                </a:solidFill>
                <a:hlinkClick r:id="rId2"/>
              </a:rPr>
              <a:t>jpollard@doe.k12.ga.us</a:t>
            </a:r>
            <a:endParaRPr lang="en-US" altLang="en-US" sz="4000" smtClean="0">
              <a:solidFill>
                <a:srgbClr val="C00000"/>
              </a:solidFill>
            </a:endParaRPr>
          </a:p>
          <a:p>
            <a:pPr marL="0" indent="0" algn="ctr">
              <a:buFont typeface="Arial" panose="020B0604020202020204" pitchFamily="34" charset="0"/>
              <a:buNone/>
            </a:pPr>
            <a:r>
              <a:rPr lang="en-US" altLang="en-US" sz="4000" smtClean="0">
                <a:solidFill>
                  <a:srgbClr val="C00000"/>
                </a:solidFill>
              </a:rPr>
              <a:t>(404) 657-7329</a:t>
            </a:r>
          </a:p>
          <a:p>
            <a:pPr marL="0" indent="0">
              <a:buFont typeface="Arial" panose="020B0604020202020204" pitchFamily="34" charset="0"/>
              <a:buNone/>
            </a:pPr>
            <a:endParaRPr lang="en-US" altLang="en-US" smtClean="0"/>
          </a:p>
        </p:txBody>
      </p:sp>
      <p:sp>
        <p:nvSpPr>
          <p:cNvPr id="4" name="Date Placeholder 3"/>
          <p:cNvSpPr>
            <a:spLocks noGrp="1"/>
          </p:cNvSpPr>
          <p:nvPr>
            <p:ph type="dt" sz="quarter" idx="4294967295"/>
          </p:nvPr>
        </p:nvSpPr>
        <p:spPr>
          <a:xfrm>
            <a:off x="6934200" y="6356350"/>
            <a:ext cx="1066800" cy="365125"/>
          </a:xfrm>
          <a:prstGeom prst="rect">
            <a:avLst/>
          </a:prstGeom>
        </p:spPr>
        <p:txBody>
          <a:bodyPr/>
          <a:lstStyle/>
          <a:p>
            <a:pPr>
              <a:defRPr/>
            </a:pPr>
            <a:fld id="{657DFD5A-0FDA-4EDA-9489-78AD1E28AA01}" type="datetime1">
              <a:rPr lang="en-US" smtClean="0"/>
              <a:pPr>
                <a:defRPr/>
              </a:pPr>
              <a:t>9/26/2017</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C9259A-1305-4C1F-904D-6AE945713925}" type="slidenum">
              <a:rPr lang="en-US" altLang="en-US">
                <a:latin typeface="Calibri" panose="020F0502020204030204" pitchFamily="34" charset="0"/>
              </a:rPr>
              <a:pPr eaLnBrk="1" hangingPunct="1"/>
              <a:t>46</a:t>
            </a:fld>
            <a:endParaRPr lang="en-US" altLang="en-US">
              <a:latin typeface="Calibri" panose="020F0502020204030204" pitchFamily="34" charset="0"/>
            </a:endParaRPr>
          </a:p>
        </p:txBody>
      </p:sp>
    </p:spTree>
    <p:extLst>
      <p:ext uri="{BB962C8B-B14F-4D97-AF65-F5344CB8AC3E}">
        <p14:creationId xmlns:p14="http://schemas.microsoft.com/office/powerpoint/2010/main" val="963984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Parents Do?</a:t>
            </a:r>
            <a:endParaRPr lang="en-US" dirty="0"/>
          </a:p>
        </p:txBody>
      </p:sp>
      <p:sp>
        <p:nvSpPr>
          <p:cNvPr id="3" name="Content Placeholder 2"/>
          <p:cNvSpPr>
            <a:spLocks noGrp="1"/>
          </p:cNvSpPr>
          <p:nvPr>
            <p:ph idx="1"/>
          </p:nvPr>
        </p:nvSpPr>
        <p:spPr>
          <a:xfrm>
            <a:off x="603983" y="1594716"/>
            <a:ext cx="7886700" cy="4351338"/>
          </a:xfrm>
        </p:spPr>
        <p:txBody>
          <a:bodyPr>
            <a:normAutofit lnSpcReduction="10000"/>
          </a:bodyPr>
          <a:lstStyle/>
          <a:p>
            <a:r>
              <a:rPr lang="en-US" dirty="0" smtClean="0"/>
              <a:t>Listen. Ask questions. Clarify.</a:t>
            </a:r>
          </a:p>
          <a:p>
            <a:r>
              <a:rPr lang="en-US" dirty="0" smtClean="0"/>
              <a:t>Be clear about their goals.</a:t>
            </a:r>
          </a:p>
          <a:p>
            <a:r>
              <a:rPr lang="en-US" dirty="0" smtClean="0"/>
              <a:t>Focus on the positives.</a:t>
            </a:r>
          </a:p>
          <a:p>
            <a:r>
              <a:rPr lang="en-US" dirty="0" smtClean="0"/>
              <a:t>Keep the focus on meeting their child’s needs</a:t>
            </a:r>
          </a:p>
          <a:p>
            <a:r>
              <a:rPr lang="en-US" dirty="0" smtClean="0"/>
              <a:t>Present options in a collaborative way (“we can” instead of “you should”)</a:t>
            </a:r>
          </a:p>
          <a:p>
            <a:r>
              <a:rPr lang="en-US" dirty="0" smtClean="0"/>
              <a:t>Be mindful of their emotional pressure gauge as they work with their child’s school</a:t>
            </a:r>
          </a:p>
          <a:p>
            <a:pPr marL="0" indent="0">
              <a:buNone/>
            </a:pPr>
            <a:r>
              <a:rPr lang="en-US" dirty="0" smtClean="0">
                <a:hlinkClick r:id="rId2"/>
              </a:rPr>
              <a:t>From Steps to Success:  Communicating with Your Child’s School from CADRE</a:t>
            </a:r>
            <a:endParaRPr lang="en-US" dirty="0" smtClean="0"/>
          </a:p>
        </p:txBody>
      </p:sp>
      <p:sp>
        <p:nvSpPr>
          <p:cNvPr id="4" name="Date Placeholder 3"/>
          <p:cNvSpPr>
            <a:spLocks noGrp="1"/>
          </p:cNvSpPr>
          <p:nvPr>
            <p:ph type="dt" sz="half" idx="2"/>
          </p:nvPr>
        </p:nvSpPr>
        <p:spPr/>
        <p:txBody>
          <a:bodyPr/>
          <a:lstStyle/>
          <a:p>
            <a:fld id="{4DAE6870-AD18-448A-9B2A-0EFE6DC7B06B}" type="datetime1">
              <a:rPr lang="en-US" smtClean="0"/>
              <a:t>9/26/2017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a:t>
            </a:fld>
            <a:endParaRPr lang="en-US" dirty="0"/>
          </a:p>
        </p:txBody>
      </p:sp>
    </p:spTree>
    <p:extLst>
      <p:ext uri="{BB962C8B-B14F-4D97-AF65-F5344CB8AC3E}">
        <p14:creationId xmlns:p14="http://schemas.microsoft.com/office/powerpoint/2010/main" val="415359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Continuum</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2321381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2"/>
          </p:nvPr>
        </p:nvSpPr>
        <p:spPr/>
        <p:txBody>
          <a:bodyPr/>
          <a:lstStyle/>
          <a:p>
            <a:fld id="{4DAE6870-AD18-448A-9B2A-0EFE6DC7B06B}" type="datetime1">
              <a:rPr lang="en-US" smtClean="0"/>
              <a:t>9/26/2017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a:t>
            </a:fld>
            <a:endParaRPr lang="en-US" dirty="0"/>
          </a:p>
        </p:txBody>
      </p:sp>
    </p:spTree>
    <p:extLst>
      <p:ext uri="{BB962C8B-B14F-4D97-AF65-F5344CB8AC3E}">
        <p14:creationId xmlns:p14="http://schemas.microsoft.com/office/powerpoint/2010/main" val="4154649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2"/>
          </p:nvPr>
        </p:nvSpPr>
        <p:spPr/>
        <p:txBody>
          <a:bodyPr/>
          <a:lstStyle/>
          <a:p>
            <a:fld id="{16A82E43-F334-4B83-9151-C0C24AE8A2BC}" type="datetime1">
              <a:rPr lang="en-US" smtClean="0"/>
              <a:t>9/26/2017</a:t>
            </a:fld>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7</a:t>
            </a:fld>
            <a:endParaRPr lang="en-US" dirty="0"/>
          </a:p>
        </p:txBody>
      </p:sp>
      <p:pic>
        <p:nvPicPr>
          <p:cNvPr id="2050" name="Picture 2" descr="CADRE COntinuum Navig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80500" cy="58294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4436201" y="1247378"/>
            <a:ext cx="548688" cy="3121423"/>
          </a:xfrm>
          <a:prstGeom prst="rect">
            <a:avLst/>
          </a:prstGeom>
        </p:spPr>
      </p:pic>
      <p:pic>
        <p:nvPicPr>
          <p:cNvPr id="7" name="Picture 6"/>
          <p:cNvPicPr>
            <a:picLocks noChangeAspect="1"/>
          </p:cNvPicPr>
          <p:nvPr/>
        </p:nvPicPr>
        <p:blipFill>
          <a:blip r:embed="rId4"/>
          <a:stretch>
            <a:fillRect/>
          </a:stretch>
        </p:blipFill>
        <p:spPr>
          <a:xfrm>
            <a:off x="6507436" y="1302327"/>
            <a:ext cx="548688" cy="3121423"/>
          </a:xfrm>
          <a:prstGeom prst="rect">
            <a:avLst/>
          </a:prstGeom>
        </p:spPr>
      </p:pic>
      <p:pic>
        <p:nvPicPr>
          <p:cNvPr id="8" name="Picture 7"/>
          <p:cNvPicPr>
            <a:picLocks noChangeAspect="1"/>
          </p:cNvPicPr>
          <p:nvPr/>
        </p:nvPicPr>
        <p:blipFill>
          <a:blip r:embed="rId4"/>
          <a:stretch>
            <a:fillRect/>
          </a:stretch>
        </p:blipFill>
        <p:spPr>
          <a:xfrm>
            <a:off x="6100904" y="1302327"/>
            <a:ext cx="548688" cy="3121423"/>
          </a:xfrm>
          <a:prstGeom prst="rect">
            <a:avLst/>
          </a:prstGeom>
        </p:spPr>
      </p:pic>
      <p:pic>
        <p:nvPicPr>
          <p:cNvPr id="9" name="Picture 8"/>
          <p:cNvPicPr>
            <a:picLocks noChangeAspect="1"/>
          </p:cNvPicPr>
          <p:nvPr/>
        </p:nvPicPr>
        <p:blipFill>
          <a:blip r:embed="rId4"/>
          <a:stretch>
            <a:fillRect/>
          </a:stretch>
        </p:blipFill>
        <p:spPr>
          <a:xfrm>
            <a:off x="6891155" y="1247377"/>
            <a:ext cx="548688" cy="3121423"/>
          </a:xfrm>
          <a:prstGeom prst="rect">
            <a:avLst/>
          </a:prstGeom>
        </p:spPr>
      </p:pic>
      <p:pic>
        <p:nvPicPr>
          <p:cNvPr id="10" name="Picture 9"/>
          <p:cNvPicPr>
            <a:picLocks noChangeAspect="1"/>
          </p:cNvPicPr>
          <p:nvPr/>
        </p:nvPicPr>
        <p:blipFill>
          <a:blip r:embed="rId4"/>
          <a:stretch>
            <a:fillRect/>
          </a:stretch>
        </p:blipFill>
        <p:spPr>
          <a:xfrm>
            <a:off x="7297687" y="1296461"/>
            <a:ext cx="548688" cy="3121423"/>
          </a:xfrm>
          <a:prstGeom prst="rect">
            <a:avLst/>
          </a:prstGeom>
        </p:spPr>
      </p:pic>
      <p:pic>
        <p:nvPicPr>
          <p:cNvPr id="13" name="Picture 12"/>
          <p:cNvPicPr>
            <a:picLocks noChangeAspect="1"/>
          </p:cNvPicPr>
          <p:nvPr/>
        </p:nvPicPr>
        <p:blipFill>
          <a:blip r:embed="rId5"/>
          <a:stretch>
            <a:fillRect/>
          </a:stretch>
        </p:blipFill>
        <p:spPr>
          <a:xfrm>
            <a:off x="3217035" y="1241593"/>
            <a:ext cx="414564" cy="3127207"/>
          </a:xfrm>
          <a:prstGeom prst="rect">
            <a:avLst/>
          </a:prstGeom>
        </p:spPr>
      </p:pic>
      <p:pic>
        <p:nvPicPr>
          <p:cNvPr id="19" name="Picture 18"/>
          <p:cNvPicPr>
            <a:picLocks noChangeAspect="1"/>
          </p:cNvPicPr>
          <p:nvPr/>
        </p:nvPicPr>
        <p:blipFill>
          <a:blip r:embed="rId4"/>
          <a:stretch>
            <a:fillRect/>
          </a:stretch>
        </p:blipFill>
        <p:spPr>
          <a:xfrm>
            <a:off x="3977211" y="1247377"/>
            <a:ext cx="548688" cy="3121423"/>
          </a:xfrm>
          <a:prstGeom prst="rect">
            <a:avLst/>
          </a:prstGeom>
        </p:spPr>
      </p:pic>
      <p:pic>
        <p:nvPicPr>
          <p:cNvPr id="14" name="Picture 13"/>
          <p:cNvPicPr>
            <a:picLocks noChangeAspect="1"/>
          </p:cNvPicPr>
          <p:nvPr/>
        </p:nvPicPr>
        <p:blipFill>
          <a:blip r:embed="rId4"/>
          <a:stretch>
            <a:fillRect/>
          </a:stretch>
        </p:blipFill>
        <p:spPr>
          <a:xfrm>
            <a:off x="2335398" y="1296461"/>
            <a:ext cx="548688" cy="3121423"/>
          </a:xfrm>
          <a:prstGeom prst="rect">
            <a:avLst/>
          </a:prstGeom>
        </p:spPr>
      </p:pic>
      <p:pic>
        <p:nvPicPr>
          <p:cNvPr id="15" name="Picture 14"/>
          <p:cNvPicPr>
            <a:picLocks noChangeAspect="1"/>
          </p:cNvPicPr>
          <p:nvPr/>
        </p:nvPicPr>
        <p:blipFill>
          <a:blip r:embed="rId4"/>
          <a:stretch>
            <a:fillRect/>
          </a:stretch>
        </p:blipFill>
        <p:spPr>
          <a:xfrm>
            <a:off x="2739425" y="1241593"/>
            <a:ext cx="548688" cy="3121423"/>
          </a:xfrm>
          <a:prstGeom prst="rect">
            <a:avLst/>
          </a:prstGeom>
        </p:spPr>
      </p:pic>
      <p:pic>
        <p:nvPicPr>
          <p:cNvPr id="16" name="Picture 15"/>
          <p:cNvPicPr>
            <a:picLocks noChangeAspect="1"/>
          </p:cNvPicPr>
          <p:nvPr/>
        </p:nvPicPr>
        <p:blipFill>
          <a:blip r:embed="rId4"/>
          <a:stretch>
            <a:fillRect/>
          </a:stretch>
        </p:blipFill>
        <p:spPr>
          <a:xfrm>
            <a:off x="1576378" y="1354016"/>
            <a:ext cx="548688" cy="3121423"/>
          </a:xfrm>
          <a:prstGeom prst="rect">
            <a:avLst/>
          </a:prstGeom>
        </p:spPr>
      </p:pic>
    </p:spTree>
    <p:extLst>
      <p:ext uri="{BB962C8B-B14F-4D97-AF65-F5344CB8AC3E}">
        <p14:creationId xmlns:p14="http://schemas.microsoft.com/office/powerpoint/2010/main" val="362083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304800"/>
            <a:ext cx="7543800" cy="1143000"/>
          </a:xfrm>
        </p:spPr>
        <p:txBody>
          <a:bodyPr>
            <a:normAutofit fontScale="90000"/>
          </a:bodyPr>
          <a:lstStyle/>
          <a:p>
            <a:r>
              <a:rPr lang="en-US" dirty="0" smtClean="0"/>
              <a:t>Dispute Resolution Process</a:t>
            </a:r>
          </a:p>
        </p:txBody>
      </p:sp>
      <p:sp>
        <p:nvSpPr>
          <p:cNvPr id="4" name="Date Placeholder 3"/>
          <p:cNvSpPr>
            <a:spLocks noGrp="1"/>
          </p:cNvSpPr>
          <p:nvPr>
            <p:ph type="dt" sz="quarter" idx="4294967295"/>
          </p:nvPr>
        </p:nvSpPr>
        <p:spPr>
          <a:xfrm>
            <a:off x="6934200" y="6356350"/>
            <a:ext cx="1066800" cy="365125"/>
          </a:xfrm>
          <a:prstGeom prst="rect">
            <a:avLst/>
          </a:prstGeom>
        </p:spPr>
        <p:txBody>
          <a:bodyPr/>
          <a:lstStyle/>
          <a:p>
            <a:pPr>
              <a:defRPr/>
            </a:pPr>
            <a:fld id="{56FEB393-855D-4C78-A10E-7D02D0B03D1F}" type="datetime1">
              <a:rPr lang="en-US" smtClean="0"/>
              <a:pPr>
                <a:defRPr/>
              </a:pPr>
              <a:t>9/26/2017</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p>
            <a:pPr>
              <a:defRPr/>
            </a:pPr>
            <a:fld id="{4F45C09A-C6CF-469D-B7BD-2BD193021FB2}" type="slidenum">
              <a:rPr lang="en-US" smtClean="0"/>
              <a:pPr>
                <a:defRPr/>
              </a:pPr>
              <a:t>8</a:t>
            </a:fld>
            <a:endParaRPr lang="en-US" dirty="0"/>
          </a:p>
        </p:txBody>
      </p:sp>
      <p:sp>
        <p:nvSpPr>
          <p:cNvPr id="7" name="Rectangle 1"/>
          <p:cNvSpPr>
            <a:spLocks noChangeArrowheads="1"/>
          </p:cNvSpPr>
          <p:nvPr/>
        </p:nvSpPr>
        <p:spPr bwMode="auto">
          <a:xfrm>
            <a:off x="304800" y="1697038"/>
            <a:ext cx="86106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0" rIns="0" bIns="152352" anchor="ctr">
            <a:spAutoFit/>
          </a:bodyPr>
          <a:lstStyle/>
          <a:p>
            <a:pPr eaLnBrk="0" hangingPunct="0">
              <a:defRPr/>
            </a:pPr>
            <a:r>
              <a:rPr lang="en-US" sz="1200" dirty="0" bmk="">
                <a:latin typeface="Times New Roman" pitchFamily="18" charset="0"/>
                <a:ea typeface="Calibri" pitchFamily="34" charset="0"/>
                <a:cs typeface="Times New Roman" pitchFamily="18" charset="0"/>
              </a:rPr>
              <a:t>.  </a:t>
            </a:r>
            <a:endParaRPr lang="en-US" sz="1200" b="1" i="1" dirty="0" bmk="">
              <a:solidFill>
                <a:srgbClr val="1F497D"/>
              </a:solidFill>
              <a:latin typeface="Calibri" pitchFamily="34" charset="0"/>
              <a:ea typeface="Times New Roman" pitchFamily="18" charset="0"/>
              <a:cs typeface="Times New Roman" pitchFamily="18" charset="0"/>
            </a:endParaRPr>
          </a:p>
          <a:p>
            <a:pPr marL="285750" indent="-285750" eaLnBrk="0" hangingPunct="0">
              <a:buFont typeface="Arial" pitchFamily="34" charset="0"/>
              <a:buChar char="•"/>
              <a:defRPr/>
            </a:pPr>
            <a:endParaRPr lang="en-US" dirty="0">
              <a:latin typeface="Arial" pitchFamily="34" charset="0"/>
            </a:endParaRPr>
          </a:p>
        </p:txBody>
      </p:sp>
      <p:sp>
        <p:nvSpPr>
          <p:cNvPr id="4102" name="Content Placeholder 2"/>
          <p:cNvSpPr txBox="1">
            <a:spLocks/>
          </p:cNvSpPr>
          <p:nvPr/>
        </p:nvSpPr>
        <p:spPr bwMode="auto">
          <a:xfrm>
            <a:off x="381000" y="1447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Font typeface="Arial" charset="0"/>
              <a:buChar char="•"/>
            </a:pPr>
            <a:r>
              <a:rPr lang="en-US" sz="2400" b="1" dirty="0">
                <a:latin typeface="Calibri" pitchFamily="34" charset="0"/>
                <a:ea typeface="Calibri" pitchFamily="34" charset="0"/>
                <a:cs typeface="Times New Roman" pitchFamily="18" charset="0"/>
              </a:rPr>
              <a:t>Goal</a:t>
            </a:r>
            <a:r>
              <a:rPr lang="en-US" sz="2400" dirty="0">
                <a:latin typeface="Calibri" pitchFamily="34" charset="0"/>
                <a:ea typeface="Calibri" pitchFamily="34" charset="0"/>
                <a:cs typeface="Times New Roman" pitchFamily="18" charset="0"/>
              </a:rPr>
              <a:t>: Provide resolutions in disputes between parents and districts over the rights and services afforded to students with disabilities and their families</a:t>
            </a:r>
          </a:p>
          <a:p>
            <a:pPr>
              <a:spcBef>
                <a:spcPct val="20000"/>
              </a:spcBef>
              <a:buFont typeface="Arial" charset="0"/>
              <a:buChar char="•"/>
            </a:pPr>
            <a:r>
              <a:rPr lang="en-US" sz="2400" b="1" dirty="0">
                <a:latin typeface="Calibri" pitchFamily="34" charset="0"/>
                <a:ea typeface="Calibri" pitchFamily="34" charset="0"/>
                <a:cs typeface="Times New Roman" pitchFamily="18" charset="0"/>
              </a:rPr>
              <a:t>First Recommendation</a:t>
            </a:r>
            <a:r>
              <a:rPr lang="en-US" sz="2400" dirty="0">
                <a:latin typeface="Calibri" pitchFamily="34" charset="0"/>
                <a:ea typeface="Calibri" pitchFamily="34" charset="0"/>
                <a:cs typeface="Times New Roman" pitchFamily="18" charset="0"/>
              </a:rPr>
              <a:t>: </a:t>
            </a:r>
            <a:r>
              <a:rPr lang="en-US" sz="2400" dirty="0" smtClean="0">
                <a:latin typeface="Calibri" pitchFamily="34" charset="0"/>
                <a:ea typeface="Calibri" pitchFamily="34" charset="0"/>
                <a:cs typeface="Times New Roman" pitchFamily="18" charset="0"/>
              </a:rPr>
              <a:t>Utilize techniques and strategies at the school level to possibly </a:t>
            </a:r>
            <a:r>
              <a:rPr lang="en-US" sz="2400" u="sng" dirty="0" smtClean="0">
                <a:latin typeface="Calibri" pitchFamily="34" charset="0"/>
                <a:ea typeface="Calibri" pitchFamily="34" charset="0"/>
                <a:cs typeface="Times New Roman" pitchFamily="18" charset="0"/>
              </a:rPr>
              <a:t>prevent disputes</a:t>
            </a:r>
          </a:p>
          <a:p>
            <a:pPr>
              <a:spcBef>
                <a:spcPct val="20000"/>
              </a:spcBef>
              <a:buFont typeface="Arial" charset="0"/>
              <a:buChar char="•"/>
            </a:pPr>
            <a:r>
              <a:rPr lang="en-US" sz="2400" b="1" dirty="0" smtClean="0">
                <a:latin typeface="Calibri" pitchFamily="34" charset="0"/>
                <a:ea typeface="Calibri" pitchFamily="34" charset="0"/>
                <a:cs typeface="Times New Roman" pitchFamily="18" charset="0"/>
              </a:rPr>
              <a:t>Second Recommendation</a:t>
            </a:r>
            <a:r>
              <a:rPr lang="en-US" sz="2400" dirty="0" smtClean="0">
                <a:latin typeface="Calibri" pitchFamily="34" charset="0"/>
                <a:ea typeface="Calibri" pitchFamily="34" charset="0"/>
                <a:cs typeface="Times New Roman" pitchFamily="18" charset="0"/>
              </a:rPr>
              <a:t>: </a:t>
            </a:r>
            <a:r>
              <a:rPr lang="en-US" sz="2400" u="sng" dirty="0" smtClean="0">
                <a:latin typeface="Calibri" pitchFamily="34" charset="0"/>
                <a:ea typeface="Calibri" pitchFamily="34" charset="0"/>
                <a:cs typeface="Times New Roman" pitchFamily="18" charset="0"/>
              </a:rPr>
              <a:t>Contact a special </a:t>
            </a:r>
            <a:r>
              <a:rPr lang="en-US" sz="2400" u="sng" dirty="0">
                <a:latin typeface="Calibri" pitchFamily="34" charset="0"/>
                <a:ea typeface="Calibri" pitchFamily="34" charset="0"/>
                <a:cs typeface="Times New Roman" pitchFamily="18" charset="0"/>
              </a:rPr>
              <a:t>education administrator</a:t>
            </a:r>
            <a:r>
              <a:rPr lang="en-US" sz="2400" dirty="0">
                <a:latin typeface="Calibri" pitchFamily="34" charset="0"/>
                <a:ea typeface="Calibri" pitchFamily="34" charset="0"/>
                <a:cs typeface="Times New Roman" pitchFamily="18" charset="0"/>
              </a:rPr>
              <a:t> in the district to assist in working out the </a:t>
            </a:r>
            <a:r>
              <a:rPr lang="en-US" sz="2400" dirty="0" smtClean="0">
                <a:latin typeface="Calibri" pitchFamily="34" charset="0"/>
                <a:ea typeface="Calibri" pitchFamily="34" charset="0"/>
                <a:cs typeface="Times New Roman" pitchFamily="18" charset="0"/>
              </a:rPr>
              <a:t>differences</a:t>
            </a:r>
            <a:endParaRPr lang="en-US" sz="2400" dirty="0">
              <a:latin typeface="Calibri" pitchFamily="34" charset="0"/>
              <a:ea typeface="Calibri" pitchFamily="34" charset="0"/>
              <a:cs typeface="Times New Roman" pitchFamily="18" charset="0"/>
            </a:endParaRPr>
          </a:p>
          <a:p>
            <a:pPr>
              <a:spcBef>
                <a:spcPct val="20000"/>
              </a:spcBef>
              <a:buFont typeface="Arial" charset="0"/>
              <a:buChar char="•"/>
            </a:pPr>
            <a:r>
              <a:rPr lang="en-US" sz="2400" b="1" dirty="0" smtClean="0">
                <a:latin typeface="Calibri" pitchFamily="34" charset="0"/>
                <a:ea typeface="Calibri" pitchFamily="34" charset="0"/>
                <a:cs typeface="Times New Roman" pitchFamily="18" charset="0"/>
              </a:rPr>
              <a:t>Final Recommendation</a:t>
            </a:r>
            <a:r>
              <a:rPr lang="en-US" sz="2400" dirty="0" smtClean="0">
                <a:latin typeface="Calibri" pitchFamily="34" charset="0"/>
                <a:ea typeface="Calibri" pitchFamily="34" charset="0"/>
                <a:cs typeface="Times New Roman" pitchFamily="18" charset="0"/>
              </a:rPr>
              <a:t>: When </a:t>
            </a:r>
            <a:r>
              <a:rPr lang="en-US" sz="2400" dirty="0">
                <a:latin typeface="Calibri" pitchFamily="34" charset="0"/>
                <a:ea typeface="Calibri" pitchFamily="34" charset="0"/>
                <a:cs typeface="Times New Roman" pitchFamily="18" charset="0"/>
              </a:rPr>
              <a:t>a resolution cannot be worked out locally, </a:t>
            </a:r>
            <a:r>
              <a:rPr lang="en-US" sz="2400" dirty="0" smtClean="0">
                <a:latin typeface="Calibri" pitchFamily="34" charset="0"/>
                <a:ea typeface="Calibri" pitchFamily="34" charset="0"/>
                <a:cs typeface="Times New Roman" pitchFamily="18" charset="0"/>
              </a:rPr>
              <a:t>utilize the </a:t>
            </a:r>
            <a:r>
              <a:rPr lang="en-US" sz="2400" u="sng" dirty="0" err="1" smtClean="0">
                <a:latin typeface="Calibri" pitchFamily="34" charset="0"/>
                <a:ea typeface="Calibri" pitchFamily="34" charset="0"/>
                <a:cs typeface="Times New Roman" pitchFamily="18" charset="0"/>
              </a:rPr>
              <a:t>GaDOE’s</a:t>
            </a:r>
            <a:r>
              <a:rPr lang="en-US" sz="2400" u="sng" dirty="0" smtClean="0">
                <a:latin typeface="Calibri" pitchFamily="34" charset="0"/>
                <a:ea typeface="Calibri" pitchFamily="34" charset="0"/>
                <a:cs typeface="Times New Roman" pitchFamily="18" charset="0"/>
              </a:rPr>
              <a:t> and IDEA’s dispute prevention and resolution processes</a:t>
            </a:r>
            <a:endParaRPr lang="en-US" sz="2400" u="sng" dirty="0">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296902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2">
                                            <p:txEl>
                                              <p:pRg st="0" end="0"/>
                                            </p:txEl>
                                          </p:spTgt>
                                        </p:tgtEl>
                                        <p:attrNameLst>
                                          <p:attrName>style.visibility</p:attrName>
                                        </p:attrNameLst>
                                      </p:cBhvr>
                                      <p:to>
                                        <p:strVal val="visible"/>
                                      </p:to>
                                    </p:set>
                                    <p:animEffect transition="in" filter="fade">
                                      <p:cBhvr>
                                        <p:cTn id="7" dur="500"/>
                                        <p:tgtEl>
                                          <p:spTgt spid="41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2">
                                            <p:txEl>
                                              <p:pRg st="1" end="1"/>
                                            </p:txEl>
                                          </p:spTgt>
                                        </p:tgtEl>
                                        <p:attrNameLst>
                                          <p:attrName>style.visibility</p:attrName>
                                        </p:attrNameLst>
                                      </p:cBhvr>
                                      <p:to>
                                        <p:strVal val="visible"/>
                                      </p:to>
                                    </p:set>
                                    <p:animEffect transition="in" filter="fade">
                                      <p:cBhvr>
                                        <p:cTn id="12" dur="500"/>
                                        <p:tgtEl>
                                          <p:spTgt spid="41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2">
                                            <p:txEl>
                                              <p:pRg st="2" end="2"/>
                                            </p:txEl>
                                          </p:spTgt>
                                        </p:tgtEl>
                                        <p:attrNameLst>
                                          <p:attrName>style.visibility</p:attrName>
                                        </p:attrNameLst>
                                      </p:cBhvr>
                                      <p:to>
                                        <p:strVal val="visible"/>
                                      </p:to>
                                    </p:set>
                                    <p:animEffect transition="in" filter="fade">
                                      <p:cBhvr>
                                        <p:cTn id="17" dur="500"/>
                                        <p:tgtEl>
                                          <p:spTgt spid="41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02">
                                            <p:txEl>
                                              <p:pRg st="3" end="3"/>
                                            </p:txEl>
                                          </p:spTgt>
                                        </p:tgtEl>
                                        <p:attrNameLst>
                                          <p:attrName>style.visibility</p:attrName>
                                        </p:attrNameLst>
                                      </p:cBhvr>
                                      <p:to>
                                        <p:strVal val="visible"/>
                                      </p:to>
                                    </p:set>
                                    <p:animEffect transition="in" filter="fade">
                                      <p:cBhvr>
                                        <p:cTn id="22" dur="500"/>
                                        <p:tgtEl>
                                          <p:spTgt spid="41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Dispute Prevention Processes</a:t>
            </a:r>
            <a:endParaRPr lang="en-US" dirty="0"/>
          </a:p>
        </p:txBody>
      </p:sp>
      <p:sp>
        <p:nvSpPr>
          <p:cNvPr id="7" name="Text Placeholder 6"/>
          <p:cNvSpPr>
            <a:spLocks noGrp="1"/>
          </p:cNvSpPr>
          <p:nvPr>
            <p:ph type="body" idx="1"/>
          </p:nvPr>
        </p:nvSpPr>
        <p:spPr/>
        <p:txBody>
          <a:bodyPr/>
          <a:lstStyle/>
          <a:p>
            <a:endParaRPr lang="en-US"/>
          </a:p>
        </p:txBody>
      </p:sp>
      <p:sp>
        <p:nvSpPr>
          <p:cNvPr id="4" name="Date Placeholder 3"/>
          <p:cNvSpPr>
            <a:spLocks noGrp="1"/>
          </p:cNvSpPr>
          <p:nvPr>
            <p:ph type="dt" sz="half" idx="2"/>
          </p:nvPr>
        </p:nvSpPr>
        <p:spPr/>
        <p:txBody>
          <a:bodyPr/>
          <a:lstStyle/>
          <a:p>
            <a:fld id="{4DAE6870-AD18-448A-9B2A-0EFE6DC7B06B}" type="datetime1">
              <a:rPr lang="en-US" smtClean="0"/>
              <a:t>9/26/2017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9</a:t>
            </a:fld>
            <a:endParaRPr lang="en-US" dirty="0"/>
          </a:p>
        </p:txBody>
      </p:sp>
    </p:spTree>
    <p:extLst>
      <p:ext uri="{BB962C8B-B14F-4D97-AF65-F5344CB8AC3E}">
        <p14:creationId xmlns:p14="http://schemas.microsoft.com/office/powerpoint/2010/main" val="2342290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GaDOE-PowerPoint-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ispute Resolution Parent Mentor Conference 2015.potx" id="{12BAF515-0406-47A1-996E-A9DD1D366FD0}" vid="{148A2463-1467-4997-8B32-B99DBA002D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F9C8662C74564AA813A60BD0601687" ma:contentTypeVersion="5" ma:contentTypeDescription="Create a new document." ma:contentTypeScope="" ma:versionID="7540033b98abb10ad759ea7e00e726f9">
  <xsd:schema xmlns:xsd="http://www.w3.org/2001/XMLSchema" xmlns:xs="http://www.w3.org/2001/XMLSchema" xmlns:p="http://schemas.microsoft.com/office/2006/metadata/properties" xmlns:ns2="d71578b4-8a9a-43b8-9dd8-3834e0439734" targetNamespace="http://schemas.microsoft.com/office/2006/metadata/properties" ma:root="true" ma:fieldsID="940b83434bccf7a8e30b86f6a0aa9c4c" ns2:_="">
    <xsd:import namespace="d71578b4-8a9a-43b8-9dd8-3834e0439734"/>
    <xsd:element name="properties">
      <xsd:complexType>
        <xsd:sequence>
          <xsd:element name="documentManagement">
            <xsd:complexType>
              <xsd:all>
                <xsd:element ref="ns2:Document_x0020_Category"/>
                <xsd:element ref="ns2:Category"/>
                <xsd:element ref="ns2:Sub_x002d_Category" minOccurs="0"/>
                <xsd:element ref="ns2:Policy_x0020_Referen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1578b4-8a9a-43b8-9dd8-3834e0439734" elementFormDefault="qualified">
    <xsd:import namespace="http://schemas.microsoft.com/office/2006/documentManagement/types"/>
    <xsd:import namespace="http://schemas.microsoft.com/office/infopath/2007/PartnerControls"/>
    <xsd:element name="Document_x0020_Category" ma:index="8" ma:displayName="Type of Document" ma:format="Dropdown" ma:internalName="Document_x0020_Category">
      <xsd:simpleType>
        <xsd:restriction base="dms:Choice">
          <xsd:enumeration value="Form"/>
          <xsd:enumeration value="Guidance"/>
          <xsd:enumeration value="Template"/>
          <xsd:enumeration value="Concept Paper Template"/>
          <xsd:enumeration value="Easy Reference"/>
          <xsd:enumeration value="Logo/Emblems"/>
        </xsd:restriction>
      </xsd:simpleType>
    </xsd:element>
    <xsd:element name="Category" ma:index="9" ma:displayName="Category" ma:default="(Choose One)" ma:format="Dropdown" ma:internalName="Category">
      <xsd:simpleType>
        <xsd:restriction base="dms:Choice">
          <xsd:enumeration value="(Choose One)"/>
          <xsd:enumeration value="Communications"/>
          <xsd:enumeration value="SBOE Approval Process"/>
          <xsd:enumeration value="Human Resources/Legal"/>
          <xsd:enumeration value="Operations"/>
          <xsd:enumeration value="Program Management"/>
          <xsd:enumeration value="Internal Audits &amp; Controls"/>
        </xsd:restriction>
      </xsd:simpleType>
    </xsd:element>
    <xsd:element name="Sub_x002d_Category" ma:index="10" nillable="true" ma:displayName="Sub-Category" ma:internalName="Sub_x002d_Category">
      <xsd:simpleType>
        <xsd:restriction base="dms:Text">
          <xsd:maxLength value="255"/>
        </xsd:restriction>
      </xsd:simpleType>
    </xsd:element>
    <xsd:element name="Policy_x0020_Reference" ma:index="11" nillable="true" ma:displayName="Policy Reference" ma:list="{5d4ab52c-5c5b-46b6-a9b7-51bccb2839cc}" ma:internalName="Policy_x0020_Reference" ma:showField="I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olicy_x0020_Reference xmlns="d71578b4-8a9a-43b8-9dd8-3834e0439734"/>
    <Document_x0020_Category xmlns="d71578b4-8a9a-43b8-9dd8-3834e0439734">Template</Document_x0020_Category>
    <Sub_x002d_Category xmlns="d71578b4-8a9a-43b8-9dd8-3834e0439734" xsi:nil="true"/>
    <Category xmlns="d71578b4-8a9a-43b8-9dd8-3834e0439734">Communications</Category>
  </documentManagement>
</p:properties>
</file>

<file path=customXml/itemProps1.xml><?xml version="1.0" encoding="utf-8"?>
<ds:datastoreItem xmlns:ds="http://schemas.openxmlformats.org/officeDocument/2006/customXml" ds:itemID="{A0750EE3-2CF7-415C-9DE1-4355DA477C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1578b4-8a9a-43b8-9dd8-3834e04397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F00EE7-5F6E-409F-88CA-8BEF9EFD5F4F}">
  <ds:schemaRefs>
    <ds:schemaRef ds:uri="http://schemas.microsoft.com/sharepoint/v3/contenttype/forms"/>
  </ds:schemaRefs>
</ds:datastoreItem>
</file>

<file path=customXml/itemProps3.xml><?xml version="1.0" encoding="utf-8"?>
<ds:datastoreItem xmlns:ds="http://schemas.openxmlformats.org/officeDocument/2006/customXml" ds:itemID="{C088A7C3-2BB5-4A18-898A-30CE89B2372C}">
  <ds:schemaRefs>
    <ds:schemaRef ds:uri="http://schemas.microsoft.com/office/2006/documentManagement/types"/>
    <ds:schemaRef ds:uri="http://purl.org/dc/terms/"/>
    <ds:schemaRef ds:uri="http://schemas.microsoft.com/office/2006/metadata/properties"/>
    <ds:schemaRef ds:uri="http://www.w3.org/XML/1998/namespace"/>
    <ds:schemaRef ds:uri="http://purl.org/dc/elements/1.1/"/>
    <ds:schemaRef ds:uri="http://purl.org/dc/dcmitype/"/>
    <ds:schemaRef ds:uri="d71578b4-8a9a-43b8-9dd8-3834e0439734"/>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Dispute Resolution Parent Mentor Conference 2015</Template>
  <TotalTime>2410</TotalTime>
  <Words>2669</Words>
  <Application>Microsoft Office PowerPoint</Application>
  <PresentationFormat>On-screen Show (4:3)</PresentationFormat>
  <Paragraphs>433</Paragraphs>
  <Slides>46</Slides>
  <Notes>8</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GaDOE-PowerPoint-Template</vt:lpstr>
      <vt:lpstr>Dispute Resolution</vt:lpstr>
      <vt:lpstr>Learning Targets</vt:lpstr>
      <vt:lpstr>A Parent’s Experience with the Special Education System</vt:lpstr>
      <vt:lpstr>What Can Educators Do? </vt:lpstr>
      <vt:lpstr>What Can Parents Do?</vt:lpstr>
      <vt:lpstr>A Continuum</vt:lpstr>
      <vt:lpstr>PowerPoint Presentation</vt:lpstr>
      <vt:lpstr>Dispute Resolution Process</vt:lpstr>
      <vt:lpstr>Dispute Prevention Processes</vt:lpstr>
      <vt:lpstr>PowerPoint Presentation</vt:lpstr>
      <vt:lpstr>Special Education Support Desk</vt:lpstr>
      <vt:lpstr>Special Education Support Desk</vt:lpstr>
      <vt:lpstr>IEP Facilitation</vt:lpstr>
      <vt:lpstr>IEP Facilitation</vt:lpstr>
      <vt:lpstr>Dispute Resolution Processes</vt:lpstr>
      <vt:lpstr>Legally-Mandated Dispute Resolution Processes under the IDEA</vt:lpstr>
      <vt:lpstr>Mediation</vt:lpstr>
      <vt:lpstr>Mediation</vt:lpstr>
      <vt:lpstr>Formal Complaints</vt:lpstr>
      <vt:lpstr>Formal Complaints</vt:lpstr>
      <vt:lpstr>Due Process Hearing Request</vt:lpstr>
      <vt:lpstr>Due Process Hearing Request</vt:lpstr>
      <vt:lpstr>Resolution Session</vt:lpstr>
      <vt:lpstr>Resolution Session</vt:lpstr>
      <vt:lpstr>PowerPoint Presentation</vt:lpstr>
      <vt:lpstr>GaDOE Dispute Resolution Resources  </vt:lpstr>
      <vt:lpstr>What is available on the GaDOE website?</vt:lpstr>
      <vt:lpstr>What is available on the GaDOE website?</vt:lpstr>
      <vt:lpstr>What is available on the GaDOE website?</vt:lpstr>
      <vt:lpstr>PowerPoint Presentation</vt:lpstr>
      <vt:lpstr>Special Education Support Desk</vt:lpstr>
      <vt:lpstr>IEP Facilitation</vt:lpstr>
      <vt:lpstr>Mediation</vt:lpstr>
      <vt:lpstr>Formal Complaints</vt:lpstr>
      <vt:lpstr>Due Process Hearing Request</vt:lpstr>
      <vt:lpstr>Resolution Session</vt:lpstr>
      <vt:lpstr>Who am I?</vt:lpstr>
      <vt:lpstr>Who am I?</vt:lpstr>
      <vt:lpstr>Who am I?</vt:lpstr>
      <vt:lpstr>Who am I?</vt:lpstr>
      <vt:lpstr>Scenario #1</vt:lpstr>
      <vt:lpstr>Scenario #2</vt:lpstr>
      <vt:lpstr>Scenario #3</vt:lpstr>
      <vt:lpstr>Scenario #4</vt:lpstr>
      <vt:lpstr>Can you hit the “bullseye”?</vt:lpstr>
      <vt:lpstr>Any Questions???</vt:lpstr>
    </vt:vector>
  </TitlesOfParts>
  <Company>GADOE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Dispute Resolution</dc:title>
  <dc:creator>Jamila Pollard</dc:creator>
  <cp:lastModifiedBy>Jane Grillo</cp:lastModifiedBy>
  <cp:revision>40</cp:revision>
  <cp:lastPrinted>2017-09-26T16:43:29Z</cp:lastPrinted>
  <dcterms:created xsi:type="dcterms:W3CDTF">2015-09-21T22:27:48Z</dcterms:created>
  <dcterms:modified xsi:type="dcterms:W3CDTF">2017-09-26T19:47:03Z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0x01010008F9C8662C74564AA813A60BD0601687</vt:lpwstr>
  </property>
</Properties>
</file>