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1"/>
  </p:sldMasterIdLst>
  <p:notesMasterIdLst>
    <p:notesMasterId r:id="rId69"/>
  </p:notesMasterIdLst>
  <p:handoutMasterIdLst>
    <p:handoutMasterId r:id="rId70"/>
  </p:handoutMasterIdLst>
  <p:sldIdLst>
    <p:sldId id="256" r:id="rId2"/>
    <p:sldId id="1101" r:id="rId3"/>
    <p:sldId id="1105" r:id="rId4"/>
    <p:sldId id="973" r:id="rId5"/>
    <p:sldId id="1083" r:id="rId6"/>
    <p:sldId id="1132" r:id="rId7"/>
    <p:sldId id="1133" r:id="rId8"/>
    <p:sldId id="1129" r:id="rId9"/>
    <p:sldId id="1131" r:id="rId10"/>
    <p:sldId id="1140" r:id="rId11"/>
    <p:sldId id="1143" r:id="rId12"/>
    <p:sldId id="1142" r:id="rId13"/>
    <p:sldId id="1134" r:id="rId14"/>
    <p:sldId id="1138" r:id="rId15"/>
    <p:sldId id="1135" r:id="rId16"/>
    <p:sldId id="1130" r:id="rId17"/>
    <p:sldId id="1075" r:id="rId18"/>
    <p:sldId id="1076" r:id="rId19"/>
    <p:sldId id="1078" r:id="rId20"/>
    <p:sldId id="1081" r:id="rId21"/>
    <p:sldId id="1126" r:id="rId22"/>
    <p:sldId id="1127" r:id="rId23"/>
    <p:sldId id="941" r:id="rId24"/>
    <p:sldId id="942" r:id="rId25"/>
    <p:sldId id="943" r:id="rId26"/>
    <p:sldId id="944" r:id="rId27"/>
    <p:sldId id="1128" r:id="rId28"/>
    <p:sldId id="946" r:id="rId29"/>
    <p:sldId id="1084" r:id="rId30"/>
    <p:sldId id="1085" r:id="rId31"/>
    <p:sldId id="1144" r:id="rId32"/>
    <p:sldId id="1057" r:id="rId33"/>
    <p:sldId id="1058" r:id="rId34"/>
    <p:sldId id="1059" r:id="rId35"/>
    <p:sldId id="1019" r:id="rId36"/>
    <p:sldId id="1020" r:id="rId37"/>
    <p:sldId id="1021" r:id="rId38"/>
    <p:sldId id="1022" r:id="rId39"/>
    <p:sldId id="1023" r:id="rId40"/>
    <p:sldId id="1024" r:id="rId41"/>
    <p:sldId id="1025" r:id="rId42"/>
    <p:sldId id="1026" r:id="rId43"/>
    <p:sldId id="1027" r:id="rId44"/>
    <p:sldId id="1028" r:id="rId45"/>
    <p:sldId id="1029" r:id="rId46"/>
    <p:sldId id="1030" r:id="rId47"/>
    <p:sldId id="1031" r:id="rId48"/>
    <p:sldId id="1033" r:id="rId49"/>
    <p:sldId id="1035" r:id="rId50"/>
    <p:sldId id="1036" r:id="rId51"/>
    <p:sldId id="1037" r:id="rId52"/>
    <p:sldId id="1038" r:id="rId53"/>
    <p:sldId id="1040" r:id="rId54"/>
    <p:sldId id="1060" r:id="rId55"/>
    <p:sldId id="1118" r:id="rId56"/>
    <p:sldId id="1119" r:id="rId57"/>
    <p:sldId id="1120" r:id="rId58"/>
    <p:sldId id="1121" r:id="rId59"/>
    <p:sldId id="1145" r:id="rId60"/>
    <p:sldId id="1146" r:id="rId61"/>
    <p:sldId id="1068" r:id="rId62"/>
    <p:sldId id="1069" r:id="rId63"/>
    <p:sldId id="1070" r:id="rId64"/>
    <p:sldId id="1071" r:id="rId65"/>
    <p:sldId id="1072" r:id="rId66"/>
    <p:sldId id="1139" r:id="rId67"/>
    <p:sldId id="1108" r:id="rId68"/>
  </p:sldIdLst>
  <p:sldSz cx="9753600" cy="7315200"/>
  <p:notesSz cx="9296400" cy="7010400"/>
  <p:defaultTextStyle>
    <a:defPPr>
      <a:defRPr lang="en-US"/>
    </a:defPPr>
    <a:lvl1pPr algn="l" rtl="0" fontAlgn="base">
      <a:spcBef>
        <a:spcPct val="0"/>
      </a:spcBef>
      <a:spcAft>
        <a:spcPct val="0"/>
      </a:spcAft>
      <a:defRPr sz="2600" kern="1200">
        <a:solidFill>
          <a:schemeClr val="tx1"/>
        </a:solidFill>
        <a:latin typeface="Times New Roman" pitchFamily="18" charset="0"/>
        <a:ea typeface="Osaka" pitchFamily="-112" charset="-128"/>
        <a:cs typeface="+mn-cs"/>
      </a:defRPr>
    </a:lvl1pPr>
    <a:lvl2pPr marL="495861" algn="l" rtl="0" fontAlgn="base">
      <a:spcBef>
        <a:spcPct val="0"/>
      </a:spcBef>
      <a:spcAft>
        <a:spcPct val="0"/>
      </a:spcAft>
      <a:defRPr sz="2600" kern="1200">
        <a:solidFill>
          <a:schemeClr val="tx1"/>
        </a:solidFill>
        <a:latin typeface="Times New Roman" pitchFamily="18" charset="0"/>
        <a:ea typeface="Osaka" pitchFamily="-112" charset="-128"/>
        <a:cs typeface="+mn-cs"/>
      </a:defRPr>
    </a:lvl2pPr>
    <a:lvl3pPr marL="991722" algn="l" rtl="0" fontAlgn="base">
      <a:spcBef>
        <a:spcPct val="0"/>
      </a:spcBef>
      <a:spcAft>
        <a:spcPct val="0"/>
      </a:spcAft>
      <a:defRPr sz="2600" kern="1200">
        <a:solidFill>
          <a:schemeClr val="tx1"/>
        </a:solidFill>
        <a:latin typeface="Times New Roman" pitchFamily="18" charset="0"/>
        <a:ea typeface="Osaka" pitchFamily="-112" charset="-128"/>
        <a:cs typeface="+mn-cs"/>
      </a:defRPr>
    </a:lvl3pPr>
    <a:lvl4pPr marL="1487578" algn="l" rtl="0" fontAlgn="base">
      <a:spcBef>
        <a:spcPct val="0"/>
      </a:spcBef>
      <a:spcAft>
        <a:spcPct val="0"/>
      </a:spcAft>
      <a:defRPr sz="2600" kern="1200">
        <a:solidFill>
          <a:schemeClr val="tx1"/>
        </a:solidFill>
        <a:latin typeface="Times New Roman" pitchFamily="18" charset="0"/>
        <a:ea typeface="Osaka" pitchFamily="-112" charset="-128"/>
        <a:cs typeface="+mn-cs"/>
      </a:defRPr>
    </a:lvl4pPr>
    <a:lvl5pPr marL="1983436" algn="l" rtl="0" fontAlgn="base">
      <a:spcBef>
        <a:spcPct val="0"/>
      </a:spcBef>
      <a:spcAft>
        <a:spcPct val="0"/>
      </a:spcAft>
      <a:defRPr sz="2600" kern="1200">
        <a:solidFill>
          <a:schemeClr val="tx1"/>
        </a:solidFill>
        <a:latin typeface="Times New Roman" pitchFamily="18" charset="0"/>
        <a:ea typeface="Osaka" pitchFamily="-112" charset="-128"/>
        <a:cs typeface="+mn-cs"/>
      </a:defRPr>
    </a:lvl5pPr>
    <a:lvl6pPr marL="2479293" algn="l" defTabSz="991722" rtl="0" eaLnBrk="1" latinLnBrk="0" hangingPunct="1">
      <a:defRPr sz="2600" kern="1200">
        <a:solidFill>
          <a:schemeClr val="tx1"/>
        </a:solidFill>
        <a:latin typeface="Times New Roman" pitchFamily="18" charset="0"/>
        <a:ea typeface="Osaka" pitchFamily="-112" charset="-128"/>
        <a:cs typeface="+mn-cs"/>
      </a:defRPr>
    </a:lvl6pPr>
    <a:lvl7pPr marL="2975156" algn="l" defTabSz="991722" rtl="0" eaLnBrk="1" latinLnBrk="0" hangingPunct="1">
      <a:defRPr sz="2600" kern="1200">
        <a:solidFill>
          <a:schemeClr val="tx1"/>
        </a:solidFill>
        <a:latin typeface="Times New Roman" pitchFamily="18" charset="0"/>
        <a:ea typeface="Osaka" pitchFamily="-112" charset="-128"/>
        <a:cs typeface="+mn-cs"/>
      </a:defRPr>
    </a:lvl7pPr>
    <a:lvl8pPr marL="3471011" algn="l" defTabSz="991722" rtl="0" eaLnBrk="1" latinLnBrk="0" hangingPunct="1">
      <a:defRPr sz="2600" kern="1200">
        <a:solidFill>
          <a:schemeClr val="tx1"/>
        </a:solidFill>
        <a:latin typeface="Times New Roman" pitchFamily="18" charset="0"/>
        <a:ea typeface="Osaka" pitchFamily="-112" charset="-128"/>
        <a:cs typeface="+mn-cs"/>
      </a:defRPr>
    </a:lvl8pPr>
    <a:lvl9pPr marL="3966871" algn="l" defTabSz="991722" rtl="0" eaLnBrk="1" latinLnBrk="0" hangingPunct="1">
      <a:defRPr sz="2600" kern="1200">
        <a:solidFill>
          <a:schemeClr val="tx1"/>
        </a:solidFill>
        <a:latin typeface="Times New Roman" pitchFamily="18" charset="0"/>
        <a:ea typeface="Osaka" pitchFamily="-112" charset="-128"/>
        <a:cs typeface="+mn-cs"/>
      </a:defRPr>
    </a:lvl9pPr>
  </p:defaultTextStyle>
  <p:extLst>
    <p:ext uri="{EFAFB233-063F-42B5-8137-9DF3F51BA10A}">
      <p15:sldGuideLst xmlns:p15="http://schemas.microsoft.com/office/powerpoint/2012/main" xmlns="">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xmlns="">
        <p15:guide id="1" orient="horz" pos="2209" userDrawn="1">
          <p15:clr>
            <a:srgbClr val="A4A3A4"/>
          </p15:clr>
        </p15:guide>
        <p15:guide id="2" pos="29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A5"/>
    <a:srgbClr val="C1D9FF"/>
    <a:srgbClr val="C4CFFE"/>
    <a:srgbClr val="ABCBFF"/>
    <a:srgbClr val="ACFEFE"/>
    <a:srgbClr val="D1E3FF"/>
    <a:srgbClr val="E1ECFF"/>
    <a:srgbClr val="D9E7FF"/>
    <a:srgbClr val="89B6FF"/>
    <a:srgbClr val="8BB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51" autoAdjust="0"/>
    <p:restoredTop sz="94686" autoAdjust="0"/>
  </p:normalViewPr>
  <p:slideViewPr>
    <p:cSldViewPr snapToGrid="0">
      <p:cViewPr varScale="1">
        <p:scale>
          <a:sx n="48" d="100"/>
          <a:sy n="48" d="100"/>
        </p:scale>
        <p:origin x="1243" y="53"/>
      </p:cViewPr>
      <p:guideLst>
        <p:guide orient="horz" pos="2304"/>
        <p:guide pos="3072"/>
      </p:guideLst>
    </p:cSldViewPr>
  </p:slideViewPr>
  <p:outlineViewPr>
    <p:cViewPr>
      <p:scale>
        <a:sx n="33" d="100"/>
        <a:sy n="33" d="100"/>
      </p:scale>
      <p:origin x="0" y="1454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07" d="100"/>
          <a:sy n="107" d="100"/>
        </p:scale>
        <p:origin x="1800" y="108"/>
      </p:cViewPr>
      <p:guideLst>
        <p:guide orient="horz" pos="2209"/>
        <p:guide pos="2929"/>
      </p:guideLst>
    </p:cSldViewPr>
  </p:notesViewPr>
  <p:gridSpacing cx="38405" cy="384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oleObject" Target="file:///C:\Users\cairenw\Documents\NDPC%20Misc\Data\NCES%20AFGR%20and%20Dropout%2050%20States.xlsx" TargetMode="Externa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2.xml"/><Relationship Id="rId1" Type="http://schemas.openxmlformats.org/officeDocument/2006/relationships/oleObject" Target="Book1" TargetMode="External"/><Relationship Id="rId4"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481616833145547E-2"/>
          <c:y val="0.14762942779291552"/>
          <c:w val="0.76239854838902921"/>
          <c:h val="0.67589435516745699"/>
        </c:manualLayout>
      </c:layout>
      <c:lineChart>
        <c:grouping val="standard"/>
        <c:varyColors val="0"/>
        <c:ser>
          <c:idx val="0"/>
          <c:order val="0"/>
          <c:tx>
            <c:strRef>
              <c:f>ACGR!$H$62</c:f>
              <c:strCache>
                <c:ptCount val="1"/>
                <c:pt idx="0">
                  <c:v>AFGR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0"/>
            <c:marker>
              <c:symbol val="square"/>
              <c:size val="8"/>
            </c:marker>
            <c:bubble3D val="0"/>
          </c:dPt>
          <c:dPt>
            <c:idx val="1"/>
            <c:marker>
              <c:symbol val="none"/>
            </c:marker>
            <c:bubble3D val="0"/>
          </c:dPt>
          <c:dPt>
            <c:idx val="2"/>
            <c:marker>
              <c:symbol val="none"/>
            </c:marker>
            <c:bubble3D val="0"/>
          </c:dPt>
          <c:dPt>
            <c:idx val="3"/>
            <c:marker>
              <c:symbol val="none"/>
            </c:marker>
            <c:bubble3D val="0"/>
          </c:dPt>
          <c:dPt>
            <c:idx val="4"/>
            <c:marker>
              <c:symbol val="none"/>
            </c:marker>
            <c:bubble3D val="0"/>
          </c:dPt>
          <c:dPt>
            <c:idx val="5"/>
            <c:marker>
              <c:symbol val="square"/>
              <c:size val="8"/>
            </c:marker>
            <c:bubble3D val="0"/>
          </c:dPt>
          <c:dPt>
            <c:idx val="6"/>
            <c:marker>
              <c:symbol val="none"/>
            </c:marker>
            <c:bubble3D val="0"/>
          </c:dPt>
          <c:dPt>
            <c:idx val="7"/>
            <c:marker>
              <c:symbol val="none"/>
            </c:marker>
            <c:bubble3D val="0"/>
          </c:dPt>
          <c:dPt>
            <c:idx val="8"/>
            <c:marker>
              <c:symbol val="square"/>
              <c:size val="8"/>
            </c:marker>
            <c:bubble3D val="0"/>
          </c:dPt>
          <c:dPt>
            <c:idx val="9"/>
            <c:marker>
              <c:symbol val="none"/>
            </c:marker>
            <c:bubble3D val="0"/>
          </c:dPt>
          <c:dPt>
            <c:idx val="10"/>
            <c:marker>
              <c:symbol val="none"/>
            </c:marker>
            <c:bubble3D val="0"/>
          </c:dPt>
          <c:dPt>
            <c:idx val="11"/>
            <c:marker>
              <c:symbol val="none"/>
            </c:marker>
            <c:bubble3D val="0"/>
          </c:dPt>
          <c:dPt>
            <c:idx val="12"/>
            <c:marker>
              <c:symbol val="none"/>
            </c:marker>
            <c:bubble3D val="0"/>
          </c:dPt>
          <c:dPt>
            <c:idx val="13"/>
            <c:marker>
              <c:symbol val="none"/>
            </c:marker>
            <c:bubble3D val="0"/>
          </c:dPt>
          <c:dPt>
            <c:idx val="14"/>
            <c:marker>
              <c:symbol val="square"/>
              <c:size val="8"/>
            </c:marker>
            <c:bubble3D val="0"/>
          </c:dPt>
          <c:dPt>
            <c:idx val="15"/>
            <c:marker>
              <c:symbol val="square"/>
              <c:size val="8"/>
            </c:marker>
            <c:bubble3D val="0"/>
          </c:dPt>
          <c:dPt>
            <c:idx val="16"/>
            <c:marker>
              <c:symbol val="none"/>
            </c:marker>
            <c:bubble3D val="0"/>
          </c:dPt>
          <c:dPt>
            <c:idx val="17"/>
            <c:marker>
              <c:symbol val="none"/>
            </c:marker>
            <c:bubble3D val="0"/>
          </c:dPt>
          <c:dPt>
            <c:idx val="18"/>
            <c:marker>
              <c:symbol val="none"/>
            </c:marker>
            <c:bubble3D val="0"/>
          </c:dPt>
          <c:dPt>
            <c:idx val="19"/>
            <c:marker>
              <c:symbol val="none"/>
            </c:marker>
            <c:bubble3D val="0"/>
          </c:dPt>
          <c:dPt>
            <c:idx val="20"/>
            <c:marker>
              <c:symbol val="square"/>
              <c:size val="8"/>
            </c:marker>
            <c:bubble3D val="0"/>
          </c:dPt>
          <c:dPt>
            <c:idx val="21"/>
            <c:marker>
              <c:symbol val="square"/>
              <c:size val="8"/>
            </c:marker>
            <c:bubble3D val="0"/>
          </c:dPt>
          <c:dLbls>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6"/>
              <c:delete val="1"/>
              <c:extLst>
                <c:ext xmlns:c15="http://schemas.microsoft.com/office/drawing/2012/chart" uri="{CE6537A1-D6FC-4f65-9D91-7224C49458BB}"/>
              </c:extLst>
            </c:dLbl>
            <c:dLbl>
              <c:idx val="17"/>
              <c:delete val="1"/>
              <c:extLst>
                <c:ext xmlns:c15="http://schemas.microsoft.com/office/drawing/2012/chart" uri="{CE6537A1-D6FC-4f65-9D91-7224C49458BB}"/>
              </c:extLst>
            </c:dLbl>
            <c:dLbl>
              <c:idx val="18"/>
              <c:delete val="1"/>
              <c:extLst>
                <c:ext xmlns:c15="http://schemas.microsoft.com/office/drawing/2012/chart" uri="{CE6537A1-D6FC-4f65-9D91-7224C49458BB}"/>
              </c:extLst>
            </c:dLbl>
            <c:dLbl>
              <c:idx val="19"/>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ACGR!$I$61:$AE$61</c:f>
              <c:strCache>
                <c:ptCount val="23"/>
                <c:pt idx="0">
                  <c:v>1990-91</c:v>
                </c:pt>
                <c:pt idx="5">
                  <c:v>1995-96</c:v>
                </c:pt>
                <c:pt idx="8">
                  <c:v>1998-99</c:v>
                </c:pt>
                <c:pt idx="14">
                  <c:v>2004-05</c:v>
                </c:pt>
                <c:pt idx="15">
                  <c:v>2005-06</c:v>
                </c:pt>
                <c:pt idx="20">
                  <c:v>2010-11</c:v>
                </c:pt>
                <c:pt idx="21">
                  <c:v>2011-12</c:v>
                </c:pt>
                <c:pt idx="22">
                  <c:v>2012-13</c:v>
                </c:pt>
              </c:strCache>
            </c:strRef>
          </c:cat>
          <c:val>
            <c:numRef>
              <c:f>ACGR!$I$62:$AE$62</c:f>
              <c:numCache>
                <c:formatCode>General</c:formatCode>
                <c:ptCount val="23"/>
                <c:pt idx="0">
                  <c:v>74</c:v>
                </c:pt>
                <c:pt idx="1">
                  <c:v>73.400000000000006</c:v>
                </c:pt>
                <c:pt idx="2">
                  <c:v>72.800000000000011</c:v>
                </c:pt>
                <c:pt idx="3">
                  <c:v>72.200000000000017</c:v>
                </c:pt>
                <c:pt idx="4">
                  <c:v>71.600000000000023</c:v>
                </c:pt>
                <c:pt idx="5">
                  <c:v>71</c:v>
                </c:pt>
                <c:pt idx="6">
                  <c:v>71</c:v>
                </c:pt>
                <c:pt idx="7">
                  <c:v>71</c:v>
                </c:pt>
                <c:pt idx="8">
                  <c:v>71</c:v>
                </c:pt>
                <c:pt idx="9">
                  <c:v>71.666666666666671</c:v>
                </c:pt>
                <c:pt idx="10">
                  <c:v>72.333333333333343</c:v>
                </c:pt>
                <c:pt idx="11">
                  <c:v>73.000000000000014</c:v>
                </c:pt>
                <c:pt idx="12">
                  <c:v>73.666666666666686</c:v>
                </c:pt>
                <c:pt idx="13">
                  <c:v>74.333333333333357</c:v>
                </c:pt>
                <c:pt idx="14">
                  <c:v>75</c:v>
                </c:pt>
                <c:pt idx="15">
                  <c:v>73</c:v>
                </c:pt>
                <c:pt idx="16">
                  <c:v>74.400000000000006</c:v>
                </c:pt>
                <c:pt idx="17">
                  <c:v>75.800000000000011</c:v>
                </c:pt>
                <c:pt idx="18">
                  <c:v>77.200000000000017</c:v>
                </c:pt>
                <c:pt idx="19">
                  <c:v>78.600000000000023</c:v>
                </c:pt>
                <c:pt idx="20">
                  <c:v>80</c:v>
                </c:pt>
                <c:pt idx="21">
                  <c:v>81</c:v>
                </c:pt>
              </c:numCache>
            </c:numRef>
          </c:val>
          <c:smooth val="0"/>
        </c:ser>
        <c:ser>
          <c:idx val="1"/>
          <c:order val="1"/>
          <c:tx>
            <c:strRef>
              <c:f>ACGR!$H$63</c:f>
              <c:strCache>
                <c:ptCount val="1"/>
                <c:pt idx="0">
                  <c:v>ACGR</c:v>
                </c:pt>
              </c:strCache>
            </c:strRef>
          </c:tx>
          <c:spPr>
            <a:ln w="28575" cap="rnd">
              <a:solidFill>
                <a:schemeClr val="accent2"/>
              </a:solidFill>
              <a:round/>
            </a:ln>
            <a:effectLst/>
          </c:spPr>
          <c:marker>
            <c:symbol val="diamond"/>
            <c:size val="8"/>
            <c:spPr>
              <a:solidFill>
                <a:schemeClr val="tx1"/>
              </a:solidFill>
              <a:ln w="9525">
                <a:solidFill>
                  <a:schemeClr val="tx1"/>
                </a:solidFill>
              </a:ln>
              <a:effectLst/>
            </c:spPr>
          </c:marker>
          <c:dPt>
            <c:idx val="20"/>
            <c:bubble3D val="0"/>
            <c:spPr>
              <a:ln w="28575" cap="rnd">
                <a:solidFill>
                  <a:schemeClr val="tx1"/>
                </a:solidFill>
                <a:round/>
              </a:ln>
              <a:effectLst/>
            </c:spPr>
          </c:dPt>
          <c:dPt>
            <c:idx val="21"/>
            <c:bubble3D val="0"/>
            <c:spPr>
              <a:ln w="28575" cap="rnd">
                <a:solidFill>
                  <a:schemeClr val="tx1"/>
                </a:solidFill>
                <a:round/>
              </a:ln>
              <a:effectLst/>
            </c:spPr>
          </c:dPt>
          <c:dPt>
            <c:idx val="22"/>
            <c:bubble3D val="0"/>
            <c:spPr>
              <a:ln w="28575" cap="rnd">
                <a:solidFill>
                  <a:schemeClr val="tx1"/>
                </a:solidFill>
                <a:round/>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ACGR!$I$61:$AE$61</c:f>
              <c:strCache>
                <c:ptCount val="23"/>
                <c:pt idx="0">
                  <c:v>1990-91</c:v>
                </c:pt>
                <c:pt idx="5">
                  <c:v>1995-96</c:v>
                </c:pt>
                <c:pt idx="8">
                  <c:v>1998-99</c:v>
                </c:pt>
                <c:pt idx="14">
                  <c:v>2004-05</c:v>
                </c:pt>
                <c:pt idx="15">
                  <c:v>2005-06</c:v>
                </c:pt>
                <c:pt idx="20">
                  <c:v>2010-11</c:v>
                </c:pt>
                <c:pt idx="21">
                  <c:v>2011-12</c:v>
                </c:pt>
                <c:pt idx="22">
                  <c:v>2012-13</c:v>
                </c:pt>
              </c:strCache>
            </c:strRef>
          </c:cat>
          <c:val>
            <c:numRef>
              <c:f>ACGR!$I$63:$AE$63</c:f>
              <c:numCache>
                <c:formatCode>General</c:formatCode>
                <c:ptCount val="23"/>
                <c:pt idx="20">
                  <c:v>79</c:v>
                </c:pt>
                <c:pt idx="21">
                  <c:v>80</c:v>
                </c:pt>
                <c:pt idx="22">
                  <c:v>81</c:v>
                </c:pt>
              </c:numCache>
            </c:numRef>
          </c:val>
          <c:smooth val="0"/>
        </c:ser>
        <c:dLbls>
          <c:dLblPos val="t"/>
          <c:showLegendKey val="0"/>
          <c:showVal val="1"/>
          <c:showCatName val="0"/>
          <c:showSerName val="0"/>
          <c:showPercent val="0"/>
          <c:showBubbleSize val="0"/>
        </c:dLbls>
        <c:marker val="1"/>
        <c:smooth val="0"/>
        <c:axId val="42987008"/>
        <c:axId val="43247296"/>
      </c:lineChart>
      <c:catAx>
        <c:axId val="42987008"/>
        <c:scaling>
          <c:orientation val="minMax"/>
        </c:scaling>
        <c:delete val="0"/>
        <c:axPos val="b"/>
        <c:numFmt formatCode="General" sourceLinked="0"/>
        <c:majorTickMark val="in"/>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3247296"/>
        <c:crosses val="autoZero"/>
        <c:auto val="1"/>
        <c:lblAlgn val="ctr"/>
        <c:lblOffset val="100"/>
        <c:noMultiLvlLbl val="0"/>
      </c:catAx>
      <c:valAx>
        <c:axId val="43247296"/>
        <c:scaling>
          <c:orientation val="minMax"/>
          <c:max val="100"/>
          <c:min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n-US" sz="1600" dirty="0">
                    <a:solidFill>
                      <a:schemeClr val="tx1"/>
                    </a:solidFill>
                    <a:latin typeface="Arial" panose="020B0604020202020204" pitchFamily="34" charset="0"/>
                    <a:cs typeface="Arial" panose="020B0604020202020204" pitchFamily="34" charset="0"/>
                  </a:rPr>
                  <a:t> Graduation Rates (%)</a:t>
                </a:r>
              </a:p>
            </c:rich>
          </c:tx>
          <c:layout/>
          <c:overlay val="0"/>
          <c:spPr>
            <a:noFill/>
            <a:ln>
              <a:noFill/>
            </a:ln>
            <a:effectLst/>
          </c:sp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2987008"/>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lt1">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1"/>
            </a:solidFill>
            <a:ln>
              <a:solidFill>
                <a:schemeClr val="accent1">
                  <a:lumMod val="75000"/>
                </a:schemeClr>
              </a:solidFill>
            </a:ln>
            <a:effectLst/>
            <a:scene3d>
              <a:camera prst="orthographicFront"/>
              <a:lightRig rig="threePt" dir="t"/>
            </a:scene3d>
            <a:sp3d prstMaterial="translucentPowder">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Sheet1!$A$1:$A$11</c:f>
              <c:strCache>
                <c:ptCount val="10"/>
                <c:pt idx="0">
                  <c:v>Academic Support**</c:v>
                </c:pt>
                <c:pt idx="1">
                  <c:v>Health and Wellness**</c:v>
                </c:pt>
                <c:pt idx="2">
                  <c:v>Service-Learning**</c:v>
                </c:pt>
                <c:pt idx="3">
                  <c:v>School/Classroom Environment**</c:v>
                </c:pt>
                <c:pt idx="4">
                  <c:v>Work-Based Learning*</c:v>
                </c:pt>
                <c:pt idx="5">
                  <c:v>Literacy Development**</c:v>
                </c:pt>
                <c:pt idx="6">
                  <c:v>Behavioral Intervention*</c:v>
                </c:pt>
                <c:pt idx="7">
                  <c:v>Mentoring</c:v>
                </c:pt>
                <c:pt idx="8">
                  <c:v>Family Engagement**</c:v>
                </c:pt>
                <c:pt idx="9">
                  <c:v>Career Development/Job Training</c:v>
                </c:pt>
              </c:strCache>
              <c:extLst/>
            </c:strRef>
          </c:cat>
          <c:val>
            <c:numRef>
              <c:f>Sheet1!$B$1:$B$11</c:f>
              <c:numCache>
                <c:formatCode>General</c:formatCode>
                <c:ptCount val="10"/>
                <c:pt idx="0">
                  <c:v>0.11</c:v>
                </c:pt>
                <c:pt idx="1">
                  <c:v>0.18</c:v>
                </c:pt>
                <c:pt idx="2">
                  <c:v>0.21</c:v>
                </c:pt>
                <c:pt idx="3">
                  <c:v>0.25</c:v>
                </c:pt>
                <c:pt idx="4">
                  <c:v>0.26</c:v>
                </c:pt>
                <c:pt idx="5">
                  <c:v>0.42</c:v>
                </c:pt>
                <c:pt idx="6">
                  <c:v>0.46</c:v>
                </c:pt>
                <c:pt idx="7">
                  <c:v>0.63</c:v>
                </c:pt>
                <c:pt idx="8">
                  <c:v>0.67</c:v>
                </c:pt>
                <c:pt idx="9">
                  <c:v>0.81</c:v>
                </c:pt>
              </c:numCache>
              <c:extLst/>
            </c:numRef>
          </c:val>
        </c:ser>
        <c:dLbls>
          <c:showLegendKey val="0"/>
          <c:showVal val="1"/>
          <c:showCatName val="0"/>
          <c:showSerName val="0"/>
          <c:showPercent val="0"/>
          <c:showBubbleSize val="0"/>
        </c:dLbls>
        <c:gapWidth val="150"/>
        <c:shape val="box"/>
        <c:axId val="95598080"/>
        <c:axId val="81390400"/>
        <c:axId val="0"/>
      </c:bar3DChart>
      <c:catAx>
        <c:axId val="955980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81390400"/>
        <c:crosses val="autoZero"/>
        <c:auto val="1"/>
        <c:lblAlgn val="ctr"/>
        <c:lblOffset val="100"/>
        <c:noMultiLvlLbl val="0"/>
      </c:catAx>
      <c:valAx>
        <c:axId val="81390400"/>
        <c:scaling>
          <c:orientation val="minMax"/>
        </c:scaling>
        <c:delete val="1"/>
        <c:axPos val="b"/>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crossAx val="95598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2">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lumMod val="75000"/>
          </a:schemeClr>
        </a:solidFill>
      </a:ln>
    </cs:spPr>
  </cs:dataPoint>
  <cs:dataPoint3D>
    <cs:lnRef idx="0">
      <cs:styleClr val="auto"/>
    </cs:lnRef>
    <cs:fillRef idx="0">
      <cs:styleClr val="auto"/>
    </cs:fillRef>
    <cs:effectRef idx="0"/>
    <cs:fontRef idx="minor">
      <a:schemeClr val="tx1"/>
    </cs:fontRef>
    <cs:spPr>
      <a:solidFill>
        <a:schemeClr val="phClr"/>
      </a:solidFill>
      <a:ln>
        <a:solidFill>
          <a:schemeClr val="phClr">
            <a:lumMod val="75000"/>
          </a:schemeClr>
        </a:solidFill>
      </a:ln>
      <a:scene3d>
        <a:camera prst="orthographicFront"/>
        <a:lightRig rig="threePt" dir="t"/>
      </a:scene3d>
      <a:sp3d prstMaterial="translucentPowder"/>
    </cs:spPr>
  </cs:dataPoint3D>
  <cs:dataPointLine>
    <cs:lnRef idx="0">
      <cs:styleClr val="auto"/>
    </cs:lnRef>
    <cs:fillRef idx="0"/>
    <cs:effectRef idx="0"/>
    <cs:fontRef idx="minor">
      <a:schemeClr val="tx1"/>
    </cs:fontRef>
    <cs:spPr>
      <a:ln w="28575" cap="rnd">
        <a:solidFill>
          <a:schemeClr val="phClr">
            <a:alpha val="70000"/>
          </a:schemeClr>
        </a:solidFill>
        <a:round/>
      </a:ln>
    </cs:spPr>
  </cs:dataPointLine>
  <cs:dataPointMarker>
    <cs:lnRef idx="0">
      <cs:styleClr val="auto"/>
    </cs:lnRef>
    <cs:fillRef idx="0">
      <cs:styleClr val="auto"/>
    </cs:fillRef>
    <cs:effectRef idx="0"/>
    <cs:fontRef idx="minor">
      <a:schemeClr val="dk1"/>
    </cs:fontRef>
    <cs:spPr>
      <a:solidFill>
        <a:schemeClr val="phClr">
          <a:alpha val="70000"/>
        </a:schemeClr>
      </a:solidFill>
      <a:ln>
        <a:solidFill>
          <a:schemeClr val="phClr">
            <a:lumMod val="7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tx1"/>
    </cs:fontRef>
    <cs:spPr>
      <a:solidFill>
        <a:schemeClr val="lt1">
          <a:alpha val="27000"/>
        </a:schemeClr>
      </a:solidFill>
      <a:sp3d/>
    </cs:spPr>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0" kern="1200" cap="none" spc="5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tx1"/>
    </cs:fontRef>
    <cs:spPr>
      <a:sp3d/>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drawing1.xml><?xml version="1.0" encoding="utf-8"?>
<c:userShapes xmlns:c="http://schemas.openxmlformats.org/drawingml/2006/chart">
  <cdr:relSizeAnchor xmlns:cdr="http://schemas.openxmlformats.org/drawingml/2006/chartDrawing">
    <cdr:from>
      <cdr:x>0.86236</cdr:x>
      <cdr:y>0.44691</cdr:y>
    </cdr:from>
    <cdr:to>
      <cdr:x>0.878</cdr:x>
      <cdr:y>0.47408</cdr:y>
    </cdr:to>
    <cdr:pic>
      <cdr:nvPicPr>
        <cdr:cNvPr id="2" name="chart"/>
        <cdr:cNvPicPr>
          <a:picLocks xmlns:a="http://schemas.openxmlformats.org/drawingml/2006/main" noChangeAspect="1"/>
        </cdr:cNvPicPr>
      </cdr:nvPicPr>
      <cdr:blipFill rotWithShape="1">
        <a:blip xmlns:a="http://schemas.openxmlformats.org/drawingml/2006/main" xmlns:r="http://schemas.openxmlformats.org/officeDocument/2006/relationships" r:embed="rId1"/>
        <a:srcRect xmlns:a="http://schemas.openxmlformats.org/drawingml/2006/main" l="24249" t="13824" r="33035" b="42083"/>
        <a:stretch xmlns:a="http://schemas.openxmlformats.org/drawingml/2006/main"/>
      </cdr:blipFill>
      <cdr:spPr>
        <a:xfrm xmlns:a="http://schemas.openxmlformats.org/drawingml/2006/main">
          <a:off x="5829969" y="1796387"/>
          <a:ext cx="105770" cy="109182"/>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0.00208</cdr:x>
      <cdr:y>0.92882</cdr:y>
    </cdr:from>
    <cdr:to>
      <cdr:x>0.36458</cdr:x>
      <cdr:y>0.99479</cdr:y>
    </cdr:to>
    <cdr:sp macro="" textlink="">
      <cdr:nvSpPr>
        <cdr:cNvPr id="2" name="TextBox 1"/>
        <cdr:cNvSpPr txBox="1"/>
      </cdr:nvSpPr>
      <cdr:spPr>
        <a:xfrm xmlns:a="http://schemas.openxmlformats.org/drawingml/2006/main">
          <a:off x="9525" y="2547938"/>
          <a:ext cx="1657350" cy="1809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a:t>* </a:t>
          </a:r>
          <a:r>
            <a:rPr lang="en-US" sz="1000" i="1" dirty="0"/>
            <a:t>p</a:t>
          </a:r>
          <a:r>
            <a:rPr lang="en-US" sz="1000" dirty="0"/>
            <a:t> &lt; 0.01; **</a:t>
          </a:r>
          <a:r>
            <a:rPr lang="en-US" sz="1000" baseline="0" dirty="0"/>
            <a:t> </a:t>
          </a:r>
          <a:r>
            <a:rPr lang="en-US" sz="1000" i="1" baseline="0" dirty="0"/>
            <a:t>p</a:t>
          </a:r>
          <a:r>
            <a:rPr lang="en-US" sz="1000" baseline="0" dirty="0"/>
            <a:t> &lt; 0.005</a:t>
          </a:r>
          <a:endParaRPr lang="en-US" sz="1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9" name="Rectangle 5"/>
          <p:cNvSpPr>
            <a:spLocks noGrp="1" noChangeArrowheads="1"/>
          </p:cNvSpPr>
          <p:nvPr>
            <p:ph type="sldNum" sz="quarter" idx="3"/>
          </p:nvPr>
        </p:nvSpPr>
        <p:spPr bwMode="auto">
          <a:xfrm>
            <a:off x="5267961" y="6659881"/>
            <a:ext cx="4028440" cy="350520"/>
          </a:xfrm>
          <a:prstGeom prst="rect">
            <a:avLst/>
          </a:prstGeom>
          <a:noFill/>
          <a:ln w="9525">
            <a:noFill/>
            <a:miter lim="800000"/>
            <a:headEnd/>
            <a:tailEnd/>
          </a:ln>
          <a:effectLst/>
        </p:spPr>
        <p:txBody>
          <a:bodyPr vert="horz" wrap="square" lIns="92436" tIns="46218" rIns="92436" bIns="46218" numCol="1" anchor="b" anchorCtr="0" compatLnSpc="1">
            <a:prstTxWarp prst="textNoShape">
              <a:avLst/>
            </a:prstTxWarp>
          </a:bodyPr>
          <a:lstStyle>
            <a:lvl1pPr algn="r">
              <a:defRPr sz="1200">
                <a:ea typeface="+mn-ea"/>
                <a:cs typeface="Arial" pitchFamily="34" charset="0"/>
              </a:defRPr>
            </a:lvl1pPr>
          </a:lstStyle>
          <a:p>
            <a:pPr>
              <a:defRPr/>
            </a:pPr>
            <a:fld id="{A10BF6A6-2068-46B9-A37B-B964BE7F4466}" type="slidenum">
              <a:rPr lang="en-US"/>
              <a:pPr>
                <a:defRPr/>
              </a:pPr>
              <a:t>‹#›</a:t>
            </a:fld>
            <a:endParaRPr lang="en-US" dirty="0"/>
          </a:p>
        </p:txBody>
      </p:sp>
    </p:spTree>
    <p:extLst>
      <p:ext uri="{BB962C8B-B14F-4D97-AF65-F5344CB8AC3E}">
        <p14:creationId xmlns:p14="http://schemas.microsoft.com/office/powerpoint/2010/main" val="3467518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2" y="1"/>
            <a:ext cx="4028440" cy="350520"/>
          </a:xfrm>
          <a:prstGeom prst="rect">
            <a:avLst/>
          </a:prstGeom>
          <a:noFill/>
          <a:ln w="9525">
            <a:noFill/>
            <a:miter lim="800000"/>
            <a:headEnd/>
            <a:tailEnd/>
          </a:ln>
          <a:effectLst/>
        </p:spPr>
        <p:txBody>
          <a:bodyPr vert="horz" wrap="square" lIns="92436" tIns="46218" rIns="92436" bIns="46218" numCol="1" anchor="t" anchorCtr="0" compatLnSpc="1">
            <a:prstTxWarp prst="textNoShape">
              <a:avLst/>
            </a:prstTxWarp>
          </a:bodyPr>
          <a:lstStyle>
            <a:lvl1pPr>
              <a:defRPr sz="1200">
                <a:ea typeface="+mn-ea"/>
                <a:cs typeface="Arial" pitchFamily="34" charset="0"/>
              </a:defRPr>
            </a:lvl1pPr>
          </a:lstStyle>
          <a:p>
            <a:pPr>
              <a:defRPr/>
            </a:pPr>
            <a:endParaRPr lang="en-US" dirty="0"/>
          </a:p>
        </p:txBody>
      </p:sp>
      <p:sp>
        <p:nvSpPr>
          <p:cNvPr id="1027" name="Rectangle 3"/>
          <p:cNvSpPr>
            <a:spLocks noGrp="1" noChangeArrowheads="1"/>
          </p:cNvSpPr>
          <p:nvPr>
            <p:ph type="dt" idx="1"/>
          </p:nvPr>
        </p:nvSpPr>
        <p:spPr bwMode="auto">
          <a:xfrm>
            <a:off x="5267961" y="1"/>
            <a:ext cx="4028440" cy="350520"/>
          </a:xfrm>
          <a:prstGeom prst="rect">
            <a:avLst/>
          </a:prstGeom>
          <a:noFill/>
          <a:ln w="9525">
            <a:noFill/>
            <a:miter lim="800000"/>
            <a:headEnd/>
            <a:tailEnd/>
          </a:ln>
          <a:effectLst/>
        </p:spPr>
        <p:txBody>
          <a:bodyPr vert="horz" wrap="square" lIns="92436" tIns="46218" rIns="92436" bIns="46218" numCol="1" anchor="t" anchorCtr="0" compatLnSpc="1">
            <a:prstTxWarp prst="textNoShape">
              <a:avLst/>
            </a:prstTxWarp>
          </a:bodyPr>
          <a:lstStyle>
            <a:lvl1pPr algn="r">
              <a:defRPr sz="1200">
                <a:ea typeface="+mn-ea"/>
                <a:cs typeface="Arial" pitchFamily="34" charset="0"/>
              </a:defRPr>
            </a:lvl1pPr>
          </a:lstStyle>
          <a:p>
            <a:pPr>
              <a:defRPr/>
            </a:pPr>
            <a:endParaRPr lang="en-US" dirty="0"/>
          </a:p>
        </p:txBody>
      </p:sp>
      <p:sp>
        <p:nvSpPr>
          <p:cNvPr id="89092" name="Rectangle 4"/>
          <p:cNvSpPr>
            <a:spLocks noGrp="1" noRot="1" noChangeAspect="1" noChangeArrowheads="1" noTextEdit="1"/>
          </p:cNvSpPr>
          <p:nvPr>
            <p:ph type="sldImg" idx="2"/>
          </p:nvPr>
        </p:nvSpPr>
        <p:spPr bwMode="auto">
          <a:xfrm>
            <a:off x="2895600" y="525463"/>
            <a:ext cx="3506788" cy="2628900"/>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1239521" y="3329940"/>
            <a:ext cx="6817360" cy="3154680"/>
          </a:xfrm>
          <a:prstGeom prst="rect">
            <a:avLst/>
          </a:prstGeom>
          <a:noFill/>
          <a:ln w="9525">
            <a:noFill/>
            <a:miter lim="800000"/>
            <a:headEnd/>
            <a:tailEnd/>
          </a:ln>
          <a:effectLst/>
        </p:spPr>
        <p:txBody>
          <a:bodyPr vert="horz" wrap="square" lIns="92436" tIns="46218" rIns="92436" bIns="4621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30" name="Rectangle 6"/>
          <p:cNvSpPr>
            <a:spLocks noGrp="1" noChangeArrowheads="1"/>
          </p:cNvSpPr>
          <p:nvPr>
            <p:ph type="ftr" sz="quarter" idx="4"/>
          </p:nvPr>
        </p:nvSpPr>
        <p:spPr bwMode="auto">
          <a:xfrm>
            <a:off x="2" y="6659881"/>
            <a:ext cx="4028440" cy="350520"/>
          </a:xfrm>
          <a:prstGeom prst="rect">
            <a:avLst/>
          </a:prstGeom>
          <a:noFill/>
          <a:ln w="9525">
            <a:noFill/>
            <a:miter lim="800000"/>
            <a:headEnd/>
            <a:tailEnd/>
          </a:ln>
          <a:effectLst/>
        </p:spPr>
        <p:txBody>
          <a:bodyPr vert="horz" wrap="square" lIns="92436" tIns="46218" rIns="92436" bIns="46218" numCol="1" anchor="b" anchorCtr="0" compatLnSpc="1">
            <a:prstTxWarp prst="textNoShape">
              <a:avLst/>
            </a:prstTxWarp>
          </a:bodyPr>
          <a:lstStyle>
            <a:lvl1pPr>
              <a:defRPr sz="1200">
                <a:ea typeface="+mn-ea"/>
                <a:cs typeface="Arial" pitchFamily="34" charset="0"/>
              </a:defRPr>
            </a:lvl1pPr>
          </a:lstStyle>
          <a:p>
            <a:pPr>
              <a:defRPr/>
            </a:pPr>
            <a:endParaRPr lang="en-US" dirty="0"/>
          </a:p>
        </p:txBody>
      </p:sp>
      <p:sp>
        <p:nvSpPr>
          <p:cNvPr id="1031" name="Rectangle 7"/>
          <p:cNvSpPr>
            <a:spLocks noGrp="1" noChangeArrowheads="1"/>
          </p:cNvSpPr>
          <p:nvPr>
            <p:ph type="sldNum" sz="quarter" idx="5"/>
          </p:nvPr>
        </p:nvSpPr>
        <p:spPr bwMode="auto">
          <a:xfrm>
            <a:off x="5267961" y="6659881"/>
            <a:ext cx="4028440" cy="350520"/>
          </a:xfrm>
          <a:prstGeom prst="rect">
            <a:avLst/>
          </a:prstGeom>
          <a:noFill/>
          <a:ln w="9525">
            <a:noFill/>
            <a:miter lim="800000"/>
            <a:headEnd/>
            <a:tailEnd/>
          </a:ln>
          <a:effectLst/>
        </p:spPr>
        <p:txBody>
          <a:bodyPr vert="horz" wrap="square" lIns="92436" tIns="46218" rIns="92436" bIns="46218" numCol="1" anchor="b" anchorCtr="0" compatLnSpc="1">
            <a:prstTxWarp prst="textNoShape">
              <a:avLst/>
            </a:prstTxWarp>
          </a:bodyPr>
          <a:lstStyle>
            <a:lvl1pPr algn="r">
              <a:defRPr sz="1200">
                <a:ea typeface="+mn-ea"/>
                <a:cs typeface="Arial" pitchFamily="34" charset="0"/>
              </a:defRPr>
            </a:lvl1pPr>
          </a:lstStyle>
          <a:p>
            <a:pPr>
              <a:defRPr/>
            </a:pPr>
            <a:fld id="{3DF6D09E-8644-4D0B-9A9C-B3000FD6167B}" type="slidenum">
              <a:rPr lang="en-US"/>
              <a:pPr>
                <a:defRPr/>
              </a:pPr>
              <a:t>‹#›</a:t>
            </a:fld>
            <a:endParaRPr lang="en-US" dirty="0"/>
          </a:p>
        </p:txBody>
      </p:sp>
    </p:spTree>
    <p:extLst>
      <p:ext uri="{BB962C8B-B14F-4D97-AF65-F5344CB8AC3E}">
        <p14:creationId xmlns:p14="http://schemas.microsoft.com/office/powerpoint/2010/main" val="24168169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Times New Roman" pitchFamily="-112" charset="0"/>
        <a:ea typeface="Arial" pitchFamily="-112" charset="0"/>
        <a:cs typeface="Arial" pitchFamily="-112" charset="0"/>
      </a:defRPr>
    </a:lvl1pPr>
    <a:lvl2pPr marL="495861" algn="l" rtl="0" eaLnBrk="0" fontAlgn="base" hangingPunct="0">
      <a:spcBef>
        <a:spcPct val="30000"/>
      </a:spcBef>
      <a:spcAft>
        <a:spcPct val="0"/>
      </a:spcAft>
      <a:defRPr sz="1300" kern="1200">
        <a:solidFill>
          <a:schemeClr val="tx1"/>
        </a:solidFill>
        <a:latin typeface="Times New Roman" pitchFamily="-112" charset="0"/>
        <a:ea typeface="Arial" pitchFamily="-112" charset="0"/>
        <a:cs typeface="Arial" pitchFamily="-112" charset="0"/>
      </a:defRPr>
    </a:lvl2pPr>
    <a:lvl3pPr marL="991722" algn="l" rtl="0" eaLnBrk="0" fontAlgn="base" hangingPunct="0">
      <a:spcBef>
        <a:spcPct val="30000"/>
      </a:spcBef>
      <a:spcAft>
        <a:spcPct val="0"/>
      </a:spcAft>
      <a:defRPr sz="1300" kern="1200">
        <a:solidFill>
          <a:schemeClr val="tx1"/>
        </a:solidFill>
        <a:latin typeface="Times New Roman" pitchFamily="-112" charset="0"/>
        <a:ea typeface="Arial" pitchFamily="-112" charset="0"/>
        <a:cs typeface="Arial" pitchFamily="-112" charset="0"/>
      </a:defRPr>
    </a:lvl3pPr>
    <a:lvl4pPr marL="1487578" algn="l" rtl="0" eaLnBrk="0" fontAlgn="base" hangingPunct="0">
      <a:spcBef>
        <a:spcPct val="30000"/>
      </a:spcBef>
      <a:spcAft>
        <a:spcPct val="0"/>
      </a:spcAft>
      <a:defRPr sz="1300" kern="1200">
        <a:solidFill>
          <a:schemeClr val="tx1"/>
        </a:solidFill>
        <a:latin typeface="Times New Roman" pitchFamily="-112" charset="0"/>
        <a:ea typeface="Arial" pitchFamily="-112" charset="0"/>
        <a:cs typeface="Arial" pitchFamily="-112" charset="0"/>
      </a:defRPr>
    </a:lvl4pPr>
    <a:lvl5pPr marL="1983436" algn="l" rtl="0" eaLnBrk="0" fontAlgn="base" hangingPunct="0">
      <a:spcBef>
        <a:spcPct val="30000"/>
      </a:spcBef>
      <a:spcAft>
        <a:spcPct val="0"/>
      </a:spcAft>
      <a:defRPr sz="1300" kern="1200">
        <a:solidFill>
          <a:schemeClr val="tx1"/>
        </a:solidFill>
        <a:latin typeface="Times New Roman" pitchFamily="-112" charset="0"/>
        <a:ea typeface="Arial" pitchFamily="-112" charset="0"/>
        <a:cs typeface="Arial" pitchFamily="-112" charset="0"/>
      </a:defRPr>
    </a:lvl5pPr>
    <a:lvl6pPr marL="2479293" algn="l" defTabSz="495861" rtl="0" eaLnBrk="1" latinLnBrk="0" hangingPunct="1">
      <a:defRPr sz="1300" kern="1200">
        <a:solidFill>
          <a:schemeClr val="tx1"/>
        </a:solidFill>
        <a:latin typeface="+mn-lt"/>
        <a:ea typeface="+mn-ea"/>
        <a:cs typeface="+mn-cs"/>
      </a:defRPr>
    </a:lvl6pPr>
    <a:lvl7pPr marL="2975156" algn="l" defTabSz="495861" rtl="0" eaLnBrk="1" latinLnBrk="0" hangingPunct="1">
      <a:defRPr sz="1300" kern="1200">
        <a:solidFill>
          <a:schemeClr val="tx1"/>
        </a:solidFill>
        <a:latin typeface="+mn-lt"/>
        <a:ea typeface="+mn-ea"/>
        <a:cs typeface="+mn-cs"/>
      </a:defRPr>
    </a:lvl7pPr>
    <a:lvl8pPr marL="3471011" algn="l" defTabSz="495861" rtl="0" eaLnBrk="1" latinLnBrk="0" hangingPunct="1">
      <a:defRPr sz="1300" kern="1200">
        <a:solidFill>
          <a:schemeClr val="tx1"/>
        </a:solidFill>
        <a:latin typeface="+mn-lt"/>
        <a:ea typeface="+mn-ea"/>
        <a:cs typeface="+mn-cs"/>
      </a:defRPr>
    </a:lvl8pPr>
    <a:lvl9pPr marL="3966871" algn="l" defTabSz="49586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all4ed.org/files/Well&amp;WellOff.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EDFAF5DD-1864-4CA6-80BD-5526EE26901B}" type="slidenum">
              <a:rPr lang="en-US" smtClean="0">
                <a:ea typeface="Osaka" pitchFamily="-112" charset="-128"/>
              </a:rPr>
              <a:pPr/>
              <a:t>1</a:t>
            </a:fld>
            <a:endParaRPr lang="en-US" dirty="0" smtClean="0">
              <a:ea typeface="Osaka" pitchFamily="-112" charset="-128"/>
            </a:endParaRPr>
          </a:p>
        </p:txBody>
      </p:sp>
      <p:sp>
        <p:nvSpPr>
          <p:cNvPr id="90115" name="Rectangle 2"/>
          <p:cNvSpPr>
            <a:spLocks noGrp="1" noRot="1" noChangeAspect="1" noChangeArrowheads="1" noTextEdit="1"/>
          </p:cNvSpPr>
          <p:nvPr>
            <p:ph type="sldImg"/>
          </p:nvPr>
        </p:nvSpPr>
        <p:spPr>
          <a:xfrm>
            <a:off x="2895600" y="525463"/>
            <a:ext cx="3506788" cy="2628900"/>
          </a:xfrm>
          <a:ln/>
        </p:spPr>
      </p:sp>
      <p:sp>
        <p:nvSpPr>
          <p:cNvPr id="90116" name="Rectangle 3"/>
          <p:cNvSpPr>
            <a:spLocks noGrp="1" noChangeArrowheads="1"/>
          </p:cNvSpPr>
          <p:nvPr>
            <p:ph type="body" idx="1"/>
          </p:nvPr>
        </p:nvSpPr>
        <p:spPr>
          <a:noFill/>
          <a:ln/>
        </p:spPr>
        <p:txBody>
          <a:bodyPr/>
          <a:lstStyle/>
          <a:p>
            <a:pPr eaLnBrk="1" hangingPunct="1"/>
            <a:endParaRPr lang="en-US" dirty="0" smtClean="0">
              <a:latin typeface="Times New Roman" pitchFamily="18" charset="0"/>
              <a:cs typeface="Arial" pitchFamily="34" charset="0"/>
            </a:endParaRPr>
          </a:p>
        </p:txBody>
      </p:sp>
    </p:spTree>
    <p:extLst>
      <p:ext uri="{BB962C8B-B14F-4D97-AF65-F5344CB8AC3E}">
        <p14:creationId xmlns:p14="http://schemas.microsoft.com/office/powerpoint/2010/main" val="2583716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42BAB-4522-BD4A-B27D-3802936B3790}" type="slidenum">
              <a:rPr lang="en-US" smtClean="0"/>
              <a:t>17</a:t>
            </a:fld>
            <a:endParaRPr lang="en-US" dirty="0"/>
          </a:p>
        </p:txBody>
      </p:sp>
    </p:spTree>
    <p:extLst>
      <p:ext uri="{BB962C8B-B14F-4D97-AF65-F5344CB8AC3E}">
        <p14:creationId xmlns:p14="http://schemas.microsoft.com/office/powerpoint/2010/main" val="347214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7E6CAF59-62C3-4886-BABD-E440090E725A}" type="slidenum">
              <a:rPr lang="en-US" smtClean="0">
                <a:solidFill>
                  <a:srgbClr val="000000"/>
                </a:solidFill>
              </a:rPr>
              <a:pPr/>
              <a:t>18</a:t>
            </a:fld>
            <a:endParaRPr lang="en-US" dirty="0" smtClean="0">
              <a:solidFill>
                <a:srgbClr val="000000"/>
              </a:solidFill>
            </a:endParaRPr>
          </a:p>
        </p:txBody>
      </p:sp>
      <p:sp>
        <p:nvSpPr>
          <p:cNvPr id="68610" name="Rectangle 2"/>
          <p:cNvSpPr>
            <a:spLocks noGrp="1" noRot="1" noChangeAspect="1" noChangeArrowheads="1" noTextEdit="1"/>
          </p:cNvSpPr>
          <p:nvPr>
            <p:ph type="sldImg"/>
          </p:nvPr>
        </p:nvSpPr>
        <p:spPr>
          <a:xfrm>
            <a:off x="2927350" y="515938"/>
            <a:ext cx="3443288" cy="2581275"/>
          </a:xfrm>
          <a:ln/>
        </p:spPr>
      </p:sp>
      <p:sp>
        <p:nvSpPr>
          <p:cNvPr id="68611"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374455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0497" name="Rectangle 7"/>
          <p:cNvSpPr>
            <a:spLocks noGrp="1" noChangeArrowheads="1"/>
          </p:cNvSpPr>
          <p:nvPr>
            <p:ph type="sldNum" sz="quarter" idx="5"/>
          </p:nvPr>
        </p:nvSpPr>
        <p:spPr>
          <a:noFill/>
        </p:spPr>
        <p:txBody>
          <a:bodyPr/>
          <a:lstStyle/>
          <a:p>
            <a:fld id="{14A500A4-17BB-4857-BE31-ADC3F3380A2A}" type="slidenum">
              <a:rPr lang="en-US" smtClean="0"/>
              <a:pPr/>
              <a:t>19</a:t>
            </a:fld>
            <a:endParaRPr lang="en-US" dirty="0" smtClean="0"/>
          </a:p>
        </p:txBody>
      </p:sp>
      <p:sp>
        <p:nvSpPr>
          <p:cNvPr id="1770498" name="Rectangle 2"/>
          <p:cNvSpPr>
            <a:spLocks noGrp="1" noRot="1" noChangeAspect="1" noChangeArrowheads="1" noTextEdit="1"/>
          </p:cNvSpPr>
          <p:nvPr>
            <p:ph type="sldImg"/>
          </p:nvPr>
        </p:nvSpPr>
        <p:spPr>
          <a:xfrm>
            <a:off x="2895600" y="525463"/>
            <a:ext cx="3506788" cy="2628900"/>
          </a:xfrm>
          <a:ln/>
        </p:spPr>
      </p:sp>
      <p:sp>
        <p:nvSpPr>
          <p:cNvPr id="1770499"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3907837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6788" cy="262890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kern="1200" dirty="0" smtClean="0">
                <a:solidFill>
                  <a:schemeClr val="tx1"/>
                </a:solidFill>
                <a:effectLst/>
                <a:latin typeface="Arial" charset="0"/>
                <a:ea typeface="+mn-ea"/>
                <a:cs typeface="+mn-cs"/>
              </a:rPr>
              <a:t>Medicaid savings statistics from:</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effectLst/>
                <a:latin typeface="Arial" charset="0"/>
                <a:ea typeface="+mn-ea"/>
                <a:cs typeface="+mn-cs"/>
              </a:rPr>
              <a:t>Well and Well-Off: Decreasing Medicaid and Health-Care Costs by Increasing Educational Attainment Report</a:t>
            </a:r>
            <a:r>
              <a:rPr lang="en-US" sz="1200" kern="1200" dirty="0" smtClean="0">
                <a:solidFill>
                  <a:schemeClr val="tx1"/>
                </a:solidFill>
                <a:effectLst/>
                <a:latin typeface="Arial" charset="0"/>
                <a:ea typeface="+mn-ea"/>
                <a:cs typeface="+mn-cs"/>
              </a:rPr>
              <a:t/>
            </a:r>
            <a:br>
              <a:rPr lang="en-US" sz="1200" kern="1200" dirty="0" smtClean="0">
                <a:solidFill>
                  <a:schemeClr val="tx1"/>
                </a:solidFill>
                <a:effectLst/>
                <a:latin typeface="Arial" charset="0"/>
                <a:ea typeface="+mn-ea"/>
                <a:cs typeface="+mn-cs"/>
              </a:rPr>
            </a:br>
            <a:r>
              <a:rPr lang="en-US" sz="1200" kern="1200" dirty="0" smtClean="0">
                <a:solidFill>
                  <a:schemeClr val="tx1"/>
                </a:solidFill>
                <a:effectLst/>
                <a:latin typeface="Arial" charset="0"/>
                <a:ea typeface="+mn-ea"/>
                <a:cs typeface="+mn-cs"/>
              </a:rPr>
              <a:t>July 10, 2013. Alliance for Excellent Education. </a:t>
            </a:r>
            <a:r>
              <a:rPr lang="en-US" sz="1200" u="sng" kern="1200" dirty="0" smtClean="0">
                <a:solidFill>
                  <a:schemeClr val="tx1"/>
                </a:solidFill>
                <a:effectLst/>
                <a:latin typeface="Arial" charset="0"/>
                <a:ea typeface="+mn-ea"/>
                <a:cs typeface="+mn-cs"/>
                <a:hlinkClick r:id="rId3"/>
              </a:rPr>
              <a:t>http://www.all4ed.org/files/Well&amp;WellOff.pdf</a:t>
            </a:r>
            <a:endParaRPr lang="en-US" sz="1200" u="sng" kern="120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u="sng" kern="120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kern="1200" dirty="0" smtClean="0">
                <a:solidFill>
                  <a:schemeClr val="tx1"/>
                </a:solidFill>
                <a:effectLst/>
                <a:latin typeface="Arial" charset="0"/>
                <a:ea typeface="+mn-ea"/>
                <a:cs typeface="+mn-cs"/>
              </a:rPr>
              <a:t>Data in callouts are from other</a:t>
            </a:r>
            <a:r>
              <a:rPr lang="en-US" sz="1200" b="0" kern="1200" baseline="0" dirty="0" smtClean="0">
                <a:solidFill>
                  <a:schemeClr val="tx1"/>
                </a:solidFill>
                <a:effectLst/>
                <a:latin typeface="Arial" charset="0"/>
                <a:ea typeface="+mn-ea"/>
                <a:cs typeface="+mn-cs"/>
              </a:rPr>
              <a:t> sources cited in the above mentioned report.</a:t>
            </a:r>
            <a:endParaRPr lang="en-US" sz="1200" b="0" kern="120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31FB515B-FB63-B648-A88A-81A24C42AE91}" type="slidenum">
              <a:rPr lang="en-US" smtClean="0"/>
              <a:pPr/>
              <a:t>20</a:t>
            </a:fld>
            <a:endParaRPr lang="en-US" dirty="0"/>
          </a:p>
        </p:txBody>
      </p:sp>
    </p:spTree>
    <p:extLst>
      <p:ext uri="{BB962C8B-B14F-4D97-AF65-F5344CB8AC3E}">
        <p14:creationId xmlns:p14="http://schemas.microsoft.com/office/powerpoint/2010/main" val="2915659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8025"/>
            <a:ext cx="4725987"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42BAB-4522-BD4A-B27D-3802936B3790}" type="slidenum">
              <a:rPr lang="en-US" smtClean="0"/>
              <a:t>21</a:t>
            </a:fld>
            <a:endParaRPr lang="en-US" dirty="0"/>
          </a:p>
        </p:txBody>
      </p:sp>
    </p:spTree>
    <p:extLst>
      <p:ext uri="{BB962C8B-B14F-4D97-AF65-F5344CB8AC3E}">
        <p14:creationId xmlns:p14="http://schemas.microsoft.com/office/powerpoint/2010/main" val="3587594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85E31F-EE41-42B9-94C4-6139C16070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6479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6788" cy="2628900"/>
          </a:xfrm>
        </p:spPr>
      </p:sp>
      <p:sp>
        <p:nvSpPr>
          <p:cNvPr id="3" name="Notes Placeholder 2"/>
          <p:cNvSpPr>
            <a:spLocks noGrp="1"/>
          </p:cNvSpPr>
          <p:nvPr>
            <p:ph type="body" idx="1"/>
          </p:nvPr>
        </p:nvSpPr>
        <p:spPr/>
        <p:txBody>
          <a:bodyPr/>
          <a:lstStyle/>
          <a:p>
            <a:r>
              <a:rPr lang="en-US" dirty="0" smtClean="0"/>
              <a:t>WE GET EGOCENTRIC – thinking everything kids are going through are a response to us</a:t>
            </a:r>
            <a:endParaRPr lang="en-US" dirty="0"/>
          </a:p>
        </p:txBody>
      </p:sp>
      <p:sp>
        <p:nvSpPr>
          <p:cNvPr id="4" name="Slide Number Placeholder 3"/>
          <p:cNvSpPr>
            <a:spLocks noGrp="1"/>
          </p:cNvSpPr>
          <p:nvPr>
            <p:ph type="sldNum" sz="quarter" idx="10"/>
          </p:nvPr>
        </p:nvSpPr>
        <p:spPr/>
        <p:txBody>
          <a:bodyPr/>
          <a:lstStyle/>
          <a:p>
            <a:fld id="{5F77D33C-AFF1-4E65-95E8-F890AD80DD06}" type="slidenum">
              <a:rPr lang="en-US" smtClean="0"/>
              <a:t>23</a:t>
            </a:fld>
            <a:endParaRPr lang="en-US" dirty="0"/>
          </a:p>
        </p:txBody>
      </p:sp>
    </p:spTree>
    <p:extLst>
      <p:ext uri="{BB962C8B-B14F-4D97-AF65-F5344CB8AC3E}">
        <p14:creationId xmlns:p14="http://schemas.microsoft.com/office/powerpoint/2010/main" val="1713851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D2051A-9F4F-4638-BFCE-2C893357E853}" type="slidenum">
              <a:rPr lang="en-US" altLang="en-US"/>
              <a:pPr/>
              <a:t>24</a:t>
            </a:fld>
            <a:endParaRPr lang="en-US" alt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ltLang="en-US" dirty="0"/>
          </a:p>
        </p:txBody>
      </p:sp>
      <p:sp>
        <p:nvSpPr>
          <p:cNvPr id="2" name="Footer Placeholder 1"/>
          <p:cNvSpPr>
            <a:spLocks noGrp="1"/>
          </p:cNvSpPr>
          <p:nvPr>
            <p:ph type="ftr" sz="quarter" idx="10"/>
          </p:nvPr>
        </p:nvSpPr>
        <p:spPr/>
        <p:txBody>
          <a:bodyPr/>
          <a:lstStyle/>
          <a:p>
            <a:r>
              <a:rPr lang="en-US" dirty="0" smtClean="0"/>
              <a:t>Pioneer RESA DPI PowerPoint  ~  Feb. 29 &amp; Mar 1, 2016</a:t>
            </a:r>
            <a:endParaRPr lang="en-US" dirty="0"/>
          </a:p>
        </p:txBody>
      </p:sp>
    </p:spTree>
    <p:extLst>
      <p:ext uri="{BB962C8B-B14F-4D97-AF65-F5344CB8AC3E}">
        <p14:creationId xmlns:p14="http://schemas.microsoft.com/office/powerpoint/2010/main" val="2061682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42BAB-4522-BD4A-B27D-3802936B3790}" type="slidenum">
              <a:rPr lang="en-US" smtClean="0"/>
              <a:t>25</a:t>
            </a:fld>
            <a:endParaRPr lang="en-US" dirty="0"/>
          </a:p>
        </p:txBody>
      </p:sp>
      <p:sp>
        <p:nvSpPr>
          <p:cNvPr id="5" name="Footer Placeholder 4"/>
          <p:cNvSpPr>
            <a:spLocks noGrp="1"/>
          </p:cNvSpPr>
          <p:nvPr>
            <p:ph type="ftr" sz="quarter" idx="11"/>
          </p:nvPr>
        </p:nvSpPr>
        <p:spPr/>
        <p:txBody>
          <a:bodyPr/>
          <a:lstStyle/>
          <a:p>
            <a:r>
              <a:rPr lang="en-US" dirty="0" smtClean="0"/>
              <a:t>Pioneer RESA DPI PowerPoint  ~  Feb. 29 &amp; Mar 1, 2016</a:t>
            </a:r>
            <a:endParaRPr lang="en-US" dirty="0"/>
          </a:p>
        </p:txBody>
      </p:sp>
    </p:spTree>
    <p:extLst>
      <p:ext uri="{BB962C8B-B14F-4D97-AF65-F5344CB8AC3E}">
        <p14:creationId xmlns:p14="http://schemas.microsoft.com/office/powerpoint/2010/main" val="3345190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42BAB-4522-BD4A-B27D-3802936B3790}" type="slidenum">
              <a:rPr lang="en-US" smtClean="0"/>
              <a:t>26</a:t>
            </a:fld>
            <a:endParaRPr lang="en-US" dirty="0"/>
          </a:p>
        </p:txBody>
      </p:sp>
      <p:sp>
        <p:nvSpPr>
          <p:cNvPr id="5" name="Footer Placeholder 4"/>
          <p:cNvSpPr>
            <a:spLocks noGrp="1"/>
          </p:cNvSpPr>
          <p:nvPr>
            <p:ph type="ftr" sz="quarter" idx="11"/>
          </p:nvPr>
        </p:nvSpPr>
        <p:spPr/>
        <p:txBody>
          <a:bodyPr/>
          <a:lstStyle/>
          <a:p>
            <a:r>
              <a:rPr lang="en-US" dirty="0" smtClean="0"/>
              <a:t>Pioneer RESA DPI PowerPoint  ~  Feb. 29 &amp; Mar 1, 2016</a:t>
            </a:r>
            <a:endParaRPr lang="en-US" dirty="0"/>
          </a:p>
        </p:txBody>
      </p:sp>
    </p:spTree>
    <p:extLst>
      <p:ext uri="{BB962C8B-B14F-4D97-AF65-F5344CB8AC3E}">
        <p14:creationId xmlns:p14="http://schemas.microsoft.com/office/powerpoint/2010/main" val="3053476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FB515B-FB63-B648-A88A-81A24C42AE91}" type="slidenum">
              <a:rPr lang="en-US" smtClean="0"/>
              <a:pPr/>
              <a:t>4</a:t>
            </a:fld>
            <a:endParaRPr lang="en-US" dirty="0"/>
          </a:p>
        </p:txBody>
      </p:sp>
    </p:spTree>
    <p:extLst>
      <p:ext uri="{BB962C8B-B14F-4D97-AF65-F5344CB8AC3E}">
        <p14:creationId xmlns:p14="http://schemas.microsoft.com/office/powerpoint/2010/main" val="2870386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F6D09E-8644-4D0B-9A9C-B3000FD6167B}" type="slidenum">
              <a:rPr lang="en-US" smtClean="0"/>
              <a:pPr>
                <a:defRPr/>
              </a:pPr>
              <a:t>28</a:t>
            </a:fld>
            <a:endParaRPr lang="en-US" dirty="0"/>
          </a:p>
        </p:txBody>
      </p:sp>
    </p:spTree>
    <p:extLst>
      <p:ext uri="{BB962C8B-B14F-4D97-AF65-F5344CB8AC3E}">
        <p14:creationId xmlns:p14="http://schemas.microsoft.com/office/powerpoint/2010/main" val="1974106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F6D09E-8644-4D0B-9A9C-B3000FD6167B}" type="slidenum">
              <a:rPr lang="en-US" smtClean="0"/>
              <a:pPr>
                <a:defRPr/>
              </a:pPr>
              <a:t>29</a:t>
            </a:fld>
            <a:endParaRPr lang="en-US" dirty="0"/>
          </a:p>
        </p:txBody>
      </p:sp>
    </p:spTree>
    <p:extLst>
      <p:ext uri="{BB962C8B-B14F-4D97-AF65-F5344CB8AC3E}">
        <p14:creationId xmlns:p14="http://schemas.microsoft.com/office/powerpoint/2010/main" val="1501267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F6D09E-8644-4D0B-9A9C-B3000FD6167B}" type="slidenum">
              <a:rPr lang="en-US" smtClean="0"/>
              <a:pPr>
                <a:defRPr/>
              </a:pPr>
              <a:t>30</a:t>
            </a:fld>
            <a:endParaRPr lang="en-US" dirty="0"/>
          </a:p>
        </p:txBody>
      </p:sp>
    </p:spTree>
    <p:extLst>
      <p:ext uri="{BB962C8B-B14F-4D97-AF65-F5344CB8AC3E}">
        <p14:creationId xmlns:p14="http://schemas.microsoft.com/office/powerpoint/2010/main" val="3763007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F6D09E-8644-4D0B-9A9C-B3000FD6167B}" type="slidenum">
              <a:rPr lang="en-US" smtClean="0"/>
              <a:pPr>
                <a:defRPr/>
              </a:pPr>
              <a:t>31</a:t>
            </a:fld>
            <a:endParaRPr lang="en-US" dirty="0"/>
          </a:p>
        </p:txBody>
      </p:sp>
    </p:spTree>
    <p:extLst>
      <p:ext uri="{BB962C8B-B14F-4D97-AF65-F5344CB8AC3E}">
        <p14:creationId xmlns:p14="http://schemas.microsoft.com/office/powerpoint/2010/main" val="4268365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42BAB-4522-BD4A-B27D-3802936B3790}" type="slidenum">
              <a:rPr lang="en-US" smtClean="0"/>
              <a:t>32</a:t>
            </a:fld>
            <a:endParaRPr lang="en-US" dirty="0"/>
          </a:p>
        </p:txBody>
      </p:sp>
      <p:sp>
        <p:nvSpPr>
          <p:cNvPr id="5" name="Footer Placeholder 4"/>
          <p:cNvSpPr>
            <a:spLocks noGrp="1"/>
          </p:cNvSpPr>
          <p:nvPr>
            <p:ph type="ftr" sz="quarter" idx="11"/>
          </p:nvPr>
        </p:nvSpPr>
        <p:spPr/>
        <p:txBody>
          <a:bodyPr/>
          <a:lstStyle/>
          <a:p>
            <a:r>
              <a:rPr lang="en-US" dirty="0" smtClean="0"/>
              <a:t>Pioneer RESA DPI PowerPoint  ~  Feb. 29 &amp; Mar 1, 2016</a:t>
            </a:r>
            <a:endParaRPr lang="en-US" dirty="0"/>
          </a:p>
        </p:txBody>
      </p:sp>
    </p:spTree>
    <p:extLst>
      <p:ext uri="{BB962C8B-B14F-4D97-AF65-F5344CB8AC3E}">
        <p14:creationId xmlns:p14="http://schemas.microsoft.com/office/powerpoint/2010/main" val="3853296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42BAB-4522-BD4A-B27D-3802936B3790}" type="slidenum">
              <a:rPr lang="en-US" smtClean="0"/>
              <a:t>33</a:t>
            </a:fld>
            <a:endParaRPr lang="en-US" dirty="0"/>
          </a:p>
        </p:txBody>
      </p:sp>
      <p:sp>
        <p:nvSpPr>
          <p:cNvPr id="5" name="Footer Placeholder 4"/>
          <p:cNvSpPr>
            <a:spLocks noGrp="1"/>
          </p:cNvSpPr>
          <p:nvPr>
            <p:ph type="ftr" sz="quarter" idx="11"/>
          </p:nvPr>
        </p:nvSpPr>
        <p:spPr/>
        <p:txBody>
          <a:bodyPr/>
          <a:lstStyle/>
          <a:p>
            <a:r>
              <a:rPr lang="en-US" dirty="0" smtClean="0"/>
              <a:t>Pioneer RESA DPI PowerPoint  ~  Feb. 29 &amp; Mar 1, 2016</a:t>
            </a:r>
            <a:endParaRPr lang="en-US" dirty="0"/>
          </a:p>
        </p:txBody>
      </p:sp>
    </p:spTree>
    <p:extLst>
      <p:ext uri="{BB962C8B-B14F-4D97-AF65-F5344CB8AC3E}">
        <p14:creationId xmlns:p14="http://schemas.microsoft.com/office/powerpoint/2010/main" val="2571035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42BAB-4522-BD4A-B27D-3802936B3790}" type="slidenum">
              <a:rPr lang="en-US" smtClean="0"/>
              <a:t>34</a:t>
            </a:fld>
            <a:endParaRPr lang="en-US" dirty="0"/>
          </a:p>
        </p:txBody>
      </p:sp>
      <p:sp>
        <p:nvSpPr>
          <p:cNvPr id="5" name="Footer Placeholder 4"/>
          <p:cNvSpPr>
            <a:spLocks noGrp="1"/>
          </p:cNvSpPr>
          <p:nvPr>
            <p:ph type="ftr" sz="quarter" idx="11"/>
          </p:nvPr>
        </p:nvSpPr>
        <p:spPr/>
        <p:txBody>
          <a:bodyPr/>
          <a:lstStyle/>
          <a:p>
            <a:r>
              <a:rPr lang="en-US" dirty="0" smtClean="0"/>
              <a:t>Pioneer RESA DPI PowerPoint  ~  Feb. 29 &amp; Mar 1, 2016</a:t>
            </a:r>
            <a:endParaRPr lang="en-US" dirty="0"/>
          </a:p>
        </p:txBody>
      </p:sp>
    </p:spTree>
    <p:extLst>
      <p:ext uri="{BB962C8B-B14F-4D97-AF65-F5344CB8AC3E}">
        <p14:creationId xmlns:p14="http://schemas.microsoft.com/office/powerpoint/2010/main" val="3906426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42BAB-4522-BD4A-B27D-3802936B3790}" type="slidenum">
              <a:rPr lang="en-US" smtClean="0"/>
              <a:t>35</a:t>
            </a:fld>
            <a:endParaRPr lang="en-US" dirty="0"/>
          </a:p>
        </p:txBody>
      </p:sp>
    </p:spTree>
    <p:extLst>
      <p:ext uri="{BB962C8B-B14F-4D97-AF65-F5344CB8AC3E}">
        <p14:creationId xmlns:p14="http://schemas.microsoft.com/office/powerpoint/2010/main" val="1269440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42BAB-4522-BD4A-B27D-3802936B3790}" type="slidenum">
              <a:rPr lang="en-US" smtClean="0"/>
              <a:t>36</a:t>
            </a:fld>
            <a:endParaRPr lang="en-US" dirty="0"/>
          </a:p>
        </p:txBody>
      </p:sp>
    </p:spTree>
    <p:extLst>
      <p:ext uri="{BB962C8B-B14F-4D97-AF65-F5344CB8AC3E}">
        <p14:creationId xmlns:p14="http://schemas.microsoft.com/office/powerpoint/2010/main" val="2194856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42BAB-4522-BD4A-B27D-3802936B3790}" type="slidenum">
              <a:rPr lang="en-US" smtClean="0"/>
              <a:t>37</a:t>
            </a:fld>
            <a:endParaRPr lang="en-US" dirty="0"/>
          </a:p>
        </p:txBody>
      </p:sp>
    </p:spTree>
    <p:extLst>
      <p:ext uri="{BB962C8B-B14F-4D97-AF65-F5344CB8AC3E}">
        <p14:creationId xmlns:p14="http://schemas.microsoft.com/office/powerpoint/2010/main" val="566743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r>
              <a:rPr lang="en-US" dirty="0" smtClean="0"/>
              <a:t>School reform should more appropriately be about education reform.  It is not the school per se that needs to make the changes.   Rather, it is the system of education that needs to make the changes.   </a:t>
            </a:r>
            <a:endParaRPr lang="en-US" dirty="0"/>
          </a:p>
          <a:p>
            <a:endParaRPr lang="en-US" dirty="0" smtClean="0"/>
          </a:p>
          <a:p>
            <a:r>
              <a:rPr lang="en-US" dirty="0" smtClean="0"/>
              <a:t>The student needs to be at the center of this effort; a student centered system is needed.</a:t>
            </a:r>
          </a:p>
          <a:p>
            <a:endParaRPr lang="en-US" dirty="0"/>
          </a:p>
          <a:p>
            <a:r>
              <a:rPr lang="en-US" dirty="0" smtClean="0"/>
              <a:t>The family needs to be the second most important consideration in terms of reform efforts.</a:t>
            </a:r>
          </a:p>
          <a:p>
            <a:endParaRPr lang="en-US" dirty="0"/>
          </a:p>
          <a:p>
            <a:r>
              <a:rPr lang="en-US" dirty="0" smtClean="0"/>
              <a:t>And, the community needs to be the third most important consideration in terms of reform.</a:t>
            </a:r>
          </a:p>
          <a:p>
            <a:endParaRPr lang="en-US" dirty="0"/>
          </a:p>
          <a:p>
            <a:r>
              <a:rPr lang="en-US" dirty="0" smtClean="0"/>
              <a:t>Up to recently most of our reforms have been internal to the school and these have the least amount of impact on student achievement and success.</a:t>
            </a:r>
            <a:endParaRPr lang="en-US" dirty="0"/>
          </a:p>
        </p:txBody>
      </p:sp>
      <p:sp>
        <p:nvSpPr>
          <p:cNvPr id="4" name="Slide Number Placeholder 3"/>
          <p:cNvSpPr>
            <a:spLocks noGrp="1"/>
          </p:cNvSpPr>
          <p:nvPr>
            <p:ph type="sldNum" sz="quarter" idx="10"/>
          </p:nvPr>
        </p:nvSpPr>
        <p:spPr/>
        <p:txBody>
          <a:bodyPr/>
          <a:lstStyle/>
          <a:p>
            <a:pPr lvl="0"/>
            <a:fld id="{61C9E788-5E0D-4579-8E70-84737EB60132}" type="slidenum">
              <a:rPr lang="en-US" smtClean="0"/>
              <a:pPr lvl="0"/>
              <a:t>5</a:t>
            </a:fld>
            <a:endParaRPr lang="en-US" dirty="0"/>
          </a:p>
        </p:txBody>
      </p:sp>
    </p:spTree>
    <p:extLst>
      <p:ext uri="{BB962C8B-B14F-4D97-AF65-F5344CB8AC3E}">
        <p14:creationId xmlns:p14="http://schemas.microsoft.com/office/powerpoint/2010/main" val="2784862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42BAB-4522-BD4A-B27D-3802936B3790}" type="slidenum">
              <a:rPr lang="en-US" smtClean="0"/>
              <a:t>38</a:t>
            </a:fld>
            <a:endParaRPr lang="en-US" dirty="0"/>
          </a:p>
        </p:txBody>
      </p:sp>
    </p:spTree>
    <p:extLst>
      <p:ext uri="{BB962C8B-B14F-4D97-AF65-F5344CB8AC3E}">
        <p14:creationId xmlns:p14="http://schemas.microsoft.com/office/powerpoint/2010/main" val="21542179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42BAB-4522-BD4A-B27D-3802936B3790}" type="slidenum">
              <a:rPr lang="en-US" smtClean="0"/>
              <a:t>39</a:t>
            </a:fld>
            <a:endParaRPr lang="en-US" dirty="0"/>
          </a:p>
        </p:txBody>
      </p:sp>
    </p:spTree>
    <p:extLst>
      <p:ext uri="{BB962C8B-B14F-4D97-AF65-F5344CB8AC3E}">
        <p14:creationId xmlns:p14="http://schemas.microsoft.com/office/powerpoint/2010/main" val="28691868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42BAB-4522-BD4A-B27D-3802936B3790}" type="slidenum">
              <a:rPr lang="en-US" smtClean="0"/>
              <a:t>40</a:t>
            </a:fld>
            <a:endParaRPr lang="en-US" dirty="0"/>
          </a:p>
        </p:txBody>
      </p:sp>
    </p:spTree>
    <p:extLst>
      <p:ext uri="{BB962C8B-B14F-4D97-AF65-F5344CB8AC3E}">
        <p14:creationId xmlns:p14="http://schemas.microsoft.com/office/powerpoint/2010/main" val="15420984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42BAB-4522-BD4A-B27D-3802936B3790}" type="slidenum">
              <a:rPr lang="en-US" smtClean="0"/>
              <a:t>41</a:t>
            </a:fld>
            <a:endParaRPr lang="en-US" dirty="0"/>
          </a:p>
        </p:txBody>
      </p:sp>
    </p:spTree>
    <p:extLst>
      <p:ext uri="{BB962C8B-B14F-4D97-AF65-F5344CB8AC3E}">
        <p14:creationId xmlns:p14="http://schemas.microsoft.com/office/powerpoint/2010/main" val="805024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42BAB-4522-BD4A-B27D-3802936B3790}" type="slidenum">
              <a:rPr lang="en-US" smtClean="0"/>
              <a:t>42</a:t>
            </a:fld>
            <a:endParaRPr lang="en-US" dirty="0"/>
          </a:p>
        </p:txBody>
      </p:sp>
    </p:spTree>
    <p:extLst>
      <p:ext uri="{BB962C8B-B14F-4D97-AF65-F5344CB8AC3E}">
        <p14:creationId xmlns:p14="http://schemas.microsoft.com/office/powerpoint/2010/main" val="28089701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42BAB-4522-BD4A-B27D-3802936B3790}" type="slidenum">
              <a:rPr lang="en-US" smtClean="0"/>
              <a:t>43</a:t>
            </a:fld>
            <a:endParaRPr lang="en-US" dirty="0"/>
          </a:p>
        </p:txBody>
      </p:sp>
    </p:spTree>
    <p:extLst>
      <p:ext uri="{BB962C8B-B14F-4D97-AF65-F5344CB8AC3E}">
        <p14:creationId xmlns:p14="http://schemas.microsoft.com/office/powerpoint/2010/main" val="34182293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42BAB-4522-BD4A-B27D-3802936B3790}" type="slidenum">
              <a:rPr lang="en-US" smtClean="0"/>
              <a:t>44</a:t>
            </a:fld>
            <a:endParaRPr lang="en-US" dirty="0"/>
          </a:p>
        </p:txBody>
      </p:sp>
    </p:spTree>
    <p:extLst>
      <p:ext uri="{BB962C8B-B14F-4D97-AF65-F5344CB8AC3E}">
        <p14:creationId xmlns:p14="http://schemas.microsoft.com/office/powerpoint/2010/main" val="21219971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42BAB-4522-BD4A-B27D-3802936B3790}" type="slidenum">
              <a:rPr lang="en-US" smtClean="0"/>
              <a:t>45</a:t>
            </a:fld>
            <a:endParaRPr lang="en-US" dirty="0"/>
          </a:p>
        </p:txBody>
      </p:sp>
    </p:spTree>
    <p:extLst>
      <p:ext uri="{BB962C8B-B14F-4D97-AF65-F5344CB8AC3E}">
        <p14:creationId xmlns:p14="http://schemas.microsoft.com/office/powerpoint/2010/main" val="19481265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42BAB-4522-BD4A-B27D-3802936B3790}" type="slidenum">
              <a:rPr lang="en-US" smtClean="0"/>
              <a:t>46</a:t>
            </a:fld>
            <a:endParaRPr lang="en-US" dirty="0"/>
          </a:p>
        </p:txBody>
      </p:sp>
    </p:spTree>
    <p:extLst>
      <p:ext uri="{BB962C8B-B14F-4D97-AF65-F5344CB8AC3E}">
        <p14:creationId xmlns:p14="http://schemas.microsoft.com/office/powerpoint/2010/main" val="36579395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42BAB-4522-BD4A-B27D-3802936B3790}" type="slidenum">
              <a:rPr lang="en-US" smtClean="0"/>
              <a:t>47</a:t>
            </a:fld>
            <a:endParaRPr lang="en-US" dirty="0"/>
          </a:p>
        </p:txBody>
      </p:sp>
    </p:spTree>
    <p:extLst>
      <p:ext uri="{BB962C8B-B14F-4D97-AF65-F5344CB8AC3E}">
        <p14:creationId xmlns:p14="http://schemas.microsoft.com/office/powerpoint/2010/main" val="3799580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a:t>
            </a:r>
            <a:r>
              <a:rPr lang="en-US" baseline="0" dirty="0" smtClean="0"/>
              <a:t> also the new federal regulatory graduation rate:  The Adjusted Cohort Graduation Rate (only have about 3 years of data using that rate, so for trend analysis, we use Average Freshman Graduation Rate (AFGR) – a simple calculation based on enrollments and numbers of diplomas awarded so many years later.</a:t>
            </a:r>
            <a:endParaRPr lang="en-US" dirty="0"/>
          </a:p>
        </p:txBody>
      </p:sp>
      <p:sp>
        <p:nvSpPr>
          <p:cNvPr id="4" name="Slide Number Placeholder 3"/>
          <p:cNvSpPr>
            <a:spLocks noGrp="1"/>
          </p:cNvSpPr>
          <p:nvPr>
            <p:ph type="sldNum" sz="quarter" idx="10"/>
          </p:nvPr>
        </p:nvSpPr>
        <p:spPr/>
        <p:txBody>
          <a:bodyPr/>
          <a:lstStyle/>
          <a:p>
            <a:pPr>
              <a:defRPr/>
            </a:pPr>
            <a:fld id="{3DF6D09E-8644-4D0B-9A9C-B3000FD6167B}"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29832752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42BAB-4522-BD4A-B27D-3802936B3790}" type="slidenum">
              <a:rPr lang="en-US" smtClean="0"/>
              <a:t>48</a:t>
            </a:fld>
            <a:endParaRPr lang="en-US" dirty="0"/>
          </a:p>
        </p:txBody>
      </p:sp>
    </p:spTree>
    <p:extLst>
      <p:ext uri="{BB962C8B-B14F-4D97-AF65-F5344CB8AC3E}">
        <p14:creationId xmlns:p14="http://schemas.microsoft.com/office/powerpoint/2010/main" val="28739401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42BAB-4522-BD4A-B27D-3802936B3790}" type="slidenum">
              <a:rPr lang="en-US" smtClean="0"/>
              <a:t>49</a:t>
            </a:fld>
            <a:endParaRPr lang="en-US" dirty="0"/>
          </a:p>
        </p:txBody>
      </p:sp>
    </p:spTree>
    <p:extLst>
      <p:ext uri="{BB962C8B-B14F-4D97-AF65-F5344CB8AC3E}">
        <p14:creationId xmlns:p14="http://schemas.microsoft.com/office/powerpoint/2010/main" val="5797378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42BAB-4522-BD4A-B27D-3802936B3790}" type="slidenum">
              <a:rPr lang="en-US" smtClean="0"/>
              <a:t>50</a:t>
            </a:fld>
            <a:endParaRPr lang="en-US" dirty="0"/>
          </a:p>
        </p:txBody>
      </p:sp>
    </p:spTree>
    <p:extLst>
      <p:ext uri="{BB962C8B-B14F-4D97-AF65-F5344CB8AC3E}">
        <p14:creationId xmlns:p14="http://schemas.microsoft.com/office/powerpoint/2010/main" val="41069625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42BAB-4522-BD4A-B27D-3802936B3790}" type="slidenum">
              <a:rPr lang="en-US" smtClean="0"/>
              <a:t>51</a:t>
            </a:fld>
            <a:endParaRPr lang="en-US" dirty="0"/>
          </a:p>
        </p:txBody>
      </p:sp>
    </p:spTree>
    <p:extLst>
      <p:ext uri="{BB962C8B-B14F-4D97-AF65-F5344CB8AC3E}">
        <p14:creationId xmlns:p14="http://schemas.microsoft.com/office/powerpoint/2010/main" val="11932394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42BAB-4522-BD4A-B27D-3802936B3790}" type="slidenum">
              <a:rPr lang="en-US" smtClean="0"/>
              <a:t>52</a:t>
            </a:fld>
            <a:endParaRPr lang="en-US" dirty="0"/>
          </a:p>
        </p:txBody>
      </p:sp>
    </p:spTree>
    <p:extLst>
      <p:ext uri="{BB962C8B-B14F-4D97-AF65-F5344CB8AC3E}">
        <p14:creationId xmlns:p14="http://schemas.microsoft.com/office/powerpoint/2010/main" val="34573452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42BAB-4522-BD4A-B27D-3802936B3790}" type="slidenum">
              <a:rPr lang="en-US" smtClean="0"/>
              <a:t>53</a:t>
            </a:fld>
            <a:endParaRPr lang="en-US" dirty="0"/>
          </a:p>
        </p:txBody>
      </p:sp>
    </p:spTree>
    <p:extLst>
      <p:ext uri="{BB962C8B-B14F-4D97-AF65-F5344CB8AC3E}">
        <p14:creationId xmlns:p14="http://schemas.microsoft.com/office/powerpoint/2010/main" val="42492199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42BAB-4522-BD4A-B27D-3802936B3790}" type="slidenum">
              <a:rPr lang="en-US" smtClean="0"/>
              <a:t>54</a:t>
            </a:fld>
            <a:endParaRPr lang="en-US" dirty="0"/>
          </a:p>
        </p:txBody>
      </p:sp>
      <p:sp>
        <p:nvSpPr>
          <p:cNvPr id="5" name="Footer Placeholder 4"/>
          <p:cNvSpPr>
            <a:spLocks noGrp="1"/>
          </p:cNvSpPr>
          <p:nvPr>
            <p:ph type="ftr" sz="quarter" idx="11"/>
          </p:nvPr>
        </p:nvSpPr>
        <p:spPr/>
        <p:txBody>
          <a:bodyPr/>
          <a:lstStyle/>
          <a:p>
            <a:r>
              <a:rPr lang="en-US" dirty="0" smtClean="0"/>
              <a:t>Pioneer RESA DPI PowerPoint  ~  Feb. 29 &amp; Mar 1, 2016</a:t>
            </a:r>
            <a:endParaRPr lang="en-US" dirty="0"/>
          </a:p>
        </p:txBody>
      </p:sp>
    </p:spTree>
    <p:extLst>
      <p:ext uri="{BB962C8B-B14F-4D97-AF65-F5344CB8AC3E}">
        <p14:creationId xmlns:p14="http://schemas.microsoft.com/office/powerpoint/2010/main" val="37991001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42BAB-4522-BD4A-B27D-3802936B3790}" type="slidenum">
              <a:rPr lang="en-US" smtClean="0"/>
              <a:t>55</a:t>
            </a:fld>
            <a:endParaRPr lang="en-US" dirty="0"/>
          </a:p>
        </p:txBody>
      </p:sp>
      <p:sp>
        <p:nvSpPr>
          <p:cNvPr id="5" name="Footer Placeholder 4"/>
          <p:cNvSpPr>
            <a:spLocks noGrp="1"/>
          </p:cNvSpPr>
          <p:nvPr>
            <p:ph type="ftr" sz="quarter" idx="11"/>
          </p:nvPr>
        </p:nvSpPr>
        <p:spPr/>
        <p:txBody>
          <a:bodyPr/>
          <a:lstStyle/>
          <a:p>
            <a:r>
              <a:rPr lang="en-US" dirty="0" smtClean="0"/>
              <a:t>Pioneer RESA DPI PowerPoint  ~  Feb. 29 &amp; Mar 1, 2016</a:t>
            </a:r>
            <a:endParaRPr lang="en-US" dirty="0"/>
          </a:p>
        </p:txBody>
      </p:sp>
    </p:spTree>
    <p:extLst>
      <p:ext uri="{BB962C8B-B14F-4D97-AF65-F5344CB8AC3E}">
        <p14:creationId xmlns:p14="http://schemas.microsoft.com/office/powerpoint/2010/main" val="2947221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42BAB-4522-BD4A-B27D-3802936B3790}" type="slidenum">
              <a:rPr lang="en-US" smtClean="0"/>
              <a:t>56</a:t>
            </a:fld>
            <a:endParaRPr lang="en-US" dirty="0"/>
          </a:p>
        </p:txBody>
      </p:sp>
      <p:sp>
        <p:nvSpPr>
          <p:cNvPr id="5" name="Footer Placeholder 4"/>
          <p:cNvSpPr>
            <a:spLocks noGrp="1"/>
          </p:cNvSpPr>
          <p:nvPr>
            <p:ph type="ftr" sz="quarter" idx="11"/>
          </p:nvPr>
        </p:nvSpPr>
        <p:spPr/>
        <p:txBody>
          <a:bodyPr/>
          <a:lstStyle/>
          <a:p>
            <a:r>
              <a:rPr lang="en-US" dirty="0" smtClean="0"/>
              <a:t>Pioneer RESA DPI PowerPoint  ~  Feb. 29 &amp; Mar 1, 2016</a:t>
            </a:r>
            <a:endParaRPr lang="en-US" dirty="0"/>
          </a:p>
        </p:txBody>
      </p:sp>
    </p:spTree>
    <p:extLst>
      <p:ext uri="{BB962C8B-B14F-4D97-AF65-F5344CB8AC3E}">
        <p14:creationId xmlns:p14="http://schemas.microsoft.com/office/powerpoint/2010/main" val="38476522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42BAB-4522-BD4A-B27D-3802936B3790}" type="slidenum">
              <a:rPr lang="en-US" smtClean="0"/>
              <a:t>57</a:t>
            </a:fld>
            <a:endParaRPr lang="en-US" dirty="0"/>
          </a:p>
        </p:txBody>
      </p:sp>
      <p:sp>
        <p:nvSpPr>
          <p:cNvPr id="5" name="Footer Placeholder 4"/>
          <p:cNvSpPr>
            <a:spLocks noGrp="1"/>
          </p:cNvSpPr>
          <p:nvPr>
            <p:ph type="ftr" sz="quarter" idx="11"/>
          </p:nvPr>
        </p:nvSpPr>
        <p:spPr/>
        <p:txBody>
          <a:bodyPr/>
          <a:lstStyle/>
          <a:p>
            <a:r>
              <a:rPr lang="en-US" dirty="0" smtClean="0"/>
              <a:t>Pioneer RESA DPI PowerPoint  ~  Feb. 29 &amp; Mar 1, 2016</a:t>
            </a:r>
            <a:endParaRPr lang="en-US" dirty="0"/>
          </a:p>
        </p:txBody>
      </p:sp>
    </p:spTree>
    <p:extLst>
      <p:ext uri="{BB962C8B-B14F-4D97-AF65-F5344CB8AC3E}">
        <p14:creationId xmlns:p14="http://schemas.microsoft.com/office/powerpoint/2010/main" val="1151044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F6D09E-8644-4D0B-9A9C-B3000FD6167B}"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22383012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42BAB-4522-BD4A-B27D-3802936B3790}" type="slidenum">
              <a:rPr lang="en-US" smtClean="0"/>
              <a:t>58</a:t>
            </a:fld>
            <a:endParaRPr lang="en-US" dirty="0"/>
          </a:p>
        </p:txBody>
      </p:sp>
      <p:sp>
        <p:nvSpPr>
          <p:cNvPr id="5" name="Footer Placeholder 4"/>
          <p:cNvSpPr>
            <a:spLocks noGrp="1"/>
          </p:cNvSpPr>
          <p:nvPr>
            <p:ph type="ftr" sz="quarter" idx="11"/>
          </p:nvPr>
        </p:nvSpPr>
        <p:spPr/>
        <p:txBody>
          <a:bodyPr/>
          <a:lstStyle/>
          <a:p>
            <a:r>
              <a:rPr lang="en-US" dirty="0" smtClean="0"/>
              <a:t>Pioneer RESA DPI PowerPoint  ~  Feb. 29 &amp; Mar 1, 2016</a:t>
            </a:r>
            <a:endParaRPr lang="en-US" dirty="0"/>
          </a:p>
        </p:txBody>
      </p:sp>
    </p:spTree>
    <p:extLst>
      <p:ext uri="{BB962C8B-B14F-4D97-AF65-F5344CB8AC3E}">
        <p14:creationId xmlns:p14="http://schemas.microsoft.com/office/powerpoint/2010/main" val="23283246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0963A0-213D-4BAD-AA5A-7D76B3DAF667}" type="slidenum">
              <a:rPr lang="en-US" smtClean="0"/>
              <a:t>65</a:t>
            </a:fld>
            <a:endParaRPr lang="en-US" dirty="0"/>
          </a:p>
        </p:txBody>
      </p:sp>
    </p:spTree>
    <p:extLst>
      <p:ext uri="{BB962C8B-B14F-4D97-AF65-F5344CB8AC3E}">
        <p14:creationId xmlns:p14="http://schemas.microsoft.com/office/powerpoint/2010/main" val="2154714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Data gathered from state departments of education. Missing some districts. The data don’t capture charter schools or private schools. Different states have different graduation requirements. And some reported rates may be questionable (according to the author of this report).</a:t>
            </a:r>
            <a:endParaRPr lang="en-US" dirty="0" smtClean="0"/>
          </a:p>
          <a:p>
            <a:endParaRPr lang="en-US" dirty="0"/>
          </a:p>
        </p:txBody>
      </p:sp>
      <p:sp>
        <p:nvSpPr>
          <p:cNvPr id="4" name="Slide Number Placeholder 3"/>
          <p:cNvSpPr>
            <a:spLocks noGrp="1"/>
          </p:cNvSpPr>
          <p:nvPr>
            <p:ph type="sldNum" sz="quarter" idx="10"/>
          </p:nvPr>
        </p:nvSpPr>
        <p:spPr/>
        <p:txBody>
          <a:bodyPr/>
          <a:lstStyle/>
          <a:p>
            <a:fld id="{AED42BAB-4522-BD4A-B27D-3802936B3790}" type="slidenum">
              <a:rPr lang="en-US" smtClean="0"/>
              <a:t>9</a:t>
            </a:fld>
            <a:endParaRPr lang="en-US" dirty="0"/>
          </a:p>
        </p:txBody>
      </p:sp>
    </p:spTree>
    <p:extLst>
      <p:ext uri="{BB962C8B-B14F-4D97-AF65-F5344CB8AC3E}">
        <p14:creationId xmlns:p14="http://schemas.microsoft.com/office/powerpoint/2010/main" val="3436390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42BAB-4522-BD4A-B27D-3802936B3790}" type="slidenum">
              <a:rPr lang="en-US" smtClean="0">
                <a:solidFill>
                  <a:prstClr val="black"/>
                </a:solidFill>
              </a:rPr>
              <a:pPr/>
              <a:t>10</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Pioneer RESA DPI PowerPoint  ~  Feb. 29 &amp; Mar 1, 2016</a:t>
            </a:r>
            <a:endParaRPr lang="en-US">
              <a:solidFill>
                <a:prstClr val="black"/>
              </a:solidFill>
            </a:endParaRPr>
          </a:p>
        </p:txBody>
      </p:sp>
    </p:spTree>
    <p:extLst>
      <p:ext uri="{BB962C8B-B14F-4D97-AF65-F5344CB8AC3E}">
        <p14:creationId xmlns:p14="http://schemas.microsoft.com/office/powerpoint/2010/main" val="1896611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F6D09E-8644-4D0B-9A9C-B3000FD6167B}" type="slidenum">
              <a:rPr lang="en-US" smtClean="0"/>
              <a:pPr>
                <a:defRPr/>
              </a:pPr>
              <a:t>13</a:t>
            </a:fld>
            <a:endParaRPr lang="en-US" dirty="0"/>
          </a:p>
        </p:txBody>
      </p:sp>
    </p:spTree>
    <p:extLst>
      <p:ext uri="{BB962C8B-B14F-4D97-AF65-F5344CB8AC3E}">
        <p14:creationId xmlns:p14="http://schemas.microsoft.com/office/powerpoint/2010/main" val="941037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6788" cy="2628900"/>
          </a:xfrm>
        </p:spPr>
      </p:sp>
      <p:sp>
        <p:nvSpPr>
          <p:cNvPr id="3" name="Notes Placeholder 2"/>
          <p:cNvSpPr>
            <a:spLocks noGrp="1"/>
          </p:cNvSpPr>
          <p:nvPr>
            <p:ph type="body" idx="1"/>
          </p:nvPr>
        </p:nvSpPr>
        <p:spPr/>
        <p:txBody>
          <a:bodyPr/>
          <a:lstStyle/>
          <a:p>
            <a:r>
              <a:rPr lang="en-US" dirty="0" smtClean="0"/>
              <a:t>All but two have statistically</a:t>
            </a:r>
            <a:r>
              <a:rPr lang="en-US" baseline="0" dirty="0" smtClean="0"/>
              <a:t> significant and substantial effects on dropout rates. (Those two may just need better measurements or more study)</a:t>
            </a:r>
          </a:p>
          <a:p>
            <a:endParaRPr lang="en-US" baseline="0" dirty="0" smtClean="0"/>
          </a:p>
          <a:p>
            <a:r>
              <a:rPr lang="en-US" baseline="0" dirty="0" smtClean="0"/>
              <a:t>The main point is that these are strategies that work. The report concludes that: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hope our findings here will provide a mechanism by which decision makers can weigh the effectiveness and feasibility of particular strategies so they choose the strategies that will give them the most bang-for-the-buck for their education environments. As we finalize this study and extend our research efforts in this area, we believe we are on the verge of having evidence that can be directly applied to practical, real-time decisions made by local school officials. But we also should be able to extend our findings to legislators, policymakers, and program developers at state and national levels to help develop evidence-based solutions to the dropout problem. </a:t>
            </a:r>
          </a:p>
          <a:p>
            <a:endParaRPr lang="en-US" baseline="0" dirty="0" smtClean="0"/>
          </a:p>
        </p:txBody>
      </p:sp>
      <p:sp>
        <p:nvSpPr>
          <p:cNvPr id="4" name="Slide Number Placeholder 3"/>
          <p:cNvSpPr>
            <a:spLocks noGrp="1"/>
          </p:cNvSpPr>
          <p:nvPr>
            <p:ph type="sldNum" sz="quarter" idx="10"/>
          </p:nvPr>
        </p:nvSpPr>
        <p:spPr/>
        <p:txBody>
          <a:bodyPr/>
          <a:lstStyle/>
          <a:p>
            <a:fld id="{E4079DC5-7D2D-485C-A1BF-D5B75ED7F9B5}" type="slidenum">
              <a:rPr lang="en-US" smtClean="0"/>
              <a:t>15</a:t>
            </a:fld>
            <a:endParaRPr lang="en-US" dirty="0"/>
          </a:p>
        </p:txBody>
      </p:sp>
    </p:spTree>
    <p:extLst>
      <p:ext uri="{BB962C8B-B14F-4D97-AF65-F5344CB8AC3E}">
        <p14:creationId xmlns:p14="http://schemas.microsoft.com/office/powerpoint/2010/main" val="1829100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197187"/>
            <a:ext cx="7315200" cy="2546773"/>
          </a:xfrm>
        </p:spPr>
        <p:txBody>
          <a:bodyPr anchor="b"/>
          <a:lstStyle>
            <a:lvl1pPr algn="ctr">
              <a:defRPr sz="4800"/>
            </a:lvl1pPr>
          </a:lstStyle>
          <a:p>
            <a:r>
              <a:rPr lang="en-US" smtClean="0"/>
              <a:t>Click to edit Master title style</a:t>
            </a:r>
            <a:endParaRPr lang="en-US"/>
          </a:p>
        </p:txBody>
      </p:sp>
      <p:sp>
        <p:nvSpPr>
          <p:cNvPr id="3" name="Subtitle 2"/>
          <p:cNvSpPr>
            <a:spLocks noGrp="1"/>
          </p:cNvSpPr>
          <p:nvPr>
            <p:ph type="subTitle" idx="1"/>
          </p:nvPr>
        </p:nvSpPr>
        <p:spPr>
          <a:xfrm>
            <a:off x="1219200" y="3842174"/>
            <a:ext cx="7315200" cy="1766146"/>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38A70E7-53C4-4E08-9358-C77A3B2FA354}" type="slidenum">
              <a:rPr lang="en-US" smtClean="0"/>
              <a:pPr>
                <a:defRPr/>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371" y="6200875"/>
            <a:ext cx="2989399" cy="1030965"/>
          </a:xfrm>
          <a:prstGeom prst="rect">
            <a:avLst/>
          </a:prstGeom>
        </p:spPr>
      </p:pic>
    </p:spTree>
    <p:extLst>
      <p:ext uri="{BB962C8B-B14F-4D97-AF65-F5344CB8AC3E}">
        <p14:creationId xmlns:p14="http://schemas.microsoft.com/office/powerpoint/2010/main" val="46809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BD6E508-EADB-4A5F-9976-E4F8BA10815A}" type="slidenum">
              <a:rPr lang="en-US" smtClean="0"/>
              <a:pPr>
                <a:defRPr/>
              </a:pPr>
              <a:t>‹#›</a:t>
            </a:fld>
            <a:endParaRPr lang="en-US" dirty="0"/>
          </a:p>
        </p:txBody>
      </p:sp>
    </p:spTree>
    <p:extLst>
      <p:ext uri="{BB962C8B-B14F-4D97-AF65-F5344CB8AC3E}">
        <p14:creationId xmlns:p14="http://schemas.microsoft.com/office/powerpoint/2010/main" val="217119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9920" y="389467"/>
            <a:ext cx="2103120" cy="61992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0560" y="389467"/>
            <a:ext cx="6187440" cy="61992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28A83B5-A045-4D17-8B02-D47CE43F08E6}" type="slidenum">
              <a:rPr lang="en-US" smtClean="0"/>
              <a:pPr>
                <a:defRPr/>
              </a:pPr>
              <a:t>‹#›</a:t>
            </a:fld>
            <a:endParaRPr lang="en-US" dirty="0"/>
          </a:p>
        </p:txBody>
      </p:sp>
    </p:spTree>
    <p:extLst>
      <p:ext uri="{BB962C8B-B14F-4D97-AF65-F5344CB8AC3E}">
        <p14:creationId xmlns:p14="http://schemas.microsoft.com/office/powerpoint/2010/main" val="1303601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475D17A-72F3-42AF-808C-AF32F60D5801}" type="slidenum">
              <a:rPr lang="en-US" smtClean="0"/>
              <a:pPr>
                <a:defRPr/>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371" y="6200875"/>
            <a:ext cx="3034304" cy="1030965"/>
          </a:xfrm>
          <a:prstGeom prst="rect">
            <a:avLst/>
          </a:prstGeom>
        </p:spPr>
      </p:pic>
    </p:spTree>
    <p:extLst>
      <p:ext uri="{BB962C8B-B14F-4D97-AF65-F5344CB8AC3E}">
        <p14:creationId xmlns:p14="http://schemas.microsoft.com/office/powerpoint/2010/main" val="3515588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5480" y="1823721"/>
            <a:ext cx="8412480" cy="3042919"/>
          </a:xfrm>
        </p:spPr>
        <p:txBody>
          <a:bodyPr anchor="b"/>
          <a:lstStyle>
            <a:lvl1pPr>
              <a:defRPr sz="4800"/>
            </a:lvl1pPr>
          </a:lstStyle>
          <a:p>
            <a:r>
              <a:rPr lang="en-US" smtClean="0"/>
              <a:t>Click to edit Master title style</a:t>
            </a:r>
            <a:endParaRPr lang="en-US"/>
          </a:p>
        </p:txBody>
      </p:sp>
      <p:sp>
        <p:nvSpPr>
          <p:cNvPr id="3" name="Text Placeholder 2"/>
          <p:cNvSpPr>
            <a:spLocks noGrp="1"/>
          </p:cNvSpPr>
          <p:nvPr>
            <p:ph type="body" idx="1"/>
          </p:nvPr>
        </p:nvSpPr>
        <p:spPr>
          <a:xfrm>
            <a:off x="665480" y="4895428"/>
            <a:ext cx="8412480" cy="1600199"/>
          </a:xfrm>
        </p:spPr>
        <p:txBody>
          <a:bodyPr/>
          <a:lstStyle>
            <a:lvl1pPr marL="0" indent="0">
              <a:buNone/>
              <a:defRPr sz="1920">
                <a:solidFill>
                  <a:schemeClr val="tx1">
                    <a:tint val="75000"/>
                  </a:schemeClr>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4581DE9-3623-41E7-8A18-12B2CF99DF2A}" type="slidenum">
              <a:rPr lang="en-US" smtClean="0"/>
              <a:pPr>
                <a:defRPr/>
              </a:pPr>
              <a:t>‹#›</a:t>
            </a:fld>
            <a:endParaRPr lang="en-US" dirty="0"/>
          </a:p>
        </p:txBody>
      </p:sp>
    </p:spTree>
    <p:extLst>
      <p:ext uri="{BB962C8B-B14F-4D97-AF65-F5344CB8AC3E}">
        <p14:creationId xmlns:p14="http://schemas.microsoft.com/office/powerpoint/2010/main" val="1864406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0560" y="1947333"/>
            <a:ext cx="4145280" cy="46414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37760" y="1947333"/>
            <a:ext cx="4145280" cy="46414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44FDA2F-0268-4607-9563-2882DC0141B5}" type="slidenum">
              <a:rPr lang="en-US" smtClean="0"/>
              <a:pPr>
                <a:defRPr/>
              </a:pPr>
              <a:t>‹#›</a:t>
            </a:fld>
            <a:endParaRPr lang="en-US" dirty="0"/>
          </a:p>
        </p:txBody>
      </p:sp>
    </p:spTree>
    <p:extLst>
      <p:ext uri="{BB962C8B-B14F-4D97-AF65-F5344CB8AC3E}">
        <p14:creationId xmlns:p14="http://schemas.microsoft.com/office/powerpoint/2010/main" val="1848703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1830" y="389467"/>
            <a:ext cx="8412480" cy="1413934"/>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71831" y="1793241"/>
            <a:ext cx="4126230" cy="87883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smtClean="0"/>
              <a:t>Click to edit Master text styles</a:t>
            </a:r>
          </a:p>
        </p:txBody>
      </p:sp>
      <p:sp>
        <p:nvSpPr>
          <p:cNvPr id="4" name="Content Placeholder 3"/>
          <p:cNvSpPr>
            <a:spLocks noGrp="1"/>
          </p:cNvSpPr>
          <p:nvPr>
            <p:ph sz="half" idx="2"/>
          </p:nvPr>
        </p:nvSpPr>
        <p:spPr>
          <a:xfrm>
            <a:off x="671831" y="2672080"/>
            <a:ext cx="4126230" cy="39302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37760" y="1793241"/>
            <a:ext cx="4146550" cy="87883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smtClean="0"/>
              <a:t>Click to edit Master text styles</a:t>
            </a:r>
          </a:p>
        </p:txBody>
      </p:sp>
      <p:sp>
        <p:nvSpPr>
          <p:cNvPr id="6" name="Content Placeholder 5"/>
          <p:cNvSpPr>
            <a:spLocks noGrp="1"/>
          </p:cNvSpPr>
          <p:nvPr>
            <p:ph sz="quarter" idx="4"/>
          </p:nvPr>
        </p:nvSpPr>
        <p:spPr>
          <a:xfrm>
            <a:off x="4937760" y="2672080"/>
            <a:ext cx="4146550" cy="39302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D798C70A-6974-466E-BA48-56979BF3AC3E}" type="slidenum">
              <a:rPr lang="en-US" smtClean="0"/>
              <a:pPr>
                <a:defRPr/>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372" y="6200875"/>
            <a:ext cx="2961408" cy="1030965"/>
          </a:xfrm>
          <a:prstGeom prst="rect">
            <a:avLst/>
          </a:prstGeom>
        </p:spPr>
      </p:pic>
    </p:spTree>
    <p:extLst>
      <p:ext uri="{BB962C8B-B14F-4D97-AF65-F5344CB8AC3E}">
        <p14:creationId xmlns:p14="http://schemas.microsoft.com/office/powerpoint/2010/main" val="212703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62E3E51-055B-440F-B69D-7DC6791CF84E}" type="slidenum">
              <a:rPr lang="en-US" smtClean="0"/>
              <a:pPr>
                <a:defRPr/>
              </a:pPr>
              <a:t>‹#›</a:t>
            </a:fld>
            <a:endParaRPr lang="en-US" dirty="0"/>
          </a:p>
        </p:txBody>
      </p:sp>
    </p:spTree>
    <p:extLst>
      <p:ext uri="{BB962C8B-B14F-4D97-AF65-F5344CB8AC3E}">
        <p14:creationId xmlns:p14="http://schemas.microsoft.com/office/powerpoint/2010/main" val="149759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A4904C0C-C584-4ABB-8BB6-A4D085B14A2D}" type="slidenum">
              <a:rPr lang="en-US" smtClean="0"/>
              <a:pPr>
                <a:defRPr/>
              </a:pPr>
              <a:t>‹#›</a:t>
            </a:fld>
            <a:endParaRPr lang="en-US" dirty="0"/>
          </a:p>
        </p:txBody>
      </p:sp>
    </p:spTree>
    <p:extLst>
      <p:ext uri="{BB962C8B-B14F-4D97-AF65-F5344CB8AC3E}">
        <p14:creationId xmlns:p14="http://schemas.microsoft.com/office/powerpoint/2010/main" val="2188234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831" y="487680"/>
            <a:ext cx="3145790" cy="1706880"/>
          </a:xfrm>
        </p:spPr>
        <p:txBody>
          <a:bodyPr anchor="b"/>
          <a:lstStyle>
            <a:lvl1pPr>
              <a:defRPr sz="2560"/>
            </a:lvl1pPr>
          </a:lstStyle>
          <a:p>
            <a:r>
              <a:rPr lang="en-US" smtClean="0"/>
              <a:t>Click to edit Master title style</a:t>
            </a:r>
            <a:endParaRPr lang="en-US"/>
          </a:p>
        </p:txBody>
      </p:sp>
      <p:sp>
        <p:nvSpPr>
          <p:cNvPr id="3" name="Content Placeholder 2"/>
          <p:cNvSpPr>
            <a:spLocks noGrp="1"/>
          </p:cNvSpPr>
          <p:nvPr>
            <p:ph idx="1"/>
          </p:nvPr>
        </p:nvSpPr>
        <p:spPr>
          <a:xfrm>
            <a:off x="4146550" y="1053254"/>
            <a:ext cx="4937760" cy="5198533"/>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71831" y="2194560"/>
            <a:ext cx="3145790" cy="4065694"/>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3CE5A9B-2BB5-4063-9E4D-73AE3F1F644F}" type="slidenum">
              <a:rPr lang="en-US" smtClean="0"/>
              <a:pPr>
                <a:defRPr/>
              </a:pPr>
              <a:t>‹#›</a:t>
            </a:fld>
            <a:endParaRPr lang="en-US" dirty="0"/>
          </a:p>
        </p:txBody>
      </p:sp>
    </p:spTree>
    <p:extLst>
      <p:ext uri="{BB962C8B-B14F-4D97-AF65-F5344CB8AC3E}">
        <p14:creationId xmlns:p14="http://schemas.microsoft.com/office/powerpoint/2010/main" val="3268465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831" y="487680"/>
            <a:ext cx="3145790" cy="1706880"/>
          </a:xfrm>
        </p:spPr>
        <p:txBody>
          <a:bodyPr anchor="b"/>
          <a:lstStyle>
            <a:lvl1pPr>
              <a:defRPr sz="2560"/>
            </a:lvl1pPr>
          </a:lstStyle>
          <a:p>
            <a:r>
              <a:rPr lang="en-US" smtClean="0"/>
              <a:t>Click to edit Master title style</a:t>
            </a:r>
            <a:endParaRPr lang="en-US"/>
          </a:p>
        </p:txBody>
      </p:sp>
      <p:sp>
        <p:nvSpPr>
          <p:cNvPr id="3" name="Picture Placeholder 2"/>
          <p:cNvSpPr>
            <a:spLocks noGrp="1"/>
          </p:cNvSpPr>
          <p:nvPr>
            <p:ph type="pic" idx="1"/>
          </p:nvPr>
        </p:nvSpPr>
        <p:spPr>
          <a:xfrm>
            <a:off x="4146550" y="1053254"/>
            <a:ext cx="4937760" cy="5198533"/>
          </a:xfrm>
        </p:spPr>
        <p:txBody>
          <a:bodyPr/>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endParaRPr lang="en-US" dirty="0"/>
          </a:p>
        </p:txBody>
      </p:sp>
      <p:sp>
        <p:nvSpPr>
          <p:cNvPr id="4" name="Text Placeholder 3"/>
          <p:cNvSpPr>
            <a:spLocks noGrp="1"/>
          </p:cNvSpPr>
          <p:nvPr>
            <p:ph type="body" sz="half" idx="2"/>
          </p:nvPr>
        </p:nvSpPr>
        <p:spPr>
          <a:xfrm>
            <a:off x="671831" y="2194560"/>
            <a:ext cx="3145790" cy="4065694"/>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365DF7A-5EE1-4DEB-859E-DCC6332BCDD7}" type="slidenum">
              <a:rPr lang="en-US" smtClean="0"/>
              <a:pPr>
                <a:defRPr/>
              </a:pPr>
              <a:t>‹#›</a:t>
            </a:fld>
            <a:endParaRPr lang="en-US" dirty="0"/>
          </a:p>
        </p:txBody>
      </p:sp>
    </p:spTree>
    <p:extLst>
      <p:ext uri="{BB962C8B-B14F-4D97-AF65-F5344CB8AC3E}">
        <p14:creationId xmlns:p14="http://schemas.microsoft.com/office/powerpoint/2010/main" val="2302986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0560" y="389467"/>
            <a:ext cx="8412480" cy="1413934"/>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70560" y="1947333"/>
            <a:ext cx="8412480" cy="46414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70560" y="6780107"/>
            <a:ext cx="2194560" cy="389467"/>
          </a:xfrm>
          <a:prstGeom prst="rect">
            <a:avLst/>
          </a:prstGeom>
        </p:spPr>
        <p:txBody>
          <a:bodyPr vert="horz" lIns="91440" tIns="45720" rIns="91440" bIns="45720" rtlCol="0" anchor="ctr"/>
          <a:lstStyle>
            <a:lvl1pPr algn="l">
              <a:defRPr sz="96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230880" y="6780107"/>
            <a:ext cx="3291840" cy="389467"/>
          </a:xfrm>
          <a:prstGeom prst="rect">
            <a:avLst/>
          </a:prstGeom>
        </p:spPr>
        <p:txBody>
          <a:bodyPr vert="horz" lIns="91440" tIns="45720" rIns="91440" bIns="45720" rtlCol="0" anchor="ctr"/>
          <a:lstStyle>
            <a:lvl1pPr algn="ctr">
              <a:defRPr sz="96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888480" y="6780107"/>
            <a:ext cx="2194560" cy="389467"/>
          </a:xfrm>
          <a:prstGeom prst="rect">
            <a:avLst/>
          </a:prstGeom>
        </p:spPr>
        <p:txBody>
          <a:bodyPr vert="horz" lIns="91440" tIns="45720" rIns="91440" bIns="45720" rtlCol="0" anchor="ctr"/>
          <a:lstStyle>
            <a:lvl1pPr algn="r">
              <a:defRPr sz="960">
                <a:solidFill>
                  <a:schemeClr val="tx1">
                    <a:tint val="75000"/>
                  </a:schemeClr>
                </a:solidFill>
              </a:defRPr>
            </a:lvl1pPr>
          </a:lstStyle>
          <a:p>
            <a:pPr>
              <a:defRPr/>
            </a:pPr>
            <a:fld id="{894707AD-A0AE-46C3-ABA8-89CAE3C1445A}" type="slidenum">
              <a:rPr lang="en-US" smtClean="0"/>
              <a:pPr>
                <a:defRPr/>
              </a:pPr>
              <a:t>‹#›</a:t>
            </a:fld>
            <a:endParaRPr lang="en-US" dirty="0"/>
          </a:p>
        </p:txBody>
      </p:sp>
    </p:spTree>
    <p:extLst>
      <p:ext uri="{BB962C8B-B14F-4D97-AF65-F5344CB8AC3E}">
        <p14:creationId xmlns:p14="http://schemas.microsoft.com/office/powerpoint/2010/main" val="143225058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bls.gov/emp/ep_chart_001.ht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hyperlink" Target="http://www.dropoutprevention.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0" y="912273"/>
            <a:ext cx="9753599" cy="2153308"/>
          </a:xfrm>
        </p:spPr>
        <p:txBody>
          <a:bodyPr>
            <a:normAutofit fontScale="90000"/>
          </a:bodyPr>
          <a:lstStyle/>
          <a:p>
            <a:pPr>
              <a:defRPr/>
            </a:pPr>
            <a:r>
              <a:rPr lang="en-US" b="1" dirty="0" smtClean="0">
                <a:ln w="12700">
                  <a:noFill/>
                  <a:prstDash val="solid"/>
                </a:ln>
                <a:latin typeface="Trebuchet MS" pitchFamily="34" charset="0"/>
              </a:rPr>
              <a:t/>
            </a:r>
            <a:br>
              <a:rPr lang="en-US" b="1" dirty="0" smtClean="0">
                <a:ln w="12700">
                  <a:noFill/>
                  <a:prstDash val="solid"/>
                </a:ln>
                <a:latin typeface="Trebuchet MS" pitchFamily="34" charset="0"/>
              </a:rPr>
            </a:br>
            <a:r>
              <a:rPr lang="en-US" b="1" i="1" dirty="0" smtClean="0">
                <a:ln w="12700">
                  <a:noFill/>
                  <a:prstDash val="solid"/>
                </a:ln>
                <a:latin typeface="Trebuchet MS" pitchFamily="34" charset="0"/>
              </a:rPr>
              <a:t>Dropout Prevention:</a:t>
            </a:r>
            <a:br>
              <a:rPr lang="en-US" b="1" i="1" dirty="0" smtClean="0">
                <a:ln w="12700">
                  <a:noFill/>
                  <a:prstDash val="solid"/>
                </a:ln>
                <a:latin typeface="Trebuchet MS" pitchFamily="34" charset="0"/>
              </a:rPr>
            </a:br>
            <a:r>
              <a:rPr lang="en-US" b="1" i="1" dirty="0" smtClean="0">
                <a:ln w="12700">
                  <a:noFill/>
                  <a:prstDash val="solid"/>
                </a:ln>
                <a:latin typeface="Trebuchet MS" pitchFamily="34" charset="0"/>
              </a:rPr>
              <a:t/>
            </a:r>
            <a:br>
              <a:rPr lang="en-US" b="1" i="1" dirty="0" smtClean="0">
                <a:ln w="12700">
                  <a:noFill/>
                  <a:prstDash val="solid"/>
                </a:ln>
                <a:latin typeface="Trebuchet MS" pitchFamily="34" charset="0"/>
              </a:rPr>
            </a:br>
            <a:r>
              <a:rPr lang="en-US" sz="3100" b="1" i="1" dirty="0" smtClean="0">
                <a:ln w="12700">
                  <a:noFill/>
                  <a:prstDash val="solid"/>
                </a:ln>
                <a:latin typeface="Trebuchet MS" pitchFamily="34" charset="0"/>
              </a:rPr>
              <a:t>Where Are We? What Have We Learned? What Works?</a:t>
            </a:r>
            <a:br>
              <a:rPr lang="en-US" sz="3100" b="1" i="1" dirty="0" smtClean="0">
                <a:ln w="12700">
                  <a:noFill/>
                  <a:prstDash val="solid"/>
                </a:ln>
                <a:latin typeface="Trebuchet MS" pitchFamily="34" charset="0"/>
              </a:rPr>
            </a:br>
            <a:r>
              <a:rPr lang="en-US" sz="3100" b="1" i="1" dirty="0" smtClean="0">
                <a:ln w="12700">
                  <a:noFill/>
                  <a:prstDash val="solid"/>
                </a:ln>
                <a:latin typeface="Trebuchet MS" pitchFamily="34" charset="0"/>
              </a:rPr>
              <a:t/>
            </a:r>
            <a:br>
              <a:rPr lang="en-US" sz="3100" b="1" i="1" dirty="0" smtClean="0">
                <a:ln w="12700">
                  <a:noFill/>
                  <a:prstDash val="solid"/>
                </a:ln>
                <a:latin typeface="Trebuchet MS" pitchFamily="34" charset="0"/>
              </a:rPr>
            </a:br>
            <a:r>
              <a:rPr lang="en-US" sz="3100" b="1" i="1" dirty="0" smtClean="0">
                <a:ln w="12700">
                  <a:noFill/>
                  <a:prstDash val="solid"/>
                </a:ln>
                <a:latin typeface="Trebuchet MS" pitchFamily="34" charset="0"/>
              </a:rPr>
              <a:t>(and What Does It Have to Do With Family Engagement?)</a:t>
            </a:r>
            <a:br>
              <a:rPr lang="en-US" sz="3100" b="1" i="1" dirty="0" smtClean="0">
                <a:ln w="12700">
                  <a:noFill/>
                  <a:prstDash val="solid"/>
                </a:ln>
                <a:latin typeface="Trebuchet MS" pitchFamily="34" charset="0"/>
              </a:rPr>
            </a:br>
            <a:endParaRPr lang="en-US" sz="3100" b="1" i="1" kern="1200" dirty="0" smtClean="0">
              <a:ln w="12700">
                <a:noFill/>
                <a:prstDash val="solid"/>
              </a:ln>
              <a:latin typeface="Trebuchet MS" pitchFamily="34" charset="0"/>
              <a:ea typeface="+mn-ea"/>
              <a:cs typeface="Arial" charset="0"/>
            </a:endParaRPr>
          </a:p>
        </p:txBody>
      </p:sp>
      <p:sp>
        <p:nvSpPr>
          <p:cNvPr id="11267" name="Rectangle 3"/>
          <p:cNvSpPr>
            <a:spLocks noGrp="1" noChangeArrowheads="1"/>
          </p:cNvSpPr>
          <p:nvPr>
            <p:ph type="subTitle" idx="1"/>
          </p:nvPr>
        </p:nvSpPr>
        <p:spPr>
          <a:xfrm>
            <a:off x="1062990" y="3065581"/>
            <a:ext cx="7627620" cy="4249619"/>
          </a:xfrm>
        </p:spPr>
        <p:txBody>
          <a:bodyPr/>
          <a:lstStyle/>
          <a:p>
            <a:pPr eaLnBrk="1" hangingPunct="1">
              <a:spcBef>
                <a:spcPct val="0"/>
              </a:spcBef>
            </a:pPr>
            <a:r>
              <a:rPr lang="en-US" sz="2800" b="1" dirty="0" smtClean="0">
                <a:latin typeface="Trebuchet MS" pitchFamily="34" charset="0"/>
              </a:rPr>
              <a:t>Sandy Addis</a:t>
            </a:r>
            <a:endParaRPr lang="en-US" sz="2800" b="1" dirty="0">
              <a:latin typeface="Trebuchet MS" pitchFamily="34" charset="0"/>
            </a:endParaRPr>
          </a:p>
          <a:p>
            <a:pPr eaLnBrk="1" hangingPunct="1">
              <a:spcBef>
                <a:spcPct val="0"/>
              </a:spcBef>
            </a:pPr>
            <a:endParaRPr lang="en-US" sz="2800" b="1" dirty="0">
              <a:latin typeface="Trebuchet MS" pitchFamily="34" charset="0"/>
            </a:endParaRPr>
          </a:p>
          <a:p>
            <a:pPr eaLnBrk="1" hangingPunct="1">
              <a:spcBef>
                <a:spcPct val="0"/>
              </a:spcBef>
            </a:pPr>
            <a:endParaRPr lang="en-US" sz="2800" b="1" dirty="0" smtClean="0">
              <a:latin typeface="Trebuchet MS" pitchFamily="34" charset="0"/>
            </a:endParaRPr>
          </a:p>
          <a:p>
            <a:pPr eaLnBrk="1" hangingPunct="1">
              <a:spcBef>
                <a:spcPct val="0"/>
              </a:spcBef>
            </a:pPr>
            <a:r>
              <a:rPr lang="en-US" sz="2800" b="1" dirty="0" smtClean="0">
                <a:latin typeface="Trebuchet MS" pitchFamily="34" charset="0"/>
              </a:rPr>
              <a:t>National </a:t>
            </a:r>
            <a:r>
              <a:rPr lang="en-US" sz="2800" b="1" dirty="0">
                <a:latin typeface="Trebuchet MS" pitchFamily="34" charset="0"/>
              </a:rPr>
              <a:t>Dropout </a:t>
            </a:r>
            <a:r>
              <a:rPr lang="en-US" sz="2800" b="1" dirty="0" smtClean="0">
                <a:latin typeface="Trebuchet MS" pitchFamily="34" charset="0"/>
              </a:rPr>
              <a:t>Prevention Center</a:t>
            </a:r>
            <a:endParaRPr lang="en-US" sz="2800" b="1" dirty="0">
              <a:latin typeface="Trebuchet MS" pitchFamily="34" charset="0"/>
            </a:endParaRPr>
          </a:p>
          <a:p>
            <a:pPr eaLnBrk="1" hangingPunct="1">
              <a:spcBef>
                <a:spcPct val="0"/>
              </a:spcBef>
            </a:pPr>
            <a:r>
              <a:rPr lang="en-US" sz="2800" b="1" dirty="0" smtClean="0">
                <a:latin typeface="Trebuchet MS" pitchFamily="34" charset="0"/>
              </a:rPr>
              <a:t>Clemson </a:t>
            </a:r>
            <a:r>
              <a:rPr lang="en-US" sz="2800" b="1" dirty="0">
                <a:latin typeface="Trebuchet MS" pitchFamily="34" charset="0"/>
              </a:rPr>
              <a:t>University</a:t>
            </a:r>
          </a:p>
          <a:p>
            <a:pPr eaLnBrk="1" hangingPunct="1">
              <a:spcBef>
                <a:spcPct val="0"/>
              </a:spcBef>
            </a:pPr>
            <a:endParaRPr lang="en-US" sz="3000" dirty="0">
              <a:latin typeface="Trebuchet MS" pitchFamily="34" charset="0"/>
            </a:endParaRPr>
          </a:p>
          <a:p>
            <a:pPr eaLnBrk="1" hangingPunct="1">
              <a:spcBef>
                <a:spcPct val="0"/>
              </a:spcBef>
            </a:pPr>
            <a:r>
              <a:rPr lang="en-US" sz="2200" dirty="0">
                <a:solidFill>
                  <a:srgbClr val="003DA5"/>
                </a:solidFill>
                <a:latin typeface="Trebuchet MS" pitchFamily="34" charset="0"/>
              </a:rPr>
              <a:t>www.dropoutprevention.org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High School Graduation Rates—GA &amp; SC</a:t>
            </a:r>
            <a:br>
              <a:rPr lang="en-US" sz="3200" dirty="0"/>
            </a:br>
            <a:endParaRPr lang="en-US" sz="1920" dirty="0"/>
          </a:p>
        </p:txBody>
      </p:sp>
      <p:sp>
        <p:nvSpPr>
          <p:cNvPr id="9" name="Rectangle 8"/>
          <p:cNvSpPr/>
          <p:nvPr/>
        </p:nvSpPr>
        <p:spPr>
          <a:xfrm>
            <a:off x="5040712" y="6063269"/>
            <a:ext cx="2447614" cy="584775"/>
          </a:xfrm>
          <a:prstGeom prst="rect">
            <a:avLst/>
          </a:prstGeom>
        </p:spPr>
        <p:txBody>
          <a:bodyPr wrap="square">
            <a:spAutoFit/>
          </a:bodyPr>
          <a:lstStyle/>
          <a:p>
            <a:pPr defTabSz="365760"/>
            <a:r>
              <a:rPr lang="en-US" sz="640" dirty="0">
                <a:solidFill>
                  <a:srgbClr val="444444"/>
                </a:solidFill>
                <a:latin typeface="Arial" panose="020B0604020202020204" pitchFamily="34" charset="0"/>
                <a:cs typeface="Arial" panose="020B0604020202020204" pitchFamily="34" charset="0"/>
              </a:rPr>
              <a:t>Butrymowicz, S. (July 2, 2015). ”</a:t>
            </a:r>
            <a:r>
              <a:rPr lang="en-US" sz="640" dirty="0">
                <a:solidFill>
                  <a:prstClr val="black"/>
                </a:solidFill>
                <a:latin typeface="Arial" panose="020B0604020202020204" pitchFamily="34" charset="0"/>
                <a:cs typeface="Arial" panose="020B0604020202020204" pitchFamily="34" charset="0"/>
              </a:rPr>
              <a:t>The Graduation Rates From Every School District in One Map.” </a:t>
            </a:r>
            <a:r>
              <a:rPr lang="en-US" sz="640" i="1" dirty="0">
                <a:solidFill>
                  <a:prstClr val="black"/>
                </a:solidFill>
                <a:latin typeface="Arial" panose="020B0604020202020204" pitchFamily="34" charset="0"/>
                <a:cs typeface="Arial" panose="020B0604020202020204" pitchFamily="34" charset="0"/>
              </a:rPr>
              <a:t>The Hechinger Report. http://hechingerreport.org/the-gradation-rates-from-every-school-district-in-one-map/    (Data from State Departments of Education.</a:t>
            </a:r>
          </a:p>
        </p:txBody>
      </p:sp>
      <p:pic>
        <p:nvPicPr>
          <p:cNvPr id="3" name="Picture 2"/>
          <p:cNvPicPr>
            <a:picLocks noChangeAspect="1"/>
          </p:cNvPicPr>
          <p:nvPr/>
        </p:nvPicPr>
        <p:blipFill>
          <a:blip r:embed="rId3"/>
          <a:stretch>
            <a:fillRect/>
          </a:stretch>
        </p:blipFill>
        <p:spPr>
          <a:xfrm>
            <a:off x="3011424" y="1727405"/>
            <a:ext cx="3907536" cy="3313986"/>
          </a:xfrm>
          <a:prstGeom prst="rect">
            <a:avLst/>
          </a:prstGeom>
        </p:spPr>
      </p:pic>
      <p:pic>
        <p:nvPicPr>
          <p:cNvPr id="5" name="Picture 4"/>
          <p:cNvPicPr>
            <a:picLocks noChangeAspect="1"/>
          </p:cNvPicPr>
          <p:nvPr/>
        </p:nvPicPr>
        <p:blipFill>
          <a:blip r:embed="rId4"/>
          <a:stretch>
            <a:fillRect/>
          </a:stretch>
        </p:blipFill>
        <p:spPr>
          <a:xfrm>
            <a:off x="3007432" y="5322934"/>
            <a:ext cx="3145536" cy="503668"/>
          </a:xfrm>
          <a:prstGeom prst="rect">
            <a:avLst/>
          </a:prstGeom>
        </p:spPr>
      </p:pic>
    </p:spTree>
    <p:extLst>
      <p:ext uri="{BB962C8B-B14F-4D97-AF65-F5344CB8AC3E}">
        <p14:creationId xmlns:p14="http://schemas.microsoft.com/office/powerpoint/2010/main" val="993834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41" y="389467"/>
            <a:ext cx="9031705" cy="1413934"/>
          </a:xfrm>
        </p:spPr>
        <p:txBody>
          <a:bodyPr>
            <a:normAutofit/>
          </a:bodyPr>
          <a:lstStyle/>
          <a:p>
            <a:pPr algn="ctr"/>
            <a:r>
              <a:rPr lang="en-US" sz="4000" b="1" dirty="0" smtClean="0"/>
              <a:t>Georgia 4-Year Graduation Rate Trends</a:t>
            </a:r>
            <a:endParaRPr lang="en-US" sz="4000" b="1" dirty="0"/>
          </a:p>
        </p:txBody>
      </p:sp>
      <p:sp>
        <p:nvSpPr>
          <p:cNvPr id="4" name="Slide Number Placeholder 3"/>
          <p:cNvSpPr>
            <a:spLocks noGrp="1"/>
          </p:cNvSpPr>
          <p:nvPr>
            <p:ph type="sldNum" sz="quarter" idx="12"/>
          </p:nvPr>
        </p:nvSpPr>
        <p:spPr/>
        <p:txBody>
          <a:bodyPr/>
          <a:lstStyle/>
          <a:p>
            <a:pPr>
              <a:defRPr/>
            </a:pPr>
            <a:fld id="{3475D17A-72F3-42AF-808C-AF32F60D5801}" type="slidenum">
              <a:rPr lang="en-US" smtClean="0"/>
              <a:pPr>
                <a:defRPr/>
              </a:pPr>
              <a:t>11</a:t>
            </a:fld>
            <a:endParaRPr lang="en-US" dirty="0"/>
          </a:p>
        </p:txBody>
      </p:sp>
      <p:sp>
        <p:nvSpPr>
          <p:cNvPr id="6" name="TextBox 5"/>
          <p:cNvSpPr txBox="1"/>
          <p:nvPr/>
        </p:nvSpPr>
        <p:spPr>
          <a:xfrm>
            <a:off x="4539917" y="6266954"/>
            <a:ext cx="4219425" cy="707886"/>
          </a:xfrm>
          <a:prstGeom prst="rect">
            <a:avLst/>
          </a:prstGeom>
          <a:noFill/>
        </p:spPr>
        <p:txBody>
          <a:bodyPr wrap="none" rtlCol="0">
            <a:spAutoFit/>
          </a:bodyPr>
          <a:lstStyle/>
          <a:p>
            <a:r>
              <a:rPr lang="en-US" sz="2000" dirty="0" smtClean="0"/>
              <a:t>Governing Magazine, 2016</a:t>
            </a:r>
          </a:p>
          <a:p>
            <a:r>
              <a:rPr lang="en-US" sz="2000" dirty="0" smtClean="0"/>
              <a:t>High School Graduation Rates by State</a:t>
            </a:r>
            <a:endParaRPr lang="en-US" sz="2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62340103"/>
              </p:ext>
            </p:extLst>
          </p:nvPr>
        </p:nvGraphicFramePr>
        <p:xfrm>
          <a:off x="320840" y="3054767"/>
          <a:ext cx="9031706" cy="1487008"/>
        </p:xfrm>
        <a:graphic>
          <a:graphicData uri="http://schemas.openxmlformats.org/drawingml/2006/table">
            <a:tbl>
              <a:tblPr firstRow="1" bandRow="1">
                <a:tableStyleId>{5C22544A-7EE6-4342-B048-85BDC9FD1C3A}</a:tableStyleId>
              </a:tblPr>
              <a:tblGrid>
                <a:gridCol w="1471663"/>
                <a:gridCol w="1488198"/>
                <a:gridCol w="1703159"/>
                <a:gridCol w="1465066"/>
                <a:gridCol w="1363579"/>
                <a:gridCol w="1540041"/>
              </a:tblGrid>
              <a:tr h="846928">
                <a:tc>
                  <a:txBody>
                    <a:bodyPr/>
                    <a:lstStyle/>
                    <a:p>
                      <a:pPr algn="ctr"/>
                      <a:r>
                        <a:rPr lang="en-US" sz="3600" dirty="0" smtClean="0"/>
                        <a:t>2011</a:t>
                      </a:r>
                      <a:endParaRPr lang="en-US" sz="3600" dirty="0"/>
                    </a:p>
                  </a:txBody>
                  <a:tcPr/>
                </a:tc>
                <a:tc>
                  <a:txBody>
                    <a:bodyPr/>
                    <a:lstStyle/>
                    <a:p>
                      <a:pPr algn="ctr"/>
                      <a:r>
                        <a:rPr lang="en-US" sz="3600" dirty="0" smtClean="0"/>
                        <a:t>2012</a:t>
                      </a:r>
                      <a:endParaRPr lang="en-US" sz="3600" dirty="0"/>
                    </a:p>
                  </a:txBody>
                  <a:tcPr/>
                </a:tc>
                <a:tc>
                  <a:txBody>
                    <a:bodyPr/>
                    <a:lstStyle/>
                    <a:p>
                      <a:pPr algn="ctr"/>
                      <a:r>
                        <a:rPr lang="en-US" sz="3600" dirty="0" smtClean="0"/>
                        <a:t>2013</a:t>
                      </a:r>
                      <a:endParaRPr lang="en-US" sz="3600" dirty="0"/>
                    </a:p>
                  </a:txBody>
                  <a:tcPr/>
                </a:tc>
                <a:tc>
                  <a:txBody>
                    <a:bodyPr/>
                    <a:lstStyle/>
                    <a:p>
                      <a:pPr algn="ctr"/>
                      <a:r>
                        <a:rPr lang="en-US" sz="3600" dirty="0" smtClean="0"/>
                        <a:t>2014</a:t>
                      </a:r>
                      <a:endParaRPr lang="en-US" sz="3600" dirty="0"/>
                    </a:p>
                  </a:txBody>
                  <a:tcPr/>
                </a:tc>
                <a:tc>
                  <a:txBody>
                    <a:bodyPr/>
                    <a:lstStyle/>
                    <a:p>
                      <a:pPr algn="ctr"/>
                      <a:r>
                        <a:rPr lang="en-US" sz="3600" dirty="0" smtClean="0"/>
                        <a:t>2015</a:t>
                      </a:r>
                      <a:endParaRPr lang="en-US" sz="3600" dirty="0"/>
                    </a:p>
                  </a:txBody>
                  <a:tcPr/>
                </a:tc>
                <a:tc>
                  <a:txBody>
                    <a:bodyPr/>
                    <a:lstStyle/>
                    <a:p>
                      <a:pPr algn="ctr"/>
                      <a:r>
                        <a:rPr lang="en-US" sz="3600" dirty="0" smtClean="0"/>
                        <a:t>3016</a:t>
                      </a:r>
                      <a:endParaRPr lang="en-US" sz="3600" dirty="0"/>
                    </a:p>
                  </a:txBody>
                  <a:tcPr/>
                </a:tc>
              </a:tr>
              <a:tr h="606135">
                <a:tc>
                  <a:txBody>
                    <a:bodyPr/>
                    <a:lstStyle/>
                    <a:p>
                      <a:pPr algn="ctr"/>
                      <a:r>
                        <a:rPr lang="en-US" sz="3600" b="1" dirty="0" smtClean="0"/>
                        <a:t>67.4%</a:t>
                      </a:r>
                      <a:endParaRPr lang="en-US" sz="3600" b="1" dirty="0"/>
                    </a:p>
                  </a:txBody>
                  <a:tcPr/>
                </a:tc>
                <a:tc>
                  <a:txBody>
                    <a:bodyPr/>
                    <a:lstStyle/>
                    <a:p>
                      <a:pPr algn="ctr"/>
                      <a:r>
                        <a:rPr lang="en-US" sz="3600" b="1" dirty="0" smtClean="0"/>
                        <a:t>69.7%</a:t>
                      </a:r>
                      <a:endParaRPr lang="en-US" sz="3600" b="1" dirty="0"/>
                    </a:p>
                  </a:txBody>
                  <a:tcPr/>
                </a:tc>
                <a:tc>
                  <a:txBody>
                    <a:bodyPr/>
                    <a:lstStyle/>
                    <a:p>
                      <a:pPr algn="ctr"/>
                      <a:r>
                        <a:rPr lang="en-US" sz="3600" b="1" dirty="0" smtClean="0"/>
                        <a:t>71.8%</a:t>
                      </a:r>
                      <a:endParaRPr lang="en-US" sz="3600" b="1" dirty="0"/>
                    </a:p>
                  </a:txBody>
                  <a:tcPr/>
                </a:tc>
                <a:tc>
                  <a:txBody>
                    <a:bodyPr/>
                    <a:lstStyle/>
                    <a:p>
                      <a:pPr algn="ctr"/>
                      <a:r>
                        <a:rPr lang="en-US" sz="3600" b="1" dirty="0" smtClean="0"/>
                        <a:t>72.5%</a:t>
                      </a:r>
                      <a:endParaRPr lang="en-US" sz="3600" b="1" dirty="0"/>
                    </a:p>
                  </a:txBody>
                  <a:tcPr/>
                </a:tc>
                <a:tc>
                  <a:txBody>
                    <a:bodyPr/>
                    <a:lstStyle/>
                    <a:p>
                      <a:pPr algn="ctr"/>
                      <a:r>
                        <a:rPr lang="en-US" sz="3600" b="1" dirty="0" smtClean="0"/>
                        <a:t>78.8%</a:t>
                      </a:r>
                      <a:endParaRPr lang="en-US" sz="3600" b="1" dirty="0"/>
                    </a:p>
                  </a:txBody>
                  <a:tcPr/>
                </a:tc>
                <a:tc>
                  <a:txBody>
                    <a:bodyPr/>
                    <a:lstStyle/>
                    <a:p>
                      <a:pPr algn="ctr"/>
                      <a:r>
                        <a:rPr lang="en-US" sz="3600" b="1" dirty="0" smtClean="0"/>
                        <a:t>79.2%</a:t>
                      </a:r>
                      <a:endParaRPr lang="en-US" sz="3600" b="1" dirty="0"/>
                    </a:p>
                  </a:txBody>
                  <a:tcPr/>
                </a:tc>
              </a:tr>
            </a:tbl>
          </a:graphicData>
        </a:graphic>
      </p:graphicFrame>
    </p:spTree>
    <p:extLst>
      <p:ext uri="{BB962C8B-B14F-4D97-AF65-F5344CB8AC3E}">
        <p14:creationId xmlns:p14="http://schemas.microsoft.com/office/powerpoint/2010/main" val="1808488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 y="192505"/>
            <a:ext cx="8412480" cy="1010653"/>
          </a:xfrm>
        </p:spPr>
        <p:txBody>
          <a:bodyPr>
            <a:normAutofit fontScale="90000"/>
          </a:bodyPr>
          <a:lstStyle/>
          <a:p>
            <a:pPr algn="ctr"/>
            <a:r>
              <a:rPr lang="en-US" b="1" dirty="0" smtClean="0"/>
              <a:t>Georgia  Class of 2014</a:t>
            </a:r>
            <a:br>
              <a:rPr lang="en-US" b="1" dirty="0" smtClean="0"/>
            </a:br>
            <a:r>
              <a:rPr lang="en-US" b="1" dirty="0" smtClean="0"/>
              <a:t>4-Year Completion Rate</a:t>
            </a:r>
            <a:endParaRPr lang="en-US" b="1" dirty="0"/>
          </a:p>
        </p:txBody>
      </p:sp>
      <p:graphicFrame>
        <p:nvGraphicFramePr>
          <p:cNvPr id="5" name="Content Placeholder 4"/>
          <p:cNvGraphicFramePr>
            <a:graphicFrameLocks noGrp="1"/>
          </p:cNvGraphicFramePr>
          <p:nvPr>
            <p:ph idx="1"/>
            <p:extLst/>
          </p:nvPr>
        </p:nvGraphicFramePr>
        <p:xfrm>
          <a:off x="2245894" y="1331491"/>
          <a:ext cx="5598696" cy="5181600"/>
        </p:xfrm>
        <a:graphic>
          <a:graphicData uri="http://schemas.openxmlformats.org/drawingml/2006/table">
            <a:tbl>
              <a:tblPr firstRow="1" bandRow="1">
                <a:tableStyleId>{5C22544A-7EE6-4342-B048-85BDC9FD1C3A}</a:tableStyleId>
              </a:tblPr>
              <a:tblGrid>
                <a:gridCol w="2799348"/>
                <a:gridCol w="2799348"/>
              </a:tblGrid>
              <a:tr h="471638">
                <a:tc>
                  <a:txBody>
                    <a:bodyPr/>
                    <a:lstStyle/>
                    <a:p>
                      <a:pPr algn="ctr"/>
                      <a:r>
                        <a:rPr lang="en-US" sz="2800" b="1" dirty="0" smtClean="0"/>
                        <a:t>Group</a:t>
                      </a:r>
                      <a:endParaRPr lang="en-US" sz="2800" b="1" dirty="0"/>
                    </a:p>
                  </a:txBody>
                  <a:tcPr/>
                </a:tc>
                <a:tc>
                  <a:txBody>
                    <a:bodyPr/>
                    <a:lstStyle/>
                    <a:p>
                      <a:pPr algn="ctr"/>
                      <a:r>
                        <a:rPr lang="en-US" sz="2800" b="1" dirty="0" smtClean="0"/>
                        <a:t>Graduation</a:t>
                      </a:r>
                      <a:r>
                        <a:rPr lang="en-US" sz="2800" b="1" baseline="0" dirty="0" smtClean="0"/>
                        <a:t> Rate</a:t>
                      </a:r>
                      <a:endParaRPr lang="en-US" sz="2800" b="1" dirty="0"/>
                    </a:p>
                  </a:txBody>
                  <a:tcPr/>
                </a:tc>
              </a:tr>
              <a:tr h="471638">
                <a:tc>
                  <a:txBody>
                    <a:bodyPr/>
                    <a:lstStyle/>
                    <a:p>
                      <a:pPr algn="ctr"/>
                      <a:r>
                        <a:rPr lang="en-US" sz="2800" b="1" dirty="0" smtClean="0"/>
                        <a:t>All Students</a:t>
                      </a:r>
                      <a:endParaRPr lang="en-US" sz="2800" b="1" dirty="0"/>
                    </a:p>
                  </a:txBody>
                  <a:tcPr/>
                </a:tc>
                <a:tc>
                  <a:txBody>
                    <a:bodyPr/>
                    <a:lstStyle/>
                    <a:p>
                      <a:pPr algn="ctr"/>
                      <a:r>
                        <a:rPr lang="en-US" sz="2800" b="1" dirty="0" smtClean="0"/>
                        <a:t>72.5%</a:t>
                      </a:r>
                      <a:endParaRPr lang="en-US" sz="2800" b="1" dirty="0"/>
                    </a:p>
                  </a:txBody>
                  <a:tcPr/>
                </a:tc>
              </a:tr>
              <a:tr h="471638">
                <a:tc>
                  <a:txBody>
                    <a:bodyPr/>
                    <a:lstStyle/>
                    <a:p>
                      <a:pPr algn="ctr"/>
                      <a:r>
                        <a:rPr lang="en-US" sz="2800" b="1" dirty="0" smtClean="0"/>
                        <a:t>S W D</a:t>
                      </a:r>
                      <a:endParaRPr lang="en-US" sz="2800" b="1" dirty="0"/>
                    </a:p>
                  </a:txBody>
                  <a:tcPr/>
                </a:tc>
                <a:tc>
                  <a:txBody>
                    <a:bodyPr/>
                    <a:lstStyle/>
                    <a:p>
                      <a:pPr algn="ctr"/>
                      <a:r>
                        <a:rPr lang="en-US" sz="2800" b="1" dirty="0" smtClean="0"/>
                        <a:t>37%</a:t>
                      </a:r>
                      <a:endParaRPr lang="en-US" sz="2800" b="1" dirty="0"/>
                    </a:p>
                  </a:txBody>
                  <a:tcPr/>
                </a:tc>
              </a:tr>
              <a:tr h="471638">
                <a:tc>
                  <a:txBody>
                    <a:bodyPr/>
                    <a:lstStyle/>
                    <a:p>
                      <a:pPr algn="ctr"/>
                      <a:r>
                        <a:rPr lang="en-US" sz="2800" b="1" dirty="0" smtClean="0"/>
                        <a:t>L E P</a:t>
                      </a:r>
                      <a:endParaRPr lang="en-US" sz="2800" b="1" dirty="0"/>
                    </a:p>
                  </a:txBody>
                  <a:tcPr/>
                </a:tc>
                <a:tc>
                  <a:txBody>
                    <a:bodyPr/>
                    <a:lstStyle/>
                    <a:p>
                      <a:pPr algn="ctr"/>
                      <a:r>
                        <a:rPr lang="en-US" sz="2800" b="1" dirty="0" smtClean="0"/>
                        <a:t>44%</a:t>
                      </a:r>
                      <a:endParaRPr lang="en-US" sz="2800" b="1" dirty="0"/>
                    </a:p>
                  </a:txBody>
                  <a:tcPr/>
                </a:tc>
              </a:tr>
              <a:tr h="471638">
                <a:tc>
                  <a:txBody>
                    <a:bodyPr/>
                    <a:lstStyle/>
                    <a:p>
                      <a:pPr algn="ctr"/>
                      <a:r>
                        <a:rPr lang="en-US" sz="2800" b="1" dirty="0" smtClean="0"/>
                        <a:t>E D</a:t>
                      </a:r>
                      <a:endParaRPr lang="en-US" sz="2800" b="1" dirty="0"/>
                    </a:p>
                  </a:txBody>
                  <a:tcPr/>
                </a:tc>
                <a:tc>
                  <a:txBody>
                    <a:bodyPr/>
                    <a:lstStyle/>
                    <a:p>
                      <a:pPr algn="ctr"/>
                      <a:r>
                        <a:rPr lang="en-US" sz="2800" b="1" dirty="0" smtClean="0"/>
                        <a:t>63%</a:t>
                      </a:r>
                      <a:endParaRPr lang="en-US" sz="2800" b="1" dirty="0"/>
                    </a:p>
                  </a:txBody>
                  <a:tcPr/>
                </a:tc>
              </a:tr>
              <a:tr h="471638">
                <a:tc>
                  <a:txBody>
                    <a:bodyPr/>
                    <a:lstStyle/>
                    <a:p>
                      <a:pPr algn="ctr"/>
                      <a:r>
                        <a:rPr lang="en-US" sz="2800" b="1" dirty="0" smtClean="0"/>
                        <a:t>Am. Indian</a:t>
                      </a:r>
                      <a:endParaRPr lang="en-US" sz="2800" b="1" dirty="0"/>
                    </a:p>
                  </a:txBody>
                  <a:tcPr/>
                </a:tc>
                <a:tc>
                  <a:txBody>
                    <a:bodyPr/>
                    <a:lstStyle/>
                    <a:p>
                      <a:pPr algn="ctr"/>
                      <a:r>
                        <a:rPr lang="en-US" sz="2800" b="1" dirty="0" smtClean="0"/>
                        <a:t>67%</a:t>
                      </a:r>
                      <a:endParaRPr lang="en-US" sz="2800" b="1" dirty="0"/>
                    </a:p>
                  </a:txBody>
                  <a:tcPr/>
                </a:tc>
              </a:tr>
              <a:tr h="471638">
                <a:tc>
                  <a:txBody>
                    <a:bodyPr/>
                    <a:lstStyle/>
                    <a:p>
                      <a:pPr algn="ctr"/>
                      <a:r>
                        <a:rPr lang="en-US" sz="2800" b="1" dirty="0" smtClean="0"/>
                        <a:t>Asian</a:t>
                      </a:r>
                      <a:endParaRPr lang="en-US" sz="2800" b="1" dirty="0"/>
                    </a:p>
                  </a:txBody>
                  <a:tcPr/>
                </a:tc>
                <a:tc>
                  <a:txBody>
                    <a:bodyPr/>
                    <a:lstStyle/>
                    <a:p>
                      <a:pPr algn="ctr"/>
                      <a:r>
                        <a:rPr lang="en-US" sz="2800" b="1" dirty="0" smtClean="0"/>
                        <a:t>83%</a:t>
                      </a:r>
                      <a:endParaRPr lang="en-US" sz="2800" b="1" dirty="0"/>
                    </a:p>
                  </a:txBody>
                  <a:tcPr/>
                </a:tc>
              </a:tr>
              <a:tr h="471638">
                <a:tc>
                  <a:txBody>
                    <a:bodyPr/>
                    <a:lstStyle/>
                    <a:p>
                      <a:pPr algn="ctr"/>
                      <a:r>
                        <a:rPr lang="en-US" sz="2800" b="1" dirty="0" smtClean="0"/>
                        <a:t>Latino</a:t>
                      </a:r>
                      <a:endParaRPr lang="en-US" sz="2800" b="1" dirty="0"/>
                    </a:p>
                  </a:txBody>
                  <a:tcPr/>
                </a:tc>
                <a:tc>
                  <a:txBody>
                    <a:bodyPr/>
                    <a:lstStyle/>
                    <a:p>
                      <a:pPr algn="ctr"/>
                      <a:r>
                        <a:rPr lang="en-US" sz="2800" b="1" dirty="0" smtClean="0"/>
                        <a:t>64%</a:t>
                      </a:r>
                      <a:endParaRPr lang="en-US" sz="2800" b="1" dirty="0"/>
                    </a:p>
                  </a:txBody>
                  <a:tcPr/>
                </a:tc>
              </a:tr>
              <a:tr h="471638">
                <a:tc>
                  <a:txBody>
                    <a:bodyPr/>
                    <a:lstStyle/>
                    <a:p>
                      <a:pPr algn="ctr"/>
                      <a:r>
                        <a:rPr lang="en-US" sz="2800" b="1" dirty="0" smtClean="0"/>
                        <a:t>Black</a:t>
                      </a:r>
                      <a:endParaRPr lang="en-US" sz="2800" b="1" dirty="0"/>
                    </a:p>
                  </a:txBody>
                  <a:tcPr/>
                </a:tc>
                <a:tc>
                  <a:txBody>
                    <a:bodyPr/>
                    <a:lstStyle/>
                    <a:p>
                      <a:pPr algn="ctr"/>
                      <a:r>
                        <a:rPr lang="en-US" sz="2800" b="1" dirty="0" smtClean="0"/>
                        <a:t>65%</a:t>
                      </a:r>
                      <a:endParaRPr lang="en-US" sz="2800" b="1" dirty="0"/>
                    </a:p>
                  </a:txBody>
                  <a:tcPr/>
                </a:tc>
              </a:tr>
              <a:tr h="471638">
                <a:tc>
                  <a:txBody>
                    <a:bodyPr/>
                    <a:lstStyle/>
                    <a:p>
                      <a:pPr algn="ctr"/>
                      <a:r>
                        <a:rPr lang="en-US" sz="2800" b="1" dirty="0" smtClean="0"/>
                        <a:t>White</a:t>
                      </a:r>
                      <a:endParaRPr lang="en-US" sz="2800" b="1" dirty="0"/>
                    </a:p>
                  </a:txBody>
                  <a:tcPr/>
                </a:tc>
                <a:tc>
                  <a:txBody>
                    <a:bodyPr/>
                    <a:lstStyle/>
                    <a:p>
                      <a:pPr algn="ctr"/>
                      <a:r>
                        <a:rPr lang="en-US" sz="2800" b="1" dirty="0" smtClean="0"/>
                        <a:t>80%</a:t>
                      </a:r>
                      <a:endParaRPr lang="en-US" sz="2800" b="1" dirty="0"/>
                    </a:p>
                  </a:txBody>
                  <a:tcPr/>
                </a:tc>
              </a:tr>
            </a:tbl>
          </a:graphicData>
        </a:graphic>
      </p:graphicFrame>
      <p:sp>
        <p:nvSpPr>
          <p:cNvPr id="4" name="Slide Number Placeholder 3"/>
          <p:cNvSpPr>
            <a:spLocks noGrp="1"/>
          </p:cNvSpPr>
          <p:nvPr>
            <p:ph type="sldNum" sz="quarter" idx="12"/>
          </p:nvPr>
        </p:nvSpPr>
        <p:spPr>
          <a:xfrm>
            <a:off x="5840251" y="6641424"/>
            <a:ext cx="3275798" cy="529397"/>
          </a:xfrm>
        </p:spPr>
        <p:txBody>
          <a:bodyPr/>
          <a:lstStyle/>
          <a:p>
            <a:pPr algn="ctr">
              <a:defRPr/>
            </a:pPr>
            <a:r>
              <a:rPr lang="en-US" sz="1800" b="1" dirty="0" smtClean="0"/>
              <a:t>Diploma Counts 2016, </a:t>
            </a:r>
          </a:p>
          <a:p>
            <a:pPr algn="ctr">
              <a:defRPr/>
            </a:pPr>
            <a:r>
              <a:rPr lang="en-US" sz="1800" b="1" dirty="0" smtClean="0"/>
              <a:t>U.S.  Department of Education</a:t>
            </a:r>
            <a:endParaRPr lang="en-US" sz="1800" b="1" dirty="0"/>
          </a:p>
        </p:txBody>
      </p:sp>
    </p:spTree>
    <p:extLst>
      <p:ext uri="{BB962C8B-B14F-4D97-AF65-F5344CB8AC3E}">
        <p14:creationId xmlns:p14="http://schemas.microsoft.com/office/powerpoint/2010/main" val="2868138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a:t>
            </a:r>
            <a:endParaRPr lang="en-US" dirty="0"/>
          </a:p>
        </p:txBody>
      </p:sp>
      <p:pic>
        <p:nvPicPr>
          <p:cNvPr id="6146" name="Picture 2" descr="http://www.dropoutprevention.org/sites/default/files/uploads/banner_meta_front.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757" y="1933811"/>
            <a:ext cx="9670774" cy="348227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3475D17A-72F3-42AF-808C-AF32F60D5801}" type="slidenum">
              <a:rPr lang="en-US" smtClean="0"/>
              <a:pPr>
                <a:defRPr/>
              </a:pPr>
              <a:t>13</a:t>
            </a:fld>
            <a:endParaRPr lang="en-US" dirty="0"/>
          </a:p>
        </p:txBody>
      </p:sp>
    </p:spTree>
    <p:extLst>
      <p:ext uri="{BB962C8B-B14F-4D97-AF65-F5344CB8AC3E}">
        <p14:creationId xmlns:p14="http://schemas.microsoft.com/office/powerpoint/2010/main" val="2524657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Sizes on Dropout</a:t>
            </a:r>
            <a:endParaRPr lang="en-US" dirty="0"/>
          </a:p>
        </p:txBody>
      </p:sp>
      <p:sp>
        <p:nvSpPr>
          <p:cNvPr id="3" name="Content Placeholder 2"/>
          <p:cNvSpPr>
            <a:spLocks noGrp="1"/>
          </p:cNvSpPr>
          <p:nvPr>
            <p:ph idx="1"/>
          </p:nvPr>
        </p:nvSpPr>
        <p:spPr/>
        <p:txBody>
          <a:bodyPr/>
          <a:lstStyle/>
          <a:p>
            <a:r>
              <a:rPr lang="en-US" dirty="0" smtClean="0"/>
              <a:t>Academic Support</a:t>
            </a:r>
          </a:p>
          <a:p>
            <a:r>
              <a:rPr lang="en-US" dirty="0" smtClean="0"/>
              <a:t>Behavioral Interventions</a:t>
            </a:r>
          </a:p>
          <a:p>
            <a:r>
              <a:rPr lang="en-US" dirty="0" smtClean="0"/>
              <a:t>Career Development / Job Training</a:t>
            </a:r>
          </a:p>
          <a:p>
            <a:r>
              <a:rPr lang="en-US" dirty="0" smtClean="0"/>
              <a:t>Family Engagement</a:t>
            </a:r>
          </a:p>
          <a:p>
            <a:r>
              <a:rPr lang="en-US" dirty="0" smtClean="0"/>
              <a:t>Health &amp; Wellness</a:t>
            </a:r>
          </a:p>
          <a:p>
            <a:r>
              <a:rPr lang="en-US" dirty="0" smtClean="0"/>
              <a:t>Literacy Development</a:t>
            </a:r>
          </a:p>
          <a:p>
            <a:r>
              <a:rPr lang="en-US" dirty="0" smtClean="0"/>
              <a:t>Mentoring</a:t>
            </a:r>
          </a:p>
          <a:p>
            <a:r>
              <a:rPr lang="en-US" dirty="0" smtClean="0"/>
              <a:t>School / Classroom Environment</a:t>
            </a:r>
          </a:p>
          <a:p>
            <a:r>
              <a:rPr lang="en-US" dirty="0" smtClean="0"/>
              <a:t>Service Learning</a:t>
            </a:r>
          </a:p>
          <a:p>
            <a:r>
              <a:rPr lang="en-US" dirty="0" smtClean="0"/>
              <a:t>Work Based Learning</a:t>
            </a:r>
            <a:endParaRPr lang="en-US" dirty="0"/>
          </a:p>
        </p:txBody>
      </p:sp>
      <p:sp>
        <p:nvSpPr>
          <p:cNvPr id="4" name="Slide Number Placeholder 3"/>
          <p:cNvSpPr>
            <a:spLocks noGrp="1"/>
          </p:cNvSpPr>
          <p:nvPr>
            <p:ph type="sldNum" sz="quarter" idx="12"/>
          </p:nvPr>
        </p:nvSpPr>
        <p:spPr/>
        <p:txBody>
          <a:bodyPr/>
          <a:lstStyle/>
          <a:p>
            <a:pPr>
              <a:defRPr/>
            </a:pPr>
            <a:fld id="{3475D17A-72F3-42AF-808C-AF32F60D5801}" type="slidenum">
              <a:rPr lang="en-US" smtClean="0"/>
              <a:pPr>
                <a:defRPr/>
              </a:pPr>
              <a:t>14</a:t>
            </a:fld>
            <a:endParaRPr lang="en-US" dirty="0"/>
          </a:p>
        </p:txBody>
      </p:sp>
    </p:spTree>
    <p:extLst>
      <p:ext uri="{BB962C8B-B14F-4D97-AF65-F5344CB8AC3E}">
        <p14:creationId xmlns:p14="http://schemas.microsoft.com/office/powerpoint/2010/main" val="34376956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0"/>
            <a:ext cx="11054080" cy="1276085"/>
          </a:xfrm>
        </p:spPr>
        <p:txBody>
          <a:bodyPr>
            <a:normAutofit/>
          </a:bodyPr>
          <a:lstStyle/>
          <a:p>
            <a:pPr algn="ctr"/>
            <a:r>
              <a:rPr lang="en-US" b="1" dirty="0" smtClean="0"/>
              <a:t>Effect Sizes on Dropout Rate</a:t>
            </a:r>
            <a:br>
              <a:rPr lang="en-US" b="1" dirty="0" smtClean="0"/>
            </a:br>
            <a:r>
              <a:rPr lang="en-US" b="1" dirty="0" smtClean="0"/>
              <a:t>(2015 Meta-Regression Analysis) </a:t>
            </a:r>
            <a:endParaRPr lang="en-US" b="1" dirty="0"/>
          </a:p>
        </p:txBody>
      </p:sp>
      <p:graphicFrame>
        <p:nvGraphicFramePr>
          <p:cNvPr id="4" name="Content Placeholder 3"/>
          <p:cNvGraphicFramePr>
            <a:graphicFrameLocks noGrp="1"/>
          </p:cNvGraphicFramePr>
          <p:nvPr>
            <p:ph idx="1"/>
            <p:extLst/>
          </p:nvPr>
        </p:nvGraphicFramePr>
        <p:xfrm>
          <a:off x="43069" y="1328309"/>
          <a:ext cx="9710531" cy="4834407"/>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a:xfrm>
            <a:off x="7576490" y="6752640"/>
            <a:ext cx="2032000" cy="487680"/>
          </a:xfrm>
        </p:spPr>
        <p:txBody>
          <a:bodyPr/>
          <a:lstStyle/>
          <a:p>
            <a:pPr>
              <a:defRPr/>
            </a:pPr>
            <a:fld id="{3475D17A-72F3-42AF-808C-AF32F60D5801}" type="slidenum">
              <a:rPr lang="en-US" smtClean="0"/>
              <a:pPr>
                <a:defRPr/>
              </a:pPr>
              <a:t>15</a:t>
            </a:fld>
            <a:endParaRPr lang="en-US" dirty="0"/>
          </a:p>
        </p:txBody>
      </p:sp>
      <p:sp>
        <p:nvSpPr>
          <p:cNvPr id="5" name="Rectangle 4"/>
          <p:cNvSpPr/>
          <p:nvPr/>
        </p:nvSpPr>
        <p:spPr>
          <a:xfrm>
            <a:off x="6715980" y="6162717"/>
            <a:ext cx="2796992" cy="1077603"/>
          </a:xfrm>
          <a:prstGeom prst="rect">
            <a:avLst/>
          </a:prstGeom>
        </p:spPr>
        <p:txBody>
          <a:bodyPr wrap="square">
            <a:spAutoFit/>
          </a:bodyPr>
          <a:lstStyle/>
          <a:p>
            <a:r>
              <a:rPr lang="en-US" sz="1067" dirty="0">
                <a:solidFill>
                  <a:srgbClr val="5F5E4E"/>
                </a:solidFill>
              </a:rPr>
              <a:t>Chappell, S. L., O’Connor, P., Withington, C., &amp; Stegelin, D. A. (2015, April). A meta-analysis of dropout prevention outcomes and strategies. Retrieved from www.dropoutprevention.org/</a:t>
            </a:r>
            <a:br>
              <a:rPr lang="en-US" sz="1067" dirty="0">
                <a:solidFill>
                  <a:srgbClr val="5F5E4E"/>
                </a:solidFill>
              </a:rPr>
            </a:br>
            <a:r>
              <a:rPr lang="en-US" sz="1067" dirty="0">
                <a:solidFill>
                  <a:srgbClr val="5F5E4E"/>
                </a:solidFill>
              </a:rPr>
              <a:t>major-research-reports/meta-analysis</a:t>
            </a:r>
            <a:endParaRPr lang="en-US" sz="1067" dirty="0"/>
          </a:p>
        </p:txBody>
      </p:sp>
      <p:grpSp>
        <p:nvGrpSpPr>
          <p:cNvPr id="11" name="Group 10"/>
          <p:cNvGrpSpPr/>
          <p:nvPr/>
        </p:nvGrpSpPr>
        <p:grpSpPr>
          <a:xfrm>
            <a:off x="6770169" y="5449935"/>
            <a:ext cx="2688619" cy="712781"/>
            <a:chOff x="8771467" y="4690011"/>
            <a:chExt cx="2520580" cy="668232"/>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9087" r="10131" b="17272"/>
            <a:stretch/>
          </p:blipFill>
          <p:spPr bwMode="auto">
            <a:xfrm>
              <a:off x="10044192" y="4716472"/>
              <a:ext cx="1247855" cy="592812"/>
            </a:xfrm>
            <a:prstGeom prst="rect">
              <a:avLst/>
            </a:prstGeom>
            <a:ln>
              <a:noFill/>
            </a:ln>
            <a:extLst>
              <a:ext uri="{53640926-AAD7-44D8-BBD7-CCE9431645EC}">
                <a14:shadowObscured xmlns:a14="http://schemas.microsoft.com/office/drawing/2010/main"/>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71467" y="4690011"/>
              <a:ext cx="1222319" cy="668232"/>
            </a:xfrm>
            <a:prstGeom prst="rect">
              <a:avLst/>
            </a:prstGeom>
          </p:spPr>
        </p:pic>
      </p:grpSp>
    </p:spTree>
    <p:extLst>
      <p:ext uri="{BB962C8B-B14F-4D97-AF65-F5344CB8AC3E}">
        <p14:creationId xmlns:p14="http://schemas.microsoft.com/office/powerpoint/2010/main" val="743881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Problem ……………</a:t>
            </a:r>
            <a:endParaRPr lang="en-US" b="1" dirty="0"/>
          </a:p>
        </p:txBody>
      </p:sp>
      <p:sp>
        <p:nvSpPr>
          <p:cNvPr id="3" name="Content Placeholder 2"/>
          <p:cNvSpPr>
            <a:spLocks noGrp="1"/>
          </p:cNvSpPr>
          <p:nvPr>
            <p:ph idx="1"/>
          </p:nvPr>
        </p:nvSpPr>
        <p:spPr/>
        <p:txBody>
          <a:bodyPr>
            <a:normAutofit/>
          </a:bodyPr>
          <a:lstStyle/>
          <a:p>
            <a:r>
              <a:rPr lang="en-US" sz="4000" b="1" dirty="0" smtClean="0"/>
              <a:t>Economic </a:t>
            </a:r>
          </a:p>
          <a:p>
            <a:r>
              <a:rPr lang="en-US" sz="4000" b="1" dirty="0" smtClean="0"/>
              <a:t>Social </a:t>
            </a:r>
          </a:p>
          <a:p>
            <a:r>
              <a:rPr lang="en-US" sz="4000" b="1" dirty="0" smtClean="0"/>
              <a:t>Quality of Life</a:t>
            </a:r>
            <a:endParaRPr lang="en-US" sz="4000" b="1" dirty="0"/>
          </a:p>
        </p:txBody>
      </p:sp>
      <p:sp>
        <p:nvSpPr>
          <p:cNvPr id="4" name="Slide Number Placeholder 3"/>
          <p:cNvSpPr>
            <a:spLocks noGrp="1"/>
          </p:cNvSpPr>
          <p:nvPr>
            <p:ph type="sldNum" sz="quarter" idx="12"/>
          </p:nvPr>
        </p:nvSpPr>
        <p:spPr/>
        <p:txBody>
          <a:bodyPr/>
          <a:lstStyle/>
          <a:p>
            <a:pPr>
              <a:defRPr/>
            </a:pPr>
            <a:fld id="{3475D17A-72F3-42AF-808C-AF32F60D5801}" type="slidenum">
              <a:rPr lang="en-US" smtClean="0"/>
              <a:pPr>
                <a:defRPr/>
              </a:pPr>
              <a:t>16</a:t>
            </a:fld>
            <a:endParaRPr lang="en-US" dirty="0"/>
          </a:p>
        </p:txBody>
      </p:sp>
    </p:spTree>
    <p:extLst>
      <p:ext uri="{BB962C8B-B14F-4D97-AF65-F5344CB8AC3E}">
        <p14:creationId xmlns:p14="http://schemas.microsoft.com/office/powerpoint/2010/main" val="3653273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Preventing Dropouts</a:t>
            </a:r>
            <a:endParaRPr lang="en-US" dirty="0"/>
          </a:p>
        </p:txBody>
      </p:sp>
      <p:pic>
        <p:nvPicPr>
          <p:cNvPr id="4" name="Picture 3"/>
          <p:cNvPicPr>
            <a:picLocks noChangeAspect="1"/>
          </p:cNvPicPr>
          <p:nvPr/>
        </p:nvPicPr>
        <p:blipFill>
          <a:blip r:embed="rId3"/>
          <a:stretch>
            <a:fillRect/>
          </a:stretch>
        </p:blipFill>
        <p:spPr>
          <a:xfrm>
            <a:off x="650241" y="1300480"/>
            <a:ext cx="9103360" cy="5852160"/>
          </a:xfrm>
          <a:prstGeom prst="rect">
            <a:avLst/>
          </a:prstGeom>
        </p:spPr>
      </p:pic>
    </p:spTree>
    <p:extLst>
      <p:ext uri="{BB962C8B-B14F-4D97-AF65-F5344CB8AC3E}">
        <p14:creationId xmlns:p14="http://schemas.microsoft.com/office/powerpoint/2010/main" val="1680278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p:cNvSpPr>
            <a:spLocks noGrp="1"/>
          </p:cNvSpPr>
          <p:nvPr>
            <p:ph type="sldNum" sz="quarter" idx="12"/>
          </p:nvPr>
        </p:nvSpPr>
        <p:spPr>
          <a:noFill/>
        </p:spPr>
        <p:txBody>
          <a:bodyPr/>
          <a:lstStyle/>
          <a:p>
            <a:fld id="{D12F952D-D48C-41A7-ACAD-1989547810BC}" type="slidenum">
              <a:rPr lang="en-US" smtClean="0">
                <a:solidFill>
                  <a:prstClr val="black"/>
                </a:solidFill>
              </a:rPr>
              <a:pPr/>
              <a:t>18</a:t>
            </a:fld>
            <a:endParaRPr lang="en-US" dirty="0" smtClean="0">
              <a:solidFill>
                <a:prstClr val="black"/>
              </a:solidFill>
            </a:endParaRPr>
          </a:p>
        </p:txBody>
      </p:sp>
      <p:sp>
        <p:nvSpPr>
          <p:cNvPr id="67587" name="Rectangle 2"/>
          <p:cNvSpPr>
            <a:spLocks noGrp="1" noChangeArrowheads="1"/>
          </p:cNvSpPr>
          <p:nvPr>
            <p:ph type="title"/>
          </p:nvPr>
        </p:nvSpPr>
        <p:spPr>
          <a:xfrm>
            <a:off x="487680" y="487680"/>
            <a:ext cx="8778240" cy="1219200"/>
          </a:xfrm>
          <a:ln>
            <a:noFill/>
          </a:ln>
        </p:spPr>
        <p:txBody>
          <a:bodyPr>
            <a:normAutofit/>
          </a:bodyPr>
          <a:lstStyle/>
          <a:p>
            <a:pPr eaLnBrk="1" hangingPunct="1"/>
            <a:r>
              <a:rPr lang="en-US" b="1" dirty="0" smtClean="0">
                <a:ln w="18000">
                  <a:noFill/>
                  <a:prstDash val="solid"/>
                  <a:miter lim="800000"/>
                </a:ln>
                <a:solidFill>
                  <a:srgbClr val="0000FF"/>
                </a:solidFill>
                <a:latin typeface="Trebuchet MS" pitchFamily="34" charset="0"/>
              </a:rPr>
              <a:t>Economics of High School Dropouts</a:t>
            </a:r>
          </a:p>
        </p:txBody>
      </p:sp>
      <p:sp>
        <p:nvSpPr>
          <p:cNvPr id="67588" name="Rectangle 3"/>
          <p:cNvSpPr>
            <a:spLocks noGrp="1" noChangeArrowheads="1"/>
          </p:cNvSpPr>
          <p:nvPr>
            <p:ph type="body" idx="1"/>
          </p:nvPr>
        </p:nvSpPr>
        <p:spPr>
          <a:xfrm>
            <a:off x="487680" y="1909011"/>
            <a:ext cx="8940800" cy="4822451"/>
          </a:xfrm>
        </p:spPr>
        <p:txBody>
          <a:bodyPr/>
          <a:lstStyle/>
          <a:p>
            <a:pPr eaLnBrk="1" hangingPunct="1">
              <a:buClr>
                <a:srgbClr val="0000FF"/>
              </a:buClr>
              <a:buFont typeface="Wingdings" pitchFamily="2" charset="2"/>
              <a:buChar char="§"/>
            </a:pPr>
            <a:r>
              <a:rPr lang="en-US" sz="3200" b="1" dirty="0" smtClean="0"/>
              <a:t>Earn less</a:t>
            </a:r>
          </a:p>
          <a:p>
            <a:pPr eaLnBrk="1" hangingPunct="1">
              <a:buClr>
                <a:srgbClr val="0000FF"/>
              </a:buClr>
              <a:buFont typeface="Wingdings" pitchFamily="2" charset="2"/>
              <a:buChar char="§"/>
            </a:pPr>
            <a:r>
              <a:rPr lang="en-US" sz="3200" b="1" dirty="0" smtClean="0"/>
              <a:t>Pay less in taxes</a:t>
            </a:r>
          </a:p>
          <a:p>
            <a:pPr eaLnBrk="1" hangingPunct="1">
              <a:buClr>
                <a:srgbClr val="0000FF"/>
              </a:buClr>
              <a:buFont typeface="Wingdings" pitchFamily="2" charset="2"/>
              <a:buChar char="§"/>
            </a:pPr>
            <a:r>
              <a:rPr lang="en-US" sz="3200" b="1" dirty="0" smtClean="0"/>
              <a:t>Rely more on public health</a:t>
            </a:r>
          </a:p>
          <a:p>
            <a:pPr eaLnBrk="1" hangingPunct="1">
              <a:buClr>
                <a:srgbClr val="0000FF"/>
              </a:buClr>
              <a:buFont typeface="Wingdings" pitchFamily="2" charset="2"/>
              <a:buChar char="§"/>
            </a:pPr>
            <a:r>
              <a:rPr lang="en-US" sz="3200" b="1" dirty="0" smtClean="0"/>
              <a:t>More involved in criminal justice system</a:t>
            </a:r>
          </a:p>
          <a:p>
            <a:pPr eaLnBrk="1" hangingPunct="1">
              <a:buClr>
                <a:srgbClr val="0000FF"/>
              </a:buClr>
              <a:buFont typeface="Wingdings" pitchFamily="2" charset="2"/>
              <a:buChar char="§"/>
            </a:pPr>
            <a:r>
              <a:rPr lang="en-US" sz="3200" b="1" dirty="0" smtClean="0"/>
              <a:t>More likely to use welfare services</a:t>
            </a:r>
          </a:p>
          <a:p>
            <a:pPr eaLnBrk="1" hangingPunct="1">
              <a:buClr>
                <a:srgbClr val="0000FF"/>
              </a:buClr>
              <a:buFont typeface="Wingdings" pitchFamily="2" charset="2"/>
              <a:buChar char="§"/>
            </a:pPr>
            <a:r>
              <a:rPr lang="en-US" sz="3200" b="1" dirty="0" smtClean="0"/>
              <a:t>Have shorter life expectancy </a:t>
            </a:r>
          </a:p>
          <a:p>
            <a:pPr eaLnBrk="1" hangingPunct="1">
              <a:buFont typeface="Wingdings" pitchFamily="2" charset="2"/>
              <a:buNone/>
            </a:pPr>
            <a:endParaRPr lang="en-US" sz="1261" b="1" dirty="0"/>
          </a:p>
          <a:p>
            <a:pPr eaLnBrk="1" hangingPunct="1">
              <a:buFont typeface="Wingdings" pitchFamily="2" charset="2"/>
              <a:buNone/>
            </a:pPr>
            <a:r>
              <a:rPr lang="en-US" sz="1455" dirty="0"/>
              <a:t>	(Rotermund, </a:t>
            </a:r>
            <a:r>
              <a:rPr lang="en-US" sz="1455" i="1" dirty="0"/>
              <a:t>California Dropout Research Project</a:t>
            </a:r>
            <a:r>
              <a:rPr lang="en-US" sz="1455" dirty="0"/>
              <a:t>, Statistical Brief 5, September 2007)</a:t>
            </a:r>
          </a:p>
        </p:txBody>
      </p:sp>
    </p:spTree>
    <p:extLst>
      <p:ext uri="{BB962C8B-B14F-4D97-AF65-F5344CB8AC3E}">
        <p14:creationId xmlns:p14="http://schemas.microsoft.com/office/powerpoint/2010/main" val="4130284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9475" name="Rectangle 2"/>
          <p:cNvSpPr>
            <a:spLocks noGrp="1" noChangeArrowheads="1"/>
          </p:cNvSpPr>
          <p:nvPr>
            <p:ph type="title"/>
          </p:nvPr>
        </p:nvSpPr>
        <p:spPr>
          <a:xfrm>
            <a:off x="-25926" y="466937"/>
            <a:ext cx="9787003" cy="1402512"/>
          </a:xfrm>
        </p:spPr>
        <p:txBody>
          <a:bodyPr/>
          <a:lstStyle/>
          <a:p>
            <a:pPr algn="ctr" eaLnBrk="1" hangingPunct="1"/>
            <a:r>
              <a:rPr lang="en-US" b="1" dirty="0" smtClean="0">
                <a:ln w="18000">
                  <a:noFill/>
                  <a:prstDash val="solid"/>
                  <a:miter lim="800000"/>
                </a:ln>
                <a:latin typeface="Trebuchet MS" pitchFamily="34" charset="0"/>
              </a:rPr>
              <a:t>Unemployment Rate by Educational Attainment 2012</a:t>
            </a:r>
          </a:p>
        </p:txBody>
      </p:sp>
      <p:sp>
        <p:nvSpPr>
          <p:cNvPr id="1769476" name="Rectangle 3"/>
          <p:cNvSpPr>
            <a:spLocks noGrp="1" noChangeArrowheads="1"/>
          </p:cNvSpPr>
          <p:nvPr>
            <p:ph idx="1"/>
          </p:nvPr>
        </p:nvSpPr>
        <p:spPr>
          <a:xfrm>
            <a:off x="805544" y="2008414"/>
            <a:ext cx="8415131" cy="4343400"/>
          </a:xfrm>
        </p:spPr>
        <p:txBody>
          <a:bodyPr/>
          <a:lstStyle/>
          <a:p>
            <a:pPr defTabSz="123982" eaLnBrk="1" hangingPunct="1">
              <a:lnSpc>
                <a:spcPct val="80000"/>
              </a:lnSpc>
              <a:tabLst>
                <a:tab pos="6393995" algn="l"/>
                <a:tab pos="7314680" algn="dec"/>
              </a:tabLst>
            </a:pPr>
            <a:r>
              <a:rPr lang="en-US" sz="3200" dirty="0" smtClean="0"/>
              <a:t>Doctoral degree...................... 	2.5%</a:t>
            </a:r>
          </a:p>
          <a:p>
            <a:pPr defTabSz="123982" eaLnBrk="1" hangingPunct="1">
              <a:lnSpc>
                <a:spcPct val="80000"/>
              </a:lnSpc>
              <a:tabLst>
                <a:tab pos="6393995" algn="l"/>
                <a:tab pos="7314680" algn="dec"/>
              </a:tabLst>
            </a:pPr>
            <a:r>
              <a:rPr lang="en-US" sz="3200" dirty="0" smtClean="0"/>
              <a:t>Professional </a:t>
            </a:r>
            <a:r>
              <a:rPr lang="en-US" sz="3200" dirty="0"/>
              <a:t>degree</a:t>
            </a:r>
            <a:r>
              <a:rPr lang="en-US" sz="3200" dirty="0" smtClean="0"/>
              <a:t>............... 	2.1%</a:t>
            </a:r>
            <a:endParaRPr lang="en-US" sz="3200" dirty="0"/>
          </a:p>
          <a:p>
            <a:pPr defTabSz="123982" eaLnBrk="1" hangingPunct="1">
              <a:lnSpc>
                <a:spcPct val="80000"/>
              </a:lnSpc>
              <a:tabLst>
                <a:tab pos="6393995" algn="l"/>
                <a:tab pos="7314680" algn="dec"/>
              </a:tabLst>
            </a:pPr>
            <a:r>
              <a:rPr lang="en-US" sz="3200" dirty="0" smtClean="0"/>
              <a:t>Master’s degree..................... 	3.5%</a:t>
            </a:r>
          </a:p>
          <a:p>
            <a:pPr defTabSz="123982" eaLnBrk="1" hangingPunct="1">
              <a:lnSpc>
                <a:spcPct val="80000"/>
              </a:lnSpc>
              <a:tabLst>
                <a:tab pos="6393995" algn="l"/>
                <a:tab pos="7314680" algn="dec"/>
              </a:tabLst>
            </a:pPr>
            <a:r>
              <a:rPr lang="en-US" sz="3200" dirty="0" smtClean="0"/>
              <a:t>Bachelor’s degree..................</a:t>
            </a:r>
            <a:r>
              <a:rPr lang="en-US" sz="3200" dirty="0"/>
              <a:t>	</a:t>
            </a:r>
            <a:r>
              <a:rPr lang="en-US" sz="3200" dirty="0" smtClean="0"/>
              <a:t>4.5%</a:t>
            </a:r>
          </a:p>
          <a:p>
            <a:pPr defTabSz="123982" eaLnBrk="1" hangingPunct="1">
              <a:lnSpc>
                <a:spcPct val="80000"/>
              </a:lnSpc>
              <a:tabLst>
                <a:tab pos="6393995" algn="l"/>
                <a:tab pos="7314680" algn="dec"/>
              </a:tabLst>
            </a:pPr>
            <a:r>
              <a:rPr lang="en-US" sz="3200" dirty="0" smtClean="0"/>
              <a:t>Associate’s degree.................	6.2%</a:t>
            </a:r>
          </a:p>
          <a:p>
            <a:pPr defTabSz="123982" eaLnBrk="1" hangingPunct="1">
              <a:lnSpc>
                <a:spcPct val="80000"/>
              </a:lnSpc>
              <a:tabLst>
                <a:tab pos="6393995" algn="l"/>
                <a:tab pos="7314680" algn="dec"/>
              </a:tabLst>
            </a:pPr>
            <a:r>
              <a:rPr lang="en-US" sz="3200" dirty="0" smtClean="0"/>
              <a:t>Some college .........................	7.7%</a:t>
            </a:r>
          </a:p>
          <a:p>
            <a:pPr defTabSz="123982" eaLnBrk="1" hangingPunct="1">
              <a:lnSpc>
                <a:spcPct val="80000"/>
              </a:lnSpc>
              <a:tabLst>
                <a:tab pos="6393995" algn="l"/>
                <a:tab pos="7314680" algn="dec"/>
              </a:tabLst>
            </a:pPr>
            <a:r>
              <a:rPr lang="en-US" sz="3200" dirty="0" smtClean="0"/>
              <a:t>High school degree.................	8.3%</a:t>
            </a:r>
          </a:p>
          <a:p>
            <a:pPr defTabSz="123982" eaLnBrk="1" hangingPunct="1">
              <a:lnSpc>
                <a:spcPct val="80000"/>
              </a:lnSpc>
              <a:tabLst>
                <a:tab pos="6393995" algn="l"/>
                <a:tab pos="7314680" algn="dec"/>
              </a:tabLst>
            </a:pPr>
            <a:r>
              <a:rPr lang="en-US" sz="3200" dirty="0" smtClean="0"/>
              <a:t>Less than high school............              12.4%</a:t>
            </a:r>
          </a:p>
          <a:p>
            <a:pPr defTabSz="123982" eaLnBrk="1" hangingPunct="1">
              <a:lnSpc>
                <a:spcPct val="80000"/>
              </a:lnSpc>
              <a:buNone/>
              <a:tabLst>
                <a:tab pos="5641183" algn="l"/>
              </a:tabLst>
            </a:pPr>
            <a:r>
              <a:rPr lang="en-US" sz="1700" dirty="0"/>
              <a:t>                                           </a:t>
            </a:r>
          </a:p>
        </p:txBody>
      </p:sp>
      <p:sp>
        <p:nvSpPr>
          <p:cNvPr id="1769474" name="Slide Number Placeholder 5"/>
          <p:cNvSpPr>
            <a:spLocks noGrp="1"/>
          </p:cNvSpPr>
          <p:nvPr>
            <p:ph type="sldNum" sz="quarter" idx="12"/>
          </p:nvPr>
        </p:nvSpPr>
        <p:spPr>
          <a:noFill/>
        </p:spPr>
        <p:txBody>
          <a:bodyPr/>
          <a:lstStyle/>
          <a:p>
            <a:fld id="{91D2BD1F-ED4F-4E72-AA30-C813B2B69C3D}" type="slidenum">
              <a:rPr lang="en-US" smtClean="0"/>
              <a:pPr/>
              <a:t>19</a:t>
            </a:fld>
            <a:endParaRPr lang="en-US" dirty="0" smtClean="0"/>
          </a:p>
        </p:txBody>
      </p:sp>
      <p:sp>
        <p:nvSpPr>
          <p:cNvPr id="1769477" name="Text Box 4"/>
          <p:cNvSpPr txBox="1">
            <a:spLocks noChangeArrowheads="1"/>
          </p:cNvSpPr>
          <p:nvPr/>
        </p:nvSpPr>
        <p:spPr bwMode="auto">
          <a:xfrm>
            <a:off x="2237013" y="6178623"/>
            <a:ext cx="7516587" cy="346382"/>
          </a:xfrm>
          <a:prstGeom prst="rect">
            <a:avLst/>
          </a:prstGeom>
          <a:noFill/>
          <a:ln w="9525">
            <a:noFill/>
            <a:miter lim="800000"/>
            <a:headEnd/>
            <a:tailEnd/>
          </a:ln>
        </p:spPr>
        <p:txBody>
          <a:bodyPr wrap="square" lIns="99194" tIns="49596" rIns="99194" bIns="49596">
            <a:spAutoFit/>
          </a:bodyPr>
          <a:lstStyle/>
          <a:p>
            <a:pPr>
              <a:spcBef>
                <a:spcPct val="50000"/>
              </a:spcBef>
            </a:pPr>
            <a:r>
              <a:rPr lang="en-US" sz="1500" dirty="0"/>
              <a:t>(Bureau of Labor Statistics, May 2013, </a:t>
            </a:r>
            <a:r>
              <a:rPr lang="en-US" sz="1600" dirty="0">
                <a:hlinkClick r:id="rId3"/>
              </a:rPr>
              <a:t>http://www.bls.gov/emp/ep_chart_001.htm</a:t>
            </a:r>
            <a:r>
              <a:rPr lang="en-US" sz="1500" dirty="0"/>
              <a:t>)</a:t>
            </a:r>
          </a:p>
        </p:txBody>
      </p:sp>
    </p:spTree>
    <p:extLst>
      <p:ext uri="{BB962C8B-B14F-4D97-AF65-F5344CB8AC3E}">
        <p14:creationId xmlns:p14="http://schemas.microsoft.com/office/powerpoint/2010/main" val="1611267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4909" y="1215290"/>
            <a:ext cx="6183782" cy="950976"/>
          </a:xfrm>
        </p:spPr>
        <p:txBody>
          <a:bodyPr/>
          <a:lstStyle/>
          <a:p>
            <a:r>
              <a:rPr lang="en-US" dirty="0" smtClean="0"/>
              <a:t>3 truths and a not so true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9819" y="2439189"/>
            <a:ext cx="4103238" cy="3284746"/>
          </a:xfrm>
          <a:prstGeom prst="rect">
            <a:avLst/>
          </a:prstGeom>
        </p:spPr>
      </p:pic>
    </p:spTree>
    <p:extLst>
      <p:ext uri="{BB962C8B-B14F-4D97-AF65-F5344CB8AC3E}">
        <p14:creationId xmlns:p14="http://schemas.microsoft.com/office/powerpoint/2010/main" val="10318095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786" y="35395"/>
            <a:ext cx="7803222" cy="892699"/>
          </a:xfrm>
        </p:spPr>
        <p:txBody>
          <a:bodyPr/>
          <a:lstStyle/>
          <a:p>
            <a:r>
              <a:rPr lang="en-US" sz="3413" b="1" dirty="0"/>
              <a:t>The High Cost of Dropout - Medical</a:t>
            </a:r>
          </a:p>
        </p:txBody>
      </p:sp>
      <p:sp>
        <p:nvSpPr>
          <p:cNvPr id="8" name="Content Placeholder 2"/>
          <p:cNvSpPr>
            <a:spLocks noGrp="1"/>
          </p:cNvSpPr>
          <p:nvPr>
            <p:ph idx="1"/>
          </p:nvPr>
        </p:nvSpPr>
        <p:spPr>
          <a:xfrm>
            <a:off x="274408" y="1300481"/>
            <a:ext cx="3495039" cy="5027247"/>
          </a:xfrm>
        </p:spPr>
        <p:txBody>
          <a:bodyPr>
            <a:normAutofit/>
          </a:bodyPr>
          <a:lstStyle/>
          <a:p>
            <a:pPr marL="0" indent="0">
              <a:buNone/>
            </a:pPr>
            <a:r>
              <a:rPr lang="en-US" altLang="en-US" sz="2133" b="1" dirty="0"/>
              <a:t>Cutting the number of high school dropouts in half nationally would save $7.3 billion in annual Medicaid spending – looking at overall spending and particularly spending on four key afflictions:</a:t>
            </a:r>
            <a:endParaRPr lang="en-US" altLang="en-US" sz="2133" dirty="0"/>
          </a:p>
          <a:p>
            <a:r>
              <a:rPr lang="en-US" sz="3200" dirty="0" smtClean="0"/>
              <a:t>Alcoholism</a:t>
            </a:r>
          </a:p>
          <a:p>
            <a:r>
              <a:rPr lang="en-US" sz="3200" dirty="0" smtClean="0"/>
              <a:t>Heart Disease</a:t>
            </a:r>
          </a:p>
          <a:p>
            <a:r>
              <a:rPr lang="en-US" sz="3200" dirty="0" smtClean="0"/>
              <a:t>Obesity</a:t>
            </a:r>
          </a:p>
          <a:p>
            <a:r>
              <a:rPr lang="en-US" sz="3200" dirty="0" smtClean="0"/>
              <a:t>Smoking</a:t>
            </a:r>
            <a:endParaRPr lang="en-US" sz="3200" dirty="0"/>
          </a:p>
          <a:p>
            <a:pPr marL="121924" indent="0" algn="r">
              <a:buNone/>
            </a:pPr>
            <a:r>
              <a:rPr lang="en-US" sz="1067" dirty="0"/>
              <a:t>July 2013 Alliance for Excellent Education</a:t>
            </a:r>
          </a:p>
        </p:txBody>
      </p:sp>
      <p:sp>
        <p:nvSpPr>
          <p:cNvPr id="4" name="Slide Number Placeholder 3"/>
          <p:cNvSpPr>
            <a:spLocks noGrp="1"/>
          </p:cNvSpPr>
          <p:nvPr>
            <p:ph type="sldNum" sz="quarter" idx="12"/>
          </p:nvPr>
        </p:nvSpPr>
        <p:spPr>
          <a:xfrm>
            <a:off x="7337951" y="6664960"/>
            <a:ext cx="2032000" cy="487680"/>
          </a:xfrm>
        </p:spPr>
        <p:txBody>
          <a:bodyPr/>
          <a:lstStyle/>
          <a:p>
            <a:pPr>
              <a:defRPr/>
            </a:pPr>
            <a:fld id="{3475D17A-72F3-42AF-808C-AF32F60D5801}" type="slidenum">
              <a:rPr lang="en-US" smtClean="0"/>
              <a:pPr>
                <a:defRPr/>
              </a:pPr>
              <a:t>20</a:t>
            </a:fld>
            <a:endParaRPr lang="en-US" dirty="0"/>
          </a:p>
        </p:txBody>
      </p:sp>
      <p:sp>
        <p:nvSpPr>
          <p:cNvPr id="3" name="TextBox 2"/>
          <p:cNvSpPr txBox="1"/>
          <p:nvPr/>
        </p:nvSpPr>
        <p:spPr>
          <a:xfrm rot="21237065">
            <a:off x="3725881" y="818291"/>
            <a:ext cx="5017105" cy="5475234"/>
          </a:xfrm>
          <a:prstGeom prst="cloud">
            <a:avLst/>
          </a:prstGeom>
          <a:solidFill>
            <a:schemeClr val="bg1">
              <a:lumMod val="95000"/>
            </a:schemeClr>
          </a:solidFill>
        </p:spPr>
        <p:txBody>
          <a:bodyPr wrap="square" rtlCol="0">
            <a:spAutoFit/>
          </a:bodyPr>
          <a:lstStyle/>
          <a:p>
            <a:r>
              <a:rPr lang="en-US" sz="2500" dirty="0"/>
              <a:t>College graduates have better health, and lower medical costs, than high school graduates, while high school graduates have better health, and lower medical costs, than high school dropouts</a:t>
            </a:r>
            <a:r>
              <a:rPr lang="en-US" sz="2773" dirty="0"/>
              <a:t>.</a:t>
            </a:r>
          </a:p>
        </p:txBody>
      </p:sp>
      <p:sp>
        <p:nvSpPr>
          <p:cNvPr id="15" name="TextBox 14"/>
          <p:cNvSpPr txBox="1"/>
          <p:nvPr/>
        </p:nvSpPr>
        <p:spPr>
          <a:xfrm rot="1237992">
            <a:off x="6762664" y="3349927"/>
            <a:ext cx="3592991" cy="4240024"/>
          </a:xfrm>
          <a:prstGeom prst="cloud">
            <a:avLst/>
          </a:prstGeom>
          <a:solidFill>
            <a:schemeClr val="bg1">
              <a:lumMod val="95000"/>
            </a:schemeClr>
          </a:solidFill>
        </p:spPr>
        <p:txBody>
          <a:bodyPr wrap="square" rtlCol="0">
            <a:spAutoFit/>
          </a:bodyPr>
          <a:lstStyle/>
          <a:p>
            <a:r>
              <a:rPr lang="en-US" sz="2500" dirty="0"/>
              <a:t>On average, a high school </a:t>
            </a:r>
            <a:r>
              <a:rPr lang="en-US" sz="2500" dirty="0" smtClean="0"/>
              <a:t>graduate </a:t>
            </a:r>
            <a:r>
              <a:rPr lang="en-US" sz="2500" dirty="0"/>
              <a:t>lives six to </a:t>
            </a:r>
            <a:r>
              <a:rPr lang="en-US" sz="2500" dirty="0" smtClean="0"/>
              <a:t>nine years </a:t>
            </a:r>
            <a:r>
              <a:rPr lang="en-US" sz="2500" dirty="0"/>
              <a:t>longer than a high </a:t>
            </a:r>
          </a:p>
          <a:p>
            <a:r>
              <a:rPr lang="en-US" sz="2500" dirty="0"/>
              <a:t>school dropout.</a:t>
            </a:r>
          </a:p>
        </p:txBody>
      </p:sp>
    </p:spTree>
    <p:extLst>
      <p:ext uri="{BB962C8B-B14F-4D97-AF65-F5344CB8AC3E}">
        <p14:creationId xmlns:p14="http://schemas.microsoft.com/office/powerpoint/2010/main" val="421088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14" y="628917"/>
            <a:ext cx="8743167" cy="1126731"/>
          </a:xfrm>
        </p:spPr>
        <p:txBody>
          <a:bodyPr>
            <a:normAutofit fontScale="90000"/>
          </a:bodyPr>
          <a:lstStyle/>
          <a:p>
            <a:r>
              <a:rPr lang="en-US" dirty="0" smtClean="0"/>
              <a:t>Which of these students will drop out? </a:t>
            </a:r>
            <a:endParaRPr lang="en-US" dirty="0"/>
          </a:p>
        </p:txBody>
      </p:sp>
      <p:pic>
        <p:nvPicPr>
          <p:cNvPr id="7" name="Picture 6" descr="https://farm6.staticflickr.com/5248/5299266966_94274be4f8_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578" y="2012992"/>
            <a:ext cx="5047488" cy="3367297"/>
          </a:xfrm>
          <a:prstGeom prst="rect">
            <a:avLst/>
          </a:prstGeom>
          <a:noFill/>
          <a:extLst/>
        </p:spPr>
      </p:pic>
    </p:spTree>
    <p:extLst>
      <p:ext uri="{BB962C8B-B14F-4D97-AF65-F5344CB8AC3E}">
        <p14:creationId xmlns:p14="http://schemas.microsoft.com/office/powerpoint/2010/main" val="6686533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5.googleusercontent.com/JZkhOaNyH7gKCjdx-QVyXhPh1sAEzSIFekdCQsMsGYfMsJ6HX0DRgcaXhlNqKEeAsud3WKbLAsobXyKQERMjcEpcGPXPlqEpJ0XPdVIlXpKnA7Ez_IV3RTqdMn5lltgdHGGOab1r3YQ"/>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13471" y="1734888"/>
            <a:ext cx="6326659" cy="41024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8052" y="2021567"/>
            <a:ext cx="133453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defTabSz="365760" fontAlgn="auto">
              <a:spcBef>
                <a:spcPts val="0"/>
              </a:spcBef>
              <a:spcAft>
                <a:spcPts val="0"/>
              </a:spcAft>
              <a:defRPr/>
            </a:pPr>
            <a:r>
              <a:rPr lang="en-US" sz="1440" b="1" dirty="0">
                <a:solidFill>
                  <a:srgbClr val="000000"/>
                </a:solidFill>
                <a:latin typeface="Gill Sans MT"/>
              </a:rPr>
              <a:t>Has not passed math for 2 consecutive years </a:t>
            </a:r>
            <a:endParaRPr lang="en-US" sz="1440" dirty="0">
              <a:solidFill>
                <a:srgbClr val="000000"/>
              </a:solidFill>
              <a:latin typeface="Gill Sans MT"/>
            </a:endParaRPr>
          </a:p>
        </p:txBody>
      </p:sp>
      <p:sp>
        <p:nvSpPr>
          <p:cNvPr id="5" name="Rectangle 4"/>
          <p:cNvSpPr/>
          <p:nvPr/>
        </p:nvSpPr>
        <p:spPr>
          <a:xfrm>
            <a:off x="168052" y="4638449"/>
            <a:ext cx="1334530"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defTabSz="365760" fontAlgn="auto">
              <a:spcBef>
                <a:spcPts val="0"/>
              </a:spcBef>
              <a:spcAft>
                <a:spcPts val="0"/>
              </a:spcAft>
              <a:defRPr/>
            </a:pPr>
            <a:r>
              <a:rPr lang="en-US" sz="1440" b="1" dirty="0">
                <a:solidFill>
                  <a:srgbClr val="3C78D8"/>
                </a:solidFill>
                <a:latin typeface="Arial" panose="020B0604020202020204" pitchFamily="34" charset="0"/>
              </a:rPr>
              <a:t>Absent from school </a:t>
            </a:r>
            <a:endParaRPr lang="en-US" sz="1440" dirty="0">
              <a:solidFill>
                <a:srgbClr val="000000"/>
              </a:solidFill>
              <a:latin typeface="Gill Sans MT"/>
            </a:endParaRPr>
          </a:p>
          <a:p>
            <a:pPr defTabSz="365760" fontAlgn="auto">
              <a:spcBef>
                <a:spcPts val="0"/>
              </a:spcBef>
              <a:spcAft>
                <a:spcPts val="0"/>
              </a:spcAft>
              <a:defRPr/>
            </a:pPr>
            <a:r>
              <a:rPr lang="en-US" sz="1440" b="1" dirty="0">
                <a:solidFill>
                  <a:srgbClr val="3C78D8"/>
                </a:solidFill>
                <a:latin typeface="Arial" panose="020B0604020202020204" pitchFamily="34" charset="0"/>
              </a:rPr>
              <a:t>22 days last school </a:t>
            </a:r>
            <a:endParaRPr lang="en-US" sz="1440" dirty="0">
              <a:solidFill>
                <a:srgbClr val="000000"/>
              </a:solidFill>
              <a:latin typeface="Gill Sans MT"/>
            </a:endParaRPr>
          </a:p>
          <a:p>
            <a:pPr defTabSz="365760" fontAlgn="auto">
              <a:spcBef>
                <a:spcPts val="0"/>
              </a:spcBef>
              <a:spcAft>
                <a:spcPts val="0"/>
              </a:spcAft>
              <a:defRPr/>
            </a:pPr>
            <a:r>
              <a:rPr lang="en-US" sz="1440" b="1" dirty="0">
                <a:solidFill>
                  <a:srgbClr val="3C78D8"/>
                </a:solidFill>
                <a:latin typeface="Arial" panose="020B0604020202020204" pitchFamily="34" charset="0"/>
              </a:rPr>
              <a:t>year</a:t>
            </a:r>
            <a:endParaRPr lang="en-US" sz="1440" dirty="0">
              <a:solidFill>
                <a:srgbClr val="000000"/>
              </a:solidFill>
              <a:latin typeface="Gill Sans MT"/>
            </a:endParaRPr>
          </a:p>
        </p:txBody>
      </p:sp>
      <p:sp>
        <p:nvSpPr>
          <p:cNvPr id="6" name="Rectangle 5"/>
          <p:cNvSpPr/>
          <p:nvPr/>
        </p:nvSpPr>
        <p:spPr>
          <a:xfrm>
            <a:off x="4008532" y="5873849"/>
            <a:ext cx="5436973" cy="535531"/>
          </a:xfrm>
          <a:prstGeom prst="rect">
            <a:avLst/>
          </a:prstGeom>
          <a:ln>
            <a:solidFill>
              <a:schemeClr val="tx1"/>
            </a:solidFill>
          </a:ln>
        </p:spPr>
        <p:txBody>
          <a:bodyPr wrap="square">
            <a:spAutoFit/>
          </a:bodyPr>
          <a:lstStyle/>
          <a:p>
            <a:pPr defTabSz="365760" fontAlgn="auto">
              <a:spcBef>
                <a:spcPts val="0"/>
              </a:spcBef>
              <a:spcAft>
                <a:spcPts val="0"/>
              </a:spcAft>
              <a:defRPr/>
            </a:pPr>
            <a:r>
              <a:rPr lang="en-US" sz="1440" b="1" dirty="0">
                <a:solidFill>
                  <a:srgbClr val="000000"/>
                </a:solidFill>
                <a:latin typeface="Arial" panose="020B0604020202020204" pitchFamily="34" charset="0"/>
                <a:ea typeface="+mn-ea"/>
              </a:rPr>
              <a:t>Averages 15 office referrals/year for disruptive behavior</a:t>
            </a:r>
            <a:r>
              <a:rPr lang="en-US" sz="1440" dirty="0">
                <a:solidFill>
                  <a:srgbClr val="000000"/>
                </a:solidFill>
                <a:latin typeface="Gill Sans MT"/>
                <a:ea typeface="+mn-ea"/>
              </a:rPr>
              <a:t/>
            </a:r>
            <a:br>
              <a:rPr lang="en-US" sz="1440" dirty="0">
                <a:solidFill>
                  <a:srgbClr val="000000"/>
                </a:solidFill>
                <a:latin typeface="Gill Sans MT"/>
                <a:ea typeface="+mn-ea"/>
              </a:rPr>
            </a:br>
            <a:endParaRPr lang="en-US" sz="1440" dirty="0">
              <a:solidFill>
                <a:srgbClr val="000000"/>
              </a:solidFill>
              <a:latin typeface="Gill Sans MT"/>
              <a:ea typeface="+mn-ea"/>
            </a:endParaRPr>
          </a:p>
        </p:txBody>
      </p:sp>
      <p:sp>
        <p:nvSpPr>
          <p:cNvPr id="7" name="Rectangle 6"/>
          <p:cNvSpPr/>
          <p:nvPr/>
        </p:nvSpPr>
        <p:spPr>
          <a:xfrm>
            <a:off x="8183468" y="2732626"/>
            <a:ext cx="1262037" cy="1643527"/>
          </a:xfrm>
          <a:prstGeom prst="rect">
            <a:avLst/>
          </a:prstGeom>
          <a:ln>
            <a:solidFill>
              <a:schemeClr val="tx1"/>
            </a:solidFill>
          </a:ln>
        </p:spPr>
        <p:txBody>
          <a:bodyPr wrap="square">
            <a:spAutoFit/>
          </a:bodyPr>
          <a:lstStyle/>
          <a:p>
            <a:pPr defTabSz="365760" fontAlgn="auto">
              <a:spcBef>
                <a:spcPts val="0"/>
              </a:spcBef>
              <a:spcAft>
                <a:spcPts val="0"/>
              </a:spcAft>
              <a:defRPr/>
            </a:pPr>
            <a:r>
              <a:rPr lang="en-US" sz="1440" b="1" dirty="0">
                <a:solidFill>
                  <a:srgbClr val="CC0000"/>
                </a:solidFill>
                <a:latin typeface="Arial" panose="020B0604020202020204" pitchFamily="34" charset="0"/>
                <a:ea typeface="+mn-ea"/>
              </a:rPr>
              <a:t>New to community.  Family has moved three times this school year</a:t>
            </a:r>
            <a:endParaRPr lang="en-US" sz="1440" dirty="0">
              <a:solidFill>
                <a:srgbClr val="000000"/>
              </a:solidFill>
              <a:latin typeface="Gill Sans MT"/>
              <a:ea typeface="+mn-ea"/>
            </a:endParaRPr>
          </a:p>
        </p:txBody>
      </p:sp>
      <p:cxnSp>
        <p:nvCxnSpPr>
          <p:cNvPr id="9" name="Straight Connector 8"/>
          <p:cNvCxnSpPr/>
          <p:nvPr/>
        </p:nvCxnSpPr>
        <p:spPr>
          <a:xfrm flipV="1">
            <a:off x="1502582" y="2377440"/>
            <a:ext cx="1087394" cy="2866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502581" y="4435946"/>
            <a:ext cx="1087394" cy="2866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96713" y="4028303"/>
            <a:ext cx="889687" cy="17920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163625" y="2911252"/>
            <a:ext cx="963826" cy="27021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587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29753"/>
            <a:ext cx="8290560" cy="1413934"/>
          </a:xfrm>
        </p:spPr>
        <p:txBody>
          <a:bodyPr>
            <a:normAutofit/>
          </a:bodyPr>
          <a:lstStyle/>
          <a:p>
            <a:pPr algn="ctr"/>
            <a:r>
              <a:rPr lang="en-US" sz="4000" b="1" dirty="0" smtClean="0"/>
              <a:t>Four Domains – Risk Factors</a:t>
            </a:r>
            <a:endParaRPr lang="en-US" sz="4000" b="1" dirty="0"/>
          </a:p>
        </p:txBody>
      </p:sp>
      <p:sp>
        <p:nvSpPr>
          <p:cNvPr id="13" name="Content Placeholder 12"/>
          <p:cNvSpPr>
            <a:spLocks noGrp="1"/>
          </p:cNvSpPr>
          <p:nvPr>
            <p:ph idx="1"/>
          </p:nvPr>
        </p:nvSpPr>
        <p:spPr>
          <a:xfrm>
            <a:off x="173118" y="1547487"/>
            <a:ext cx="2286000" cy="3889345"/>
          </a:xfrm>
        </p:spPr>
        <p:txBody>
          <a:bodyPr>
            <a:normAutofit/>
          </a:bodyPr>
          <a:lstStyle/>
          <a:p>
            <a:pPr marL="0" indent="0">
              <a:spcBef>
                <a:spcPts val="0"/>
              </a:spcBef>
              <a:buNone/>
            </a:pPr>
            <a:r>
              <a:rPr lang="en-US" sz="1707" dirty="0"/>
              <a:t>High-risk demographic characteristics</a:t>
            </a:r>
            <a:br>
              <a:rPr lang="en-US" sz="1707" dirty="0"/>
            </a:br>
            <a:endParaRPr lang="en-US" sz="1707" dirty="0"/>
          </a:p>
          <a:p>
            <a:pPr marL="0" indent="0">
              <a:spcBef>
                <a:spcPts val="0"/>
              </a:spcBef>
              <a:buNone/>
            </a:pPr>
            <a:r>
              <a:rPr lang="en-US" sz="1707" dirty="0"/>
              <a:t>Early adult responsibilities</a:t>
            </a:r>
            <a:br>
              <a:rPr lang="en-US" sz="1707" dirty="0"/>
            </a:br>
            <a:endParaRPr lang="en-US" sz="1707" dirty="0"/>
          </a:p>
          <a:p>
            <a:pPr marL="0" indent="0">
              <a:spcBef>
                <a:spcPts val="0"/>
              </a:spcBef>
              <a:buNone/>
            </a:pPr>
            <a:r>
              <a:rPr lang="en-US" sz="1707" dirty="0"/>
              <a:t>High-risk attitudes, values, and behaviors</a:t>
            </a:r>
            <a:br>
              <a:rPr lang="en-US" sz="1707" dirty="0"/>
            </a:br>
            <a:endParaRPr lang="en-US" sz="1707" dirty="0"/>
          </a:p>
          <a:p>
            <a:pPr marL="0" indent="0">
              <a:spcBef>
                <a:spcPts val="0"/>
              </a:spcBef>
              <a:buNone/>
            </a:pPr>
            <a:r>
              <a:rPr lang="en-US" sz="1707" dirty="0"/>
              <a:t>Poor school performance</a:t>
            </a:r>
            <a:br>
              <a:rPr lang="en-US" sz="1707" dirty="0"/>
            </a:br>
            <a:endParaRPr lang="en-US" sz="1707" dirty="0"/>
          </a:p>
          <a:p>
            <a:pPr marL="0" indent="0">
              <a:spcBef>
                <a:spcPts val="0"/>
              </a:spcBef>
              <a:buNone/>
            </a:pPr>
            <a:r>
              <a:rPr lang="en-US" sz="1707" dirty="0"/>
              <a:t>Disengaged from school</a:t>
            </a:r>
            <a:br>
              <a:rPr lang="en-US" sz="1707" dirty="0"/>
            </a:br>
            <a:endParaRPr lang="en-US" sz="1707" dirty="0"/>
          </a:p>
          <a:p>
            <a:pPr marL="0" indent="0">
              <a:spcBef>
                <a:spcPts val="0"/>
              </a:spcBef>
              <a:buNone/>
            </a:pPr>
            <a:r>
              <a:rPr lang="en-US" sz="1707" dirty="0"/>
              <a:t>Education stability</a:t>
            </a:r>
          </a:p>
        </p:txBody>
      </p:sp>
      <p:sp>
        <p:nvSpPr>
          <p:cNvPr id="3" name="Slide Number Placeholder 2"/>
          <p:cNvSpPr>
            <a:spLocks noGrp="1"/>
          </p:cNvSpPr>
          <p:nvPr>
            <p:ph type="sldNum" sz="quarter" idx="12"/>
          </p:nvPr>
        </p:nvSpPr>
        <p:spPr/>
        <p:txBody>
          <a:bodyPr/>
          <a:lstStyle/>
          <a:p>
            <a:pPr>
              <a:defRPr/>
            </a:pPr>
            <a:fld id="{3475D17A-72F3-42AF-808C-AF32F60D5801}" type="slidenum">
              <a:rPr lang="en-US" smtClean="0"/>
              <a:pPr>
                <a:defRPr/>
              </a:pPr>
              <a:t>23</a:t>
            </a:fld>
            <a:endParaRPr lang="en-US" dirty="0"/>
          </a:p>
        </p:txBody>
      </p:sp>
      <p:sp>
        <p:nvSpPr>
          <p:cNvPr id="5" name="Rectangle 4"/>
          <p:cNvSpPr/>
          <p:nvPr/>
        </p:nvSpPr>
        <p:spPr>
          <a:xfrm>
            <a:off x="113305" y="1065830"/>
            <a:ext cx="2377440" cy="365760"/>
          </a:xfrm>
          <a:prstGeom prst="rect">
            <a:avLst/>
          </a:prstGeom>
          <a:solidFill>
            <a:schemeClr val="tx2"/>
          </a:solidFill>
          <a:ln>
            <a:solidFill>
              <a:srgbClr val="003D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73" dirty="0"/>
          </a:p>
        </p:txBody>
      </p:sp>
      <p:sp>
        <p:nvSpPr>
          <p:cNvPr id="6" name="Rectangle 5"/>
          <p:cNvSpPr/>
          <p:nvPr/>
        </p:nvSpPr>
        <p:spPr>
          <a:xfrm>
            <a:off x="2479654" y="1065830"/>
            <a:ext cx="2377440" cy="36576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7" name="Rectangle 6"/>
          <p:cNvSpPr/>
          <p:nvPr/>
        </p:nvSpPr>
        <p:spPr>
          <a:xfrm>
            <a:off x="4846013" y="1065830"/>
            <a:ext cx="2377440" cy="36576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73" dirty="0"/>
          </a:p>
        </p:txBody>
      </p:sp>
      <p:sp>
        <p:nvSpPr>
          <p:cNvPr id="8" name="Rectangle 7"/>
          <p:cNvSpPr/>
          <p:nvPr/>
        </p:nvSpPr>
        <p:spPr>
          <a:xfrm>
            <a:off x="7242179" y="1064813"/>
            <a:ext cx="2377440" cy="3657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73" dirty="0"/>
          </a:p>
        </p:txBody>
      </p:sp>
      <p:sp>
        <p:nvSpPr>
          <p:cNvPr id="9" name="TextBox 8"/>
          <p:cNvSpPr txBox="1"/>
          <p:nvPr/>
        </p:nvSpPr>
        <p:spPr>
          <a:xfrm>
            <a:off x="259556" y="1004871"/>
            <a:ext cx="2019808" cy="486287"/>
          </a:xfrm>
          <a:prstGeom prst="rect">
            <a:avLst/>
          </a:prstGeom>
          <a:noFill/>
        </p:spPr>
        <p:txBody>
          <a:bodyPr wrap="square" rtlCol="0">
            <a:spAutoFit/>
          </a:bodyPr>
          <a:lstStyle/>
          <a:p>
            <a:r>
              <a:rPr lang="en-US" sz="2560" dirty="0">
                <a:solidFill>
                  <a:schemeClr val="bg1"/>
                </a:solidFill>
              </a:rPr>
              <a:t>Individual (6)</a:t>
            </a:r>
          </a:p>
        </p:txBody>
      </p:sp>
      <p:sp>
        <p:nvSpPr>
          <p:cNvPr id="10" name="TextBox 9"/>
          <p:cNvSpPr txBox="1"/>
          <p:nvPr/>
        </p:nvSpPr>
        <p:spPr>
          <a:xfrm>
            <a:off x="2901907" y="994933"/>
            <a:ext cx="1743456" cy="486287"/>
          </a:xfrm>
          <a:prstGeom prst="rect">
            <a:avLst/>
          </a:prstGeom>
          <a:noFill/>
        </p:spPr>
        <p:txBody>
          <a:bodyPr wrap="square" rtlCol="0">
            <a:spAutoFit/>
          </a:bodyPr>
          <a:lstStyle/>
          <a:p>
            <a:r>
              <a:rPr lang="en-US" sz="2560" dirty="0">
                <a:solidFill>
                  <a:schemeClr val="bg1"/>
                </a:solidFill>
              </a:rPr>
              <a:t>Family (5)</a:t>
            </a:r>
          </a:p>
        </p:txBody>
      </p:sp>
      <p:sp>
        <p:nvSpPr>
          <p:cNvPr id="11" name="TextBox 10"/>
          <p:cNvSpPr txBox="1"/>
          <p:nvPr/>
        </p:nvSpPr>
        <p:spPr>
          <a:xfrm>
            <a:off x="4947999" y="1001473"/>
            <a:ext cx="2244396" cy="486287"/>
          </a:xfrm>
          <a:prstGeom prst="rect">
            <a:avLst/>
          </a:prstGeom>
          <a:noFill/>
        </p:spPr>
        <p:txBody>
          <a:bodyPr wrap="square" rtlCol="0">
            <a:spAutoFit/>
          </a:bodyPr>
          <a:lstStyle/>
          <a:p>
            <a:r>
              <a:rPr lang="en-US" sz="2560" dirty="0"/>
              <a:t>Community (3)</a:t>
            </a:r>
          </a:p>
        </p:txBody>
      </p:sp>
      <p:sp>
        <p:nvSpPr>
          <p:cNvPr id="12" name="TextBox 11"/>
          <p:cNvSpPr txBox="1"/>
          <p:nvPr/>
        </p:nvSpPr>
        <p:spPr>
          <a:xfrm>
            <a:off x="7718230" y="971722"/>
            <a:ext cx="1743456" cy="486287"/>
          </a:xfrm>
          <a:prstGeom prst="rect">
            <a:avLst/>
          </a:prstGeom>
          <a:noFill/>
        </p:spPr>
        <p:txBody>
          <a:bodyPr wrap="square" rtlCol="0">
            <a:spAutoFit/>
          </a:bodyPr>
          <a:lstStyle/>
          <a:p>
            <a:r>
              <a:rPr lang="en-US" sz="2560" dirty="0"/>
              <a:t>School (7)</a:t>
            </a:r>
          </a:p>
        </p:txBody>
      </p:sp>
      <p:sp>
        <p:nvSpPr>
          <p:cNvPr id="14" name="Rectangle 13"/>
          <p:cNvSpPr/>
          <p:nvPr/>
        </p:nvSpPr>
        <p:spPr>
          <a:xfrm>
            <a:off x="109329" y="1440512"/>
            <a:ext cx="2377440" cy="46312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73" dirty="0"/>
          </a:p>
        </p:txBody>
      </p:sp>
      <p:sp>
        <p:nvSpPr>
          <p:cNvPr id="15" name="Rectangle 14"/>
          <p:cNvSpPr/>
          <p:nvPr/>
        </p:nvSpPr>
        <p:spPr>
          <a:xfrm>
            <a:off x="2486980" y="1440511"/>
            <a:ext cx="2377440" cy="46312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73" dirty="0"/>
          </a:p>
        </p:txBody>
      </p:sp>
      <p:sp>
        <p:nvSpPr>
          <p:cNvPr id="16" name="Rectangle 15"/>
          <p:cNvSpPr/>
          <p:nvPr/>
        </p:nvSpPr>
        <p:spPr>
          <a:xfrm>
            <a:off x="4864420" y="1440510"/>
            <a:ext cx="2377440" cy="46312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73" dirty="0"/>
          </a:p>
        </p:txBody>
      </p:sp>
      <p:sp>
        <p:nvSpPr>
          <p:cNvPr id="17" name="Rectangle 16"/>
          <p:cNvSpPr/>
          <p:nvPr/>
        </p:nvSpPr>
        <p:spPr>
          <a:xfrm>
            <a:off x="7245128" y="1440510"/>
            <a:ext cx="2377440" cy="46312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73" dirty="0"/>
          </a:p>
        </p:txBody>
      </p:sp>
      <p:sp>
        <p:nvSpPr>
          <p:cNvPr id="18" name="TextBox 17"/>
          <p:cNvSpPr txBox="1"/>
          <p:nvPr/>
        </p:nvSpPr>
        <p:spPr>
          <a:xfrm>
            <a:off x="2538150" y="1547486"/>
            <a:ext cx="2286000" cy="3293209"/>
          </a:xfrm>
          <a:prstGeom prst="rect">
            <a:avLst/>
          </a:prstGeom>
          <a:noFill/>
        </p:spPr>
        <p:txBody>
          <a:bodyPr wrap="square" rtlCol="0">
            <a:spAutoFit/>
          </a:bodyPr>
          <a:lstStyle/>
          <a:p>
            <a:r>
              <a:rPr lang="en-US" sz="1600" dirty="0">
                <a:latin typeface="+mn-lt"/>
              </a:rPr>
              <a:t>Background characteristics</a:t>
            </a:r>
            <a:br>
              <a:rPr lang="en-US" sz="1600" dirty="0">
                <a:latin typeface="+mn-lt"/>
              </a:rPr>
            </a:br>
            <a:endParaRPr lang="en-US" sz="1600" dirty="0">
              <a:latin typeface="+mn-lt"/>
            </a:endParaRPr>
          </a:p>
          <a:p>
            <a:r>
              <a:rPr lang="en-US" sz="1600" dirty="0">
                <a:latin typeface="+mn-lt"/>
              </a:rPr>
              <a:t>Level of household stress</a:t>
            </a:r>
            <a:br>
              <a:rPr lang="en-US" sz="1600" dirty="0">
                <a:latin typeface="+mn-lt"/>
              </a:rPr>
            </a:br>
            <a:endParaRPr lang="en-US" sz="1600" dirty="0">
              <a:latin typeface="+mn-lt"/>
            </a:endParaRPr>
          </a:p>
          <a:p>
            <a:r>
              <a:rPr lang="en-US" sz="1600" dirty="0">
                <a:latin typeface="+mn-lt"/>
              </a:rPr>
              <a:t>Family dynamics</a:t>
            </a:r>
            <a:br>
              <a:rPr lang="en-US" sz="1600" dirty="0">
                <a:latin typeface="+mn-lt"/>
              </a:rPr>
            </a:br>
            <a:endParaRPr lang="en-US" sz="1600" dirty="0">
              <a:latin typeface="+mn-lt"/>
            </a:endParaRPr>
          </a:p>
          <a:p>
            <a:r>
              <a:rPr lang="en-US" sz="1600" dirty="0">
                <a:latin typeface="+mn-lt"/>
              </a:rPr>
              <a:t>Attitudes, values, and beliefs about education</a:t>
            </a:r>
            <a:br>
              <a:rPr lang="en-US" sz="1600" dirty="0">
                <a:latin typeface="+mn-lt"/>
              </a:rPr>
            </a:br>
            <a:endParaRPr lang="en-US" sz="1600" dirty="0">
              <a:latin typeface="+mn-lt"/>
            </a:endParaRPr>
          </a:p>
          <a:p>
            <a:r>
              <a:rPr lang="en-US" sz="1600" dirty="0">
                <a:latin typeface="+mn-lt"/>
              </a:rPr>
              <a:t>Behavior related to education</a:t>
            </a:r>
          </a:p>
        </p:txBody>
      </p:sp>
      <p:sp>
        <p:nvSpPr>
          <p:cNvPr id="19" name="TextBox 18"/>
          <p:cNvSpPr txBox="1"/>
          <p:nvPr/>
        </p:nvSpPr>
        <p:spPr>
          <a:xfrm>
            <a:off x="7253676" y="1547486"/>
            <a:ext cx="2377440" cy="4524315"/>
          </a:xfrm>
          <a:prstGeom prst="rect">
            <a:avLst/>
          </a:prstGeom>
          <a:noFill/>
        </p:spPr>
        <p:txBody>
          <a:bodyPr wrap="square" rtlCol="0">
            <a:spAutoFit/>
          </a:bodyPr>
          <a:lstStyle/>
          <a:p>
            <a:r>
              <a:rPr lang="en-US" sz="1600" dirty="0">
                <a:latin typeface="+mn-lt"/>
              </a:rPr>
              <a:t>School structure</a:t>
            </a:r>
            <a:br>
              <a:rPr lang="en-US" sz="1600" dirty="0">
                <a:latin typeface="+mn-lt"/>
              </a:rPr>
            </a:br>
            <a:endParaRPr lang="en-US" sz="1600" dirty="0">
              <a:latin typeface="+mn-lt"/>
            </a:endParaRPr>
          </a:p>
          <a:p>
            <a:r>
              <a:rPr lang="en-US" sz="1600" dirty="0">
                <a:latin typeface="+mn-lt"/>
              </a:rPr>
              <a:t>School resources</a:t>
            </a:r>
            <a:br>
              <a:rPr lang="en-US" sz="1600" dirty="0">
                <a:latin typeface="+mn-lt"/>
              </a:rPr>
            </a:br>
            <a:endParaRPr lang="en-US" sz="1600" dirty="0">
              <a:latin typeface="+mn-lt"/>
            </a:endParaRPr>
          </a:p>
          <a:p>
            <a:r>
              <a:rPr lang="en-US" sz="1600" dirty="0">
                <a:latin typeface="+mn-lt"/>
              </a:rPr>
              <a:t>Student body characteristics</a:t>
            </a:r>
            <a:br>
              <a:rPr lang="en-US" sz="1600" dirty="0">
                <a:latin typeface="+mn-lt"/>
              </a:rPr>
            </a:br>
            <a:endParaRPr lang="en-US" sz="1600" dirty="0">
              <a:latin typeface="+mn-lt"/>
            </a:endParaRPr>
          </a:p>
          <a:p>
            <a:r>
              <a:rPr lang="en-US" sz="1600" dirty="0">
                <a:latin typeface="+mn-lt"/>
              </a:rPr>
              <a:t>Student body performance</a:t>
            </a:r>
            <a:br>
              <a:rPr lang="en-US" sz="1600" dirty="0">
                <a:latin typeface="+mn-lt"/>
              </a:rPr>
            </a:br>
            <a:endParaRPr lang="en-US" sz="1600" dirty="0">
              <a:latin typeface="+mn-lt"/>
            </a:endParaRPr>
          </a:p>
          <a:p>
            <a:r>
              <a:rPr lang="en-US" sz="1600" dirty="0">
                <a:latin typeface="+mn-lt"/>
              </a:rPr>
              <a:t>School environment</a:t>
            </a:r>
            <a:br>
              <a:rPr lang="en-US" sz="1600" dirty="0">
                <a:latin typeface="+mn-lt"/>
              </a:rPr>
            </a:br>
            <a:endParaRPr lang="en-US" sz="1600" dirty="0">
              <a:latin typeface="+mn-lt"/>
            </a:endParaRPr>
          </a:p>
          <a:p>
            <a:r>
              <a:rPr lang="en-US" sz="1600" dirty="0">
                <a:latin typeface="+mn-lt"/>
              </a:rPr>
              <a:t>Academic policies and procedures</a:t>
            </a:r>
            <a:br>
              <a:rPr lang="en-US" sz="1600" dirty="0">
                <a:latin typeface="+mn-lt"/>
              </a:rPr>
            </a:br>
            <a:endParaRPr lang="en-US" sz="1600" dirty="0">
              <a:latin typeface="+mn-lt"/>
            </a:endParaRPr>
          </a:p>
          <a:p>
            <a:r>
              <a:rPr lang="en-US" sz="1600" dirty="0">
                <a:latin typeface="+mn-lt"/>
              </a:rPr>
              <a:t>Supervision and discipline policies/practices</a:t>
            </a:r>
          </a:p>
        </p:txBody>
      </p:sp>
      <p:sp>
        <p:nvSpPr>
          <p:cNvPr id="20" name="TextBox 19"/>
          <p:cNvSpPr txBox="1"/>
          <p:nvPr/>
        </p:nvSpPr>
        <p:spPr>
          <a:xfrm>
            <a:off x="4924250" y="1543607"/>
            <a:ext cx="2286000" cy="2308324"/>
          </a:xfrm>
          <a:prstGeom prst="rect">
            <a:avLst/>
          </a:prstGeom>
          <a:noFill/>
        </p:spPr>
        <p:txBody>
          <a:bodyPr wrap="square" rtlCol="0">
            <a:spAutoFit/>
          </a:bodyPr>
          <a:lstStyle/>
          <a:p>
            <a:r>
              <a:rPr lang="en-US" sz="1600" dirty="0">
                <a:latin typeface="+mn-lt"/>
              </a:rPr>
              <a:t>Location and type of community</a:t>
            </a:r>
            <a:br>
              <a:rPr lang="en-US" sz="1600" dirty="0">
                <a:latin typeface="+mn-lt"/>
              </a:rPr>
            </a:br>
            <a:endParaRPr lang="en-US" sz="1600" dirty="0">
              <a:latin typeface="+mn-lt"/>
            </a:endParaRPr>
          </a:p>
          <a:p>
            <a:r>
              <a:rPr lang="en-US" sz="1600" dirty="0">
                <a:latin typeface="+mn-lt"/>
              </a:rPr>
              <a:t>Demographic characteristics of community</a:t>
            </a:r>
            <a:br>
              <a:rPr lang="en-US" sz="1600" dirty="0">
                <a:latin typeface="+mn-lt"/>
              </a:rPr>
            </a:br>
            <a:endParaRPr lang="en-US" sz="1600" dirty="0">
              <a:latin typeface="+mn-lt"/>
            </a:endParaRPr>
          </a:p>
          <a:p>
            <a:r>
              <a:rPr lang="en-US" sz="1600" dirty="0">
                <a:latin typeface="+mn-lt"/>
              </a:rPr>
              <a:t>Environment of community</a:t>
            </a:r>
          </a:p>
        </p:txBody>
      </p:sp>
      <p:sp>
        <p:nvSpPr>
          <p:cNvPr id="21" name="TextBox 20"/>
          <p:cNvSpPr txBox="1"/>
          <p:nvPr/>
        </p:nvSpPr>
        <p:spPr>
          <a:xfrm>
            <a:off x="4472608" y="6096669"/>
            <a:ext cx="5148470" cy="1073051"/>
          </a:xfrm>
          <a:prstGeom prst="rect">
            <a:avLst/>
          </a:prstGeom>
          <a:noFill/>
        </p:spPr>
        <p:txBody>
          <a:bodyPr wrap="square" rtlCol="0">
            <a:spAutoFit/>
          </a:bodyPr>
          <a:lstStyle/>
          <a:p>
            <a:pPr>
              <a:buNone/>
            </a:pPr>
            <a:r>
              <a:rPr lang="en-US" sz="1200" i="1" dirty="0">
                <a:latin typeface="+mj-lt"/>
              </a:rPr>
              <a:t>Dropout Risk Factors and Exemplary Programs: A Technical </a:t>
            </a:r>
            <a:r>
              <a:rPr lang="en-US" sz="1200" i="1" dirty="0" smtClean="0">
                <a:latin typeface="+mj-lt"/>
              </a:rPr>
              <a:t>Report</a:t>
            </a:r>
            <a:r>
              <a:rPr lang="en-US" sz="1200" dirty="0" smtClean="0">
                <a:latin typeface="+mj-lt"/>
              </a:rPr>
              <a:t>, </a:t>
            </a:r>
            <a:r>
              <a:rPr lang="en-US" sz="1200" dirty="0">
                <a:latin typeface="+mj-lt"/>
              </a:rPr>
              <a:t>by C. Hammond, J. Smink, and S. Drew, NDPC and D. Linton, Communities In Schools, Inc. May 2007</a:t>
            </a:r>
          </a:p>
          <a:p>
            <a:endParaRPr lang="en-US" sz="2773" dirty="0"/>
          </a:p>
        </p:txBody>
      </p:sp>
      <p:sp>
        <p:nvSpPr>
          <p:cNvPr id="4" name="TextBox 3"/>
          <p:cNvSpPr txBox="1"/>
          <p:nvPr/>
        </p:nvSpPr>
        <p:spPr>
          <a:xfrm>
            <a:off x="7553195" y="2755726"/>
            <a:ext cx="1908491" cy="1200329"/>
          </a:xfrm>
          <a:prstGeom prst="rect">
            <a:avLst/>
          </a:prstGeom>
          <a:noFill/>
        </p:spPr>
        <p:txBody>
          <a:bodyPr wrap="square" rtlCol="0">
            <a:spAutoFit/>
          </a:bodyPr>
          <a:lstStyle/>
          <a:p>
            <a:pPr algn="ctr"/>
            <a:r>
              <a:rPr lang="en-US" sz="7200" dirty="0" smtClean="0"/>
              <a:t>33%</a:t>
            </a:r>
            <a:endParaRPr lang="en-US" sz="7200" dirty="0"/>
          </a:p>
        </p:txBody>
      </p:sp>
      <p:sp>
        <p:nvSpPr>
          <p:cNvPr id="22" name="TextBox 21"/>
          <p:cNvSpPr txBox="1"/>
          <p:nvPr/>
        </p:nvSpPr>
        <p:spPr>
          <a:xfrm>
            <a:off x="2666734" y="2697769"/>
            <a:ext cx="1908491" cy="1200329"/>
          </a:xfrm>
          <a:prstGeom prst="rect">
            <a:avLst/>
          </a:prstGeom>
          <a:noFill/>
        </p:spPr>
        <p:txBody>
          <a:bodyPr wrap="square" rtlCol="0">
            <a:spAutoFit/>
          </a:bodyPr>
          <a:lstStyle/>
          <a:p>
            <a:pPr algn="ctr"/>
            <a:r>
              <a:rPr lang="en-US" sz="7200" dirty="0" smtClean="0"/>
              <a:t>24%</a:t>
            </a:r>
            <a:endParaRPr lang="en-US" sz="7200" dirty="0"/>
          </a:p>
        </p:txBody>
      </p:sp>
    </p:spTree>
    <p:extLst>
      <p:ext uri="{BB962C8B-B14F-4D97-AF65-F5344CB8AC3E}">
        <p14:creationId xmlns:p14="http://schemas.microsoft.com/office/powerpoint/2010/main" val="147982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3"/>
          <p:cNvSpPr txBox="1">
            <a:spLocks noChangeArrowheads="1"/>
          </p:cNvSpPr>
          <p:nvPr/>
        </p:nvSpPr>
        <p:spPr bwMode="auto">
          <a:xfrm>
            <a:off x="4225290" y="4754881"/>
            <a:ext cx="994410" cy="216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810" dirty="0"/>
          </a:p>
        </p:txBody>
      </p:sp>
      <p:sp>
        <p:nvSpPr>
          <p:cNvPr id="34824" name="Rectangle 8"/>
          <p:cNvSpPr>
            <a:spLocks noChangeArrowheads="1"/>
          </p:cNvSpPr>
          <p:nvPr/>
        </p:nvSpPr>
        <p:spPr bwMode="auto">
          <a:xfrm>
            <a:off x="1780673" y="529389"/>
            <a:ext cx="6336631" cy="882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panose="020B0604020202020204" pitchFamily="34" charset="0"/>
              </a:defRPr>
            </a:lvl1pPr>
            <a:lvl2pPr>
              <a:defRPr sz="3200" b="1">
                <a:solidFill>
                  <a:schemeClr val="tx2"/>
                </a:solidFill>
                <a:latin typeface="Arial" panose="020B0604020202020204" pitchFamily="34" charset="0"/>
              </a:defRPr>
            </a:lvl2pPr>
            <a:lvl3pPr>
              <a:defRPr sz="3200" b="1">
                <a:solidFill>
                  <a:schemeClr val="tx2"/>
                </a:solidFill>
                <a:latin typeface="Arial" panose="020B0604020202020204" pitchFamily="34" charset="0"/>
              </a:defRPr>
            </a:lvl3pPr>
            <a:lvl4pPr>
              <a:defRPr sz="3200" b="1">
                <a:solidFill>
                  <a:schemeClr val="tx2"/>
                </a:solidFill>
                <a:latin typeface="Arial" panose="020B0604020202020204" pitchFamily="34" charset="0"/>
              </a:defRPr>
            </a:lvl4pPr>
            <a:lvl5pPr>
              <a:defRPr sz="3200" b="1">
                <a:solidFill>
                  <a:schemeClr val="tx2"/>
                </a:solidFill>
                <a:latin typeface="Arial" panose="020B0604020202020204" pitchFamily="34" charset="0"/>
              </a:defRPr>
            </a:lvl5pPr>
            <a:lvl6pPr marL="457200" fontAlgn="base">
              <a:spcBef>
                <a:spcPct val="0"/>
              </a:spcBef>
              <a:spcAft>
                <a:spcPct val="0"/>
              </a:spcAft>
              <a:defRPr sz="3200" b="1">
                <a:solidFill>
                  <a:schemeClr val="tx2"/>
                </a:solidFill>
                <a:latin typeface="Arial" panose="020B0604020202020204" pitchFamily="34" charset="0"/>
              </a:defRPr>
            </a:lvl6pPr>
            <a:lvl7pPr marL="914400" fontAlgn="base">
              <a:spcBef>
                <a:spcPct val="0"/>
              </a:spcBef>
              <a:spcAft>
                <a:spcPct val="0"/>
              </a:spcAft>
              <a:defRPr sz="3200" b="1">
                <a:solidFill>
                  <a:schemeClr val="tx2"/>
                </a:solidFill>
                <a:latin typeface="Arial" panose="020B0604020202020204" pitchFamily="34" charset="0"/>
              </a:defRPr>
            </a:lvl7pPr>
            <a:lvl8pPr marL="1371600" fontAlgn="base">
              <a:spcBef>
                <a:spcPct val="0"/>
              </a:spcBef>
              <a:spcAft>
                <a:spcPct val="0"/>
              </a:spcAft>
              <a:defRPr sz="3200" b="1">
                <a:solidFill>
                  <a:schemeClr val="tx2"/>
                </a:solidFill>
                <a:latin typeface="Arial" panose="020B0604020202020204" pitchFamily="34" charset="0"/>
              </a:defRPr>
            </a:lvl8pPr>
            <a:lvl9pPr marL="1828800" fontAlgn="base">
              <a:spcBef>
                <a:spcPct val="0"/>
              </a:spcBef>
              <a:spcAft>
                <a:spcPct val="0"/>
              </a:spcAft>
              <a:defRPr sz="3200" b="1">
                <a:solidFill>
                  <a:schemeClr val="tx2"/>
                </a:solidFill>
                <a:latin typeface="Arial" panose="020B0604020202020204" pitchFamily="34" charset="0"/>
              </a:defRPr>
            </a:lvl9pPr>
          </a:lstStyle>
          <a:p>
            <a:pPr algn="ctr"/>
            <a:r>
              <a:rPr lang="en-US" altLang="en-US" sz="4400" dirty="0" smtClean="0">
                <a:solidFill>
                  <a:schemeClr val="accent1"/>
                </a:solidFill>
                <a:latin typeface="+mn-lt"/>
              </a:rPr>
              <a:t>Dropout </a:t>
            </a:r>
            <a:r>
              <a:rPr lang="en-US" altLang="en-US" sz="4400" dirty="0">
                <a:solidFill>
                  <a:schemeClr val="accent1"/>
                </a:solidFill>
                <a:latin typeface="+mn-lt"/>
              </a:rPr>
              <a:t>Pathway</a:t>
            </a:r>
          </a:p>
        </p:txBody>
      </p:sp>
      <p:sp>
        <p:nvSpPr>
          <p:cNvPr id="34825" name="Rectangle 9"/>
          <p:cNvSpPr>
            <a:spLocks noChangeArrowheads="1"/>
          </p:cNvSpPr>
          <p:nvPr/>
        </p:nvSpPr>
        <p:spPr bwMode="auto">
          <a:xfrm>
            <a:off x="1475874" y="1251284"/>
            <a:ext cx="7411452" cy="471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fontAlgn="base">
              <a:spcBef>
                <a:spcPct val="20000"/>
              </a:spcBef>
              <a:spcAft>
                <a:spcPct val="0"/>
              </a:spcAft>
              <a:buChar char="»"/>
              <a:defRPr sz="1600">
                <a:solidFill>
                  <a:schemeClr val="tx1"/>
                </a:solidFill>
                <a:latin typeface="Arial" panose="020B0604020202020204" pitchFamily="34" charset="0"/>
              </a:defRPr>
            </a:lvl6pPr>
            <a:lvl7pPr marL="2971800" indent="-228600" fontAlgn="base">
              <a:spcBef>
                <a:spcPct val="20000"/>
              </a:spcBef>
              <a:spcAft>
                <a:spcPct val="0"/>
              </a:spcAft>
              <a:buChar char="»"/>
              <a:defRPr sz="1600">
                <a:solidFill>
                  <a:schemeClr val="tx1"/>
                </a:solidFill>
                <a:latin typeface="Arial" panose="020B0604020202020204" pitchFamily="34" charset="0"/>
              </a:defRPr>
            </a:lvl7pPr>
            <a:lvl8pPr marL="3429000" indent="-228600" fontAlgn="base">
              <a:spcBef>
                <a:spcPct val="20000"/>
              </a:spcBef>
              <a:spcAft>
                <a:spcPct val="0"/>
              </a:spcAft>
              <a:buChar char="»"/>
              <a:defRPr sz="1600">
                <a:solidFill>
                  <a:schemeClr val="tx1"/>
                </a:solidFill>
                <a:latin typeface="Arial" panose="020B0604020202020204" pitchFamily="34" charset="0"/>
              </a:defRPr>
            </a:lvl8pPr>
            <a:lvl9pPr marL="3886200" indent="-228600" fontAlgn="base">
              <a:spcBef>
                <a:spcPct val="20000"/>
              </a:spcBef>
              <a:spcAft>
                <a:spcPct val="0"/>
              </a:spcAft>
              <a:buChar char="»"/>
              <a:defRPr sz="1600">
                <a:solidFill>
                  <a:schemeClr val="tx1"/>
                </a:solidFill>
                <a:latin typeface="Arial" panose="020B0604020202020204" pitchFamily="34" charset="0"/>
              </a:defRPr>
            </a:lvl9pPr>
          </a:lstStyle>
          <a:p>
            <a:pPr>
              <a:buFontTx/>
              <a:buNone/>
            </a:pPr>
            <a:r>
              <a:rPr lang="en-US" altLang="en-US" sz="1260" dirty="0"/>
              <a:t>	</a:t>
            </a:r>
          </a:p>
          <a:p>
            <a:pPr>
              <a:buFontTx/>
              <a:buNone/>
            </a:pPr>
            <a:r>
              <a:rPr lang="en-US" altLang="en-US" sz="1260" dirty="0"/>
              <a:t>	</a:t>
            </a:r>
            <a:r>
              <a:rPr lang="en-US" altLang="en-US" sz="4000" b="1" dirty="0">
                <a:latin typeface="+mn-lt"/>
              </a:rPr>
              <a:t>Dropping out of school is the result of a long process of disengagement that may begin before a child enters school.</a:t>
            </a:r>
          </a:p>
          <a:p>
            <a:endParaRPr lang="en-US" altLang="en-US" sz="1620" dirty="0"/>
          </a:p>
        </p:txBody>
      </p:sp>
    </p:spTree>
    <p:extLst>
      <p:ext uri="{BB962C8B-B14F-4D97-AF65-F5344CB8AC3E}">
        <p14:creationId xmlns:p14="http://schemas.microsoft.com/office/powerpoint/2010/main" val="35871478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70021" y="-106645"/>
            <a:ext cx="8213558" cy="1520511"/>
          </a:xfrm>
          <a:prstGeom prst="rect">
            <a:avLst/>
          </a:prstGeom>
          <a:noFill/>
          <a:ln w="9525">
            <a:noFill/>
            <a:miter lim="800000"/>
            <a:headEnd/>
            <a:tailEnd/>
          </a:ln>
        </p:spPr>
        <p:txBody>
          <a:bodyPr lIns="72126" tIns="36062" rIns="72126" bIns="36062" anchor="ctr"/>
          <a:lstStyle/>
          <a:p>
            <a:pPr algn="ctr" fontAlgn="base">
              <a:spcBef>
                <a:spcPct val="0"/>
              </a:spcBef>
              <a:spcAft>
                <a:spcPct val="0"/>
              </a:spcAft>
              <a:defRPr/>
            </a:pPr>
            <a:r>
              <a:rPr lang="en-US" sz="3491" b="1" dirty="0">
                <a:ln w="12700">
                  <a:solidFill>
                    <a:srgbClr val="1F497D">
                      <a:satMod val="155000"/>
                    </a:srgbClr>
                  </a:solidFill>
                  <a:prstDash val="solid"/>
                </a:ln>
                <a:solidFill>
                  <a:srgbClr val="F47846"/>
                </a:solidFill>
                <a:effectLst>
                  <a:outerShdw blurRad="41275" dist="20320" dir="1800000" algn="tl" rotWithShape="0">
                    <a:srgbClr val="000000">
                      <a:alpha val="40000"/>
                    </a:srgbClr>
                  </a:outerShdw>
                </a:effectLst>
                <a:latin typeface="Trebuchet MS" pitchFamily="34" charset="0"/>
              </a:rPr>
              <a:t> </a:t>
            </a:r>
            <a:r>
              <a:rPr lang="en-US" sz="3491" b="1" dirty="0">
                <a:ln w="12700">
                  <a:noFill/>
                  <a:prstDash val="solid"/>
                </a:ln>
                <a:solidFill>
                  <a:schemeClr val="accent1"/>
                </a:solidFill>
              </a:rPr>
              <a:t>Grade Retention and </a:t>
            </a:r>
            <a:br>
              <a:rPr lang="en-US" sz="3491" b="1" dirty="0">
                <a:ln w="12700">
                  <a:noFill/>
                  <a:prstDash val="solid"/>
                </a:ln>
                <a:solidFill>
                  <a:schemeClr val="accent1"/>
                </a:solidFill>
              </a:rPr>
            </a:br>
            <a:r>
              <a:rPr lang="en-US" sz="3491" b="1" dirty="0">
                <a:ln w="12700">
                  <a:noFill/>
                  <a:prstDash val="solid"/>
                </a:ln>
                <a:solidFill>
                  <a:schemeClr val="accent1"/>
                </a:solidFill>
              </a:rPr>
              <a:t> School Dropout</a:t>
            </a:r>
          </a:p>
        </p:txBody>
      </p:sp>
      <p:sp>
        <p:nvSpPr>
          <p:cNvPr id="3" name="Rectangle 3"/>
          <p:cNvSpPr txBox="1">
            <a:spLocks noChangeArrowheads="1"/>
          </p:cNvSpPr>
          <p:nvPr/>
        </p:nvSpPr>
        <p:spPr bwMode="auto">
          <a:xfrm>
            <a:off x="1053439" y="1413866"/>
            <a:ext cx="7529087" cy="5670630"/>
          </a:xfrm>
          <a:prstGeom prst="rect">
            <a:avLst/>
          </a:prstGeom>
          <a:noFill/>
          <a:ln w="9525">
            <a:noFill/>
            <a:miter lim="800000"/>
            <a:headEnd/>
            <a:tailEnd/>
          </a:ln>
        </p:spPr>
        <p:txBody>
          <a:bodyPr lIns="72126" tIns="36062" rIns="72126" bIns="36062"/>
          <a:lstStyle/>
          <a:p>
            <a:pPr marL="270475" indent="-270475">
              <a:lnSpc>
                <a:spcPct val="90000"/>
              </a:lnSpc>
              <a:spcBef>
                <a:spcPct val="20000"/>
              </a:spcBef>
              <a:buClr>
                <a:srgbClr val="F47846"/>
              </a:buClr>
              <a:buFontTx/>
              <a:buChar char="•"/>
              <a:defRPr/>
            </a:pPr>
            <a:endParaRPr lang="en-US" sz="2182" kern="0" dirty="0">
              <a:solidFill>
                <a:prstClr val="black"/>
              </a:solidFill>
            </a:endParaRPr>
          </a:p>
          <a:p>
            <a:pPr marL="766345" indent="-360634">
              <a:lnSpc>
                <a:spcPct val="90000"/>
              </a:lnSpc>
              <a:spcBef>
                <a:spcPct val="20000"/>
              </a:spcBef>
              <a:buClr>
                <a:srgbClr val="0000FF"/>
              </a:buClr>
              <a:buSzPct val="130000"/>
              <a:buFont typeface="Wingdings" pitchFamily="2" charset="2"/>
              <a:buChar char="§"/>
              <a:defRPr/>
            </a:pPr>
            <a:r>
              <a:rPr lang="en-US" sz="3600" b="1" kern="0" dirty="0">
                <a:solidFill>
                  <a:prstClr val="black"/>
                </a:solidFill>
              </a:rPr>
              <a:t>Retention of one grade – </a:t>
            </a:r>
          </a:p>
          <a:p>
            <a:pPr marL="766345" indent="-360634">
              <a:lnSpc>
                <a:spcPct val="90000"/>
              </a:lnSpc>
              <a:spcBef>
                <a:spcPct val="20000"/>
              </a:spcBef>
              <a:buClr>
                <a:srgbClr val="0000FF"/>
              </a:buClr>
              <a:buSzPct val="130000"/>
              <a:tabLst>
                <a:tab pos="1397452" algn="l"/>
              </a:tabLst>
              <a:defRPr/>
            </a:pPr>
            <a:r>
              <a:rPr lang="en-US" sz="3600" kern="0" dirty="0">
                <a:solidFill>
                  <a:prstClr val="black"/>
                </a:solidFill>
              </a:rPr>
              <a:t>		increases risk by 40%</a:t>
            </a:r>
          </a:p>
          <a:p>
            <a:pPr marL="766345" indent="-360634">
              <a:lnSpc>
                <a:spcPct val="90000"/>
              </a:lnSpc>
              <a:spcBef>
                <a:spcPct val="20000"/>
              </a:spcBef>
              <a:buClr>
                <a:srgbClr val="0000FF"/>
              </a:buClr>
              <a:buSzPct val="130000"/>
              <a:buFont typeface="Wingdings" pitchFamily="2" charset="2"/>
              <a:buChar char="§"/>
              <a:tabLst>
                <a:tab pos="1397452" algn="l"/>
              </a:tabLst>
              <a:defRPr/>
            </a:pPr>
            <a:endParaRPr lang="en-US" sz="3600" kern="0" dirty="0">
              <a:solidFill>
                <a:prstClr val="black"/>
              </a:solidFill>
            </a:endParaRPr>
          </a:p>
          <a:p>
            <a:pPr marL="766345" indent="-360634">
              <a:lnSpc>
                <a:spcPct val="90000"/>
              </a:lnSpc>
              <a:spcBef>
                <a:spcPct val="20000"/>
              </a:spcBef>
              <a:buClr>
                <a:srgbClr val="0000FF"/>
              </a:buClr>
              <a:buSzPct val="130000"/>
              <a:buFont typeface="Wingdings" pitchFamily="2" charset="2"/>
              <a:buChar char="§"/>
              <a:tabLst>
                <a:tab pos="1397452" algn="l"/>
              </a:tabLst>
              <a:defRPr/>
            </a:pPr>
            <a:r>
              <a:rPr lang="en-US" sz="3600" b="1" kern="0" dirty="0">
                <a:solidFill>
                  <a:prstClr val="black"/>
                </a:solidFill>
              </a:rPr>
              <a:t>Retention of two grades – </a:t>
            </a:r>
          </a:p>
          <a:p>
            <a:pPr marL="766345" indent="-360634">
              <a:lnSpc>
                <a:spcPct val="90000"/>
              </a:lnSpc>
              <a:spcBef>
                <a:spcPct val="20000"/>
              </a:spcBef>
              <a:buClr>
                <a:srgbClr val="0000FF"/>
              </a:buClr>
              <a:buSzPct val="130000"/>
              <a:tabLst>
                <a:tab pos="1397452" algn="l"/>
              </a:tabLst>
              <a:defRPr/>
            </a:pPr>
            <a:r>
              <a:rPr lang="en-US" sz="3600" kern="0" dirty="0">
                <a:solidFill>
                  <a:prstClr val="black"/>
                </a:solidFill>
              </a:rPr>
              <a:t>		increases risk by 90%</a:t>
            </a:r>
          </a:p>
        </p:txBody>
      </p:sp>
      <p:sp>
        <p:nvSpPr>
          <p:cNvPr id="6" name="TextBox 5"/>
          <p:cNvSpPr txBox="1"/>
          <p:nvPr/>
        </p:nvSpPr>
        <p:spPr>
          <a:xfrm>
            <a:off x="3434544" y="5972848"/>
            <a:ext cx="2231967" cy="334194"/>
          </a:xfrm>
          <a:prstGeom prst="rect">
            <a:avLst/>
          </a:prstGeom>
          <a:noFill/>
        </p:spPr>
        <p:txBody>
          <a:bodyPr wrap="square" rtlCol="0">
            <a:spAutoFit/>
          </a:bodyPr>
          <a:lstStyle/>
          <a:p>
            <a:pPr fontAlgn="base">
              <a:lnSpc>
                <a:spcPct val="90000"/>
              </a:lnSpc>
              <a:spcBef>
                <a:spcPct val="20000"/>
              </a:spcBef>
              <a:spcAft>
                <a:spcPct val="0"/>
              </a:spcAft>
              <a:buClr>
                <a:srgbClr val="800080"/>
              </a:buClr>
              <a:buSzPct val="60000"/>
              <a:buFont typeface="Wingdings" pitchFamily="2" charset="2"/>
              <a:buNone/>
            </a:pPr>
            <a:r>
              <a:rPr lang="en-US" sz="873" dirty="0">
                <a:solidFill>
                  <a:prstClr val="black"/>
                </a:solidFill>
              </a:rPr>
              <a:t>(Roderick, M. PDK Research Bulletin, No. 15, 1995)</a:t>
            </a:r>
          </a:p>
        </p:txBody>
      </p:sp>
    </p:spTree>
    <p:extLst>
      <p:ext uri="{BB962C8B-B14F-4D97-AF65-F5344CB8AC3E}">
        <p14:creationId xmlns:p14="http://schemas.microsoft.com/office/powerpoint/2010/main" val="35736120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7"/>
          <p:cNvSpPr txBox="1">
            <a:spLocks noChangeArrowheads="1"/>
          </p:cNvSpPr>
          <p:nvPr/>
        </p:nvSpPr>
        <p:spPr bwMode="auto">
          <a:xfrm>
            <a:off x="4134797" y="6799590"/>
            <a:ext cx="3051810" cy="363934"/>
          </a:xfrm>
          <a:prstGeom prst="rect">
            <a:avLst/>
          </a:prstGeom>
          <a:noFill/>
          <a:ln w="9525">
            <a:noFill/>
            <a:miter lim="800000"/>
            <a:headEnd/>
            <a:tailEnd/>
          </a:ln>
        </p:spPr>
        <p:txBody>
          <a:bodyPr lIns="72126" tIns="36062" rIns="72126" bIns="36062">
            <a:spAutoFit/>
          </a:bodyPr>
          <a:lstStyle/>
          <a:p>
            <a:pPr algn="ctr" fontAlgn="base">
              <a:spcBef>
                <a:spcPct val="50000"/>
              </a:spcBef>
              <a:spcAft>
                <a:spcPct val="0"/>
              </a:spcAft>
            </a:pPr>
            <a:r>
              <a:rPr lang="en-US" sz="946" dirty="0">
                <a:solidFill>
                  <a:prstClr val="black"/>
                </a:solidFill>
              </a:rPr>
              <a:t>(</a:t>
            </a:r>
            <a:r>
              <a:rPr lang="en-US" sz="946" i="1" dirty="0">
                <a:solidFill>
                  <a:prstClr val="black"/>
                </a:solidFill>
              </a:rPr>
              <a:t>The Consortium on Chicago School Research at the University of Chicago, 2007)</a:t>
            </a:r>
            <a:endParaRPr lang="en-US" sz="946" dirty="0">
              <a:solidFill>
                <a:prstClr val="black"/>
              </a:solidFill>
            </a:endParaRPr>
          </a:p>
        </p:txBody>
      </p:sp>
      <p:sp>
        <p:nvSpPr>
          <p:cNvPr id="11" name="Text Box 5"/>
          <p:cNvSpPr txBox="1">
            <a:spLocks noChangeArrowheads="1"/>
          </p:cNvSpPr>
          <p:nvPr/>
        </p:nvSpPr>
        <p:spPr bwMode="auto">
          <a:xfrm rot="5400000" flipV="1">
            <a:off x="-573648" y="2730227"/>
            <a:ext cx="2607129" cy="713004"/>
          </a:xfrm>
          <a:prstGeom prst="rect">
            <a:avLst/>
          </a:prstGeom>
          <a:noFill/>
          <a:ln w="9525">
            <a:noFill/>
            <a:miter lim="800000"/>
            <a:headEnd/>
            <a:tailEnd/>
          </a:ln>
        </p:spPr>
        <p:txBody>
          <a:bodyPr wrap="square" lIns="72126" tIns="36062" rIns="72126" bIns="36062">
            <a:spAutoFit/>
          </a:bodyPr>
          <a:lstStyle/>
          <a:p>
            <a:pPr fontAlgn="base">
              <a:spcBef>
                <a:spcPct val="50000"/>
              </a:spcBef>
              <a:spcAft>
                <a:spcPct val="0"/>
              </a:spcAft>
            </a:pPr>
            <a:r>
              <a:rPr lang="en-US" sz="2080" b="1" dirty="0">
                <a:solidFill>
                  <a:prstClr val="black"/>
                </a:solidFill>
              </a:rPr>
              <a:t>% Graduated in Four Years</a:t>
            </a:r>
          </a:p>
        </p:txBody>
      </p:sp>
      <p:sp>
        <p:nvSpPr>
          <p:cNvPr id="12" name="Rectangle 2"/>
          <p:cNvSpPr txBox="1">
            <a:spLocks noChangeArrowheads="1"/>
          </p:cNvSpPr>
          <p:nvPr/>
        </p:nvSpPr>
        <p:spPr>
          <a:xfrm>
            <a:off x="729916" y="273839"/>
            <a:ext cx="8293768" cy="1010030"/>
          </a:xfrm>
          <a:prstGeom prst="rect">
            <a:avLst/>
          </a:prstGeom>
        </p:spPr>
        <p:txBody>
          <a:bodyPr vert="horz" lIns="73152" tIns="36576" rIns="73152" bIns="36576"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defRPr/>
            </a:pPr>
            <a:r>
              <a:rPr lang="en-US" sz="3200" b="1" dirty="0">
                <a:ln w="12700">
                  <a:noFill/>
                  <a:prstDash val="solid"/>
                </a:ln>
                <a:solidFill>
                  <a:srgbClr val="0000FF"/>
                </a:solidFill>
                <a:latin typeface="Trebuchet MS" pitchFamily="34" charset="0"/>
                <a:cs typeface="+mn-cs"/>
              </a:rPr>
              <a:t>Understanding  </a:t>
            </a:r>
            <a:r>
              <a:rPr lang="en-US" sz="3200" b="1" dirty="0" smtClean="0">
                <a:ln w="12700">
                  <a:noFill/>
                  <a:prstDash val="solid"/>
                </a:ln>
                <a:solidFill>
                  <a:srgbClr val="0000FF"/>
                </a:solidFill>
                <a:latin typeface="Trebuchet MS" pitchFamily="34" charset="0"/>
                <a:cs typeface="+mn-cs"/>
              </a:rPr>
              <a:t>the Relationship </a:t>
            </a:r>
            <a:r>
              <a:rPr lang="en-US" sz="3200" b="1" dirty="0">
                <a:ln w="12700">
                  <a:noFill/>
                  <a:prstDash val="solid"/>
                </a:ln>
                <a:solidFill>
                  <a:srgbClr val="0000FF"/>
                </a:solidFill>
                <a:latin typeface="Trebuchet MS" pitchFamily="34" charset="0"/>
                <a:cs typeface="+mn-cs"/>
              </a:rPr>
              <a:t>Between </a:t>
            </a:r>
            <a:endParaRPr lang="en-US" sz="3200" b="1" dirty="0" smtClean="0">
              <a:ln w="12700">
                <a:noFill/>
                <a:prstDash val="solid"/>
              </a:ln>
              <a:solidFill>
                <a:srgbClr val="0000FF"/>
              </a:solidFill>
              <a:latin typeface="Trebuchet MS" pitchFamily="34" charset="0"/>
              <a:cs typeface="+mn-cs"/>
            </a:endParaRPr>
          </a:p>
          <a:p>
            <a:pPr>
              <a:defRPr/>
            </a:pPr>
            <a:r>
              <a:rPr lang="en-US" sz="3200" b="1" dirty="0" smtClean="0">
                <a:ln w="12700">
                  <a:noFill/>
                  <a:prstDash val="solid"/>
                </a:ln>
                <a:solidFill>
                  <a:srgbClr val="0000FF"/>
                </a:solidFill>
                <a:latin typeface="Trebuchet MS" pitchFamily="34" charset="0"/>
                <a:cs typeface="+mn-cs"/>
              </a:rPr>
              <a:t>Grades </a:t>
            </a:r>
            <a:r>
              <a:rPr lang="en-US" sz="3200" b="1" dirty="0">
                <a:ln w="12700">
                  <a:noFill/>
                  <a:prstDash val="solid"/>
                </a:ln>
                <a:solidFill>
                  <a:srgbClr val="0000FF"/>
                </a:solidFill>
                <a:latin typeface="Trebuchet MS" pitchFamily="34" charset="0"/>
                <a:cs typeface="+mn-cs"/>
              </a:rPr>
              <a:t>and Graduation</a:t>
            </a:r>
          </a:p>
        </p:txBody>
      </p:sp>
      <p:graphicFrame>
        <p:nvGraphicFramePr>
          <p:cNvPr id="13" name="Object 4"/>
          <p:cNvGraphicFramePr>
            <a:graphicFrameLocks noGrp="1" noChangeAspect="1"/>
          </p:cNvGraphicFramePr>
          <p:nvPr>
            <p:ph idx="1"/>
            <p:extLst/>
          </p:nvPr>
        </p:nvGraphicFramePr>
        <p:xfrm>
          <a:off x="208547" y="1276271"/>
          <a:ext cx="9152021" cy="4461874"/>
        </p:xfrm>
        <a:graphic>
          <a:graphicData uri="http://schemas.openxmlformats.org/presentationml/2006/ole">
            <mc:AlternateContent xmlns:mc="http://schemas.openxmlformats.org/markup-compatibility/2006">
              <mc:Choice xmlns:v="urn:schemas-microsoft-com:vml" Requires="v">
                <p:oleObj spid="_x0000_s7341" name="Worksheet" r:id="rId5" imgW="5102794" imgH="3072650" progId="Excel.Sheet.8">
                  <p:embed/>
                </p:oleObj>
              </mc:Choice>
              <mc:Fallback>
                <p:oleObj name="Worksheet" r:id="rId5" imgW="5102794" imgH="3072650" progId="Excel.Sheet.8">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547" y="1276271"/>
                        <a:ext cx="9152021" cy="4461874"/>
                      </a:xfrm>
                      <a:prstGeom prst="rect">
                        <a:avLst/>
                      </a:prstGeom>
                      <a:noFill/>
                      <a:ln w="38100">
                        <a:noFill/>
                        <a:miter lim="800000"/>
                        <a:headEnd/>
                        <a:tailEnd/>
                      </a:ln>
                      <a:extLst/>
                    </p:spPr>
                  </p:pic>
                </p:oleObj>
              </mc:Fallback>
            </mc:AlternateContent>
          </a:graphicData>
        </a:graphic>
      </p:graphicFrame>
      <p:sp>
        <p:nvSpPr>
          <p:cNvPr id="14" name="Text Box 6"/>
          <p:cNvSpPr txBox="1">
            <a:spLocks noChangeArrowheads="1"/>
          </p:cNvSpPr>
          <p:nvPr/>
        </p:nvSpPr>
        <p:spPr bwMode="auto">
          <a:xfrm>
            <a:off x="3637491" y="5827227"/>
            <a:ext cx="2949101" cy="294427"/>
          </a:xfrm>
          <a:prstGeom prst="rect">
            <a:avLst/>
          </a:prstGeom>
          <a:noFill/>
          <a:ln w="9525">
            <a:noFill/>
            <a:miter lim="800000"/>
            <a:headEnd/>
            <a:tailEnd/>
          </a:ln>
        </p:spPr>
        <p:txBody>
          <a:bodyPr wrap="square" lIns="72126" tIns="36062" rIns="72126" bIns="36062">
            <a:spAutoFit/>
          </a:bodyPr>
          <a:lstStyle/>
          <a:p>
            <a:pPr fontAlgn="base">
              <a:lnSpc>
                <a:spcPct val="75000"/>
              </a:lnSpc>
              <a:spcBef>
                <a:spcPct val="50000"/>
              </a:spcBef>
              <a:spcAft>
                <a:spcPct val="0"/>
              </a:spcAft>
            </a:pPr>
            <a:r>
              <a:rPr lang="en-US" sz="1920" b="1" dirty="0">
                <a:solidFill>
                  <a:prstClr val="black"/>
                </a:solidFill>
              </a:rPr>
              <a:t>Average Freshman Grades</a:t>
            </a:r>
          </a:p>
        </p:txBody>
      </p:sp>
    </p:spTree>
    <p:extLst>
      <p:ext uri="{BB962C8B-B14F-4D97-AF65-F5344CB8AC3E}">
        <p14:creationId xmlns:p14="http://schemas.microsoft.com/office/powerpoint/2010/main" val="30262181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716" y="389467"/>
            <a:ext cx="9160042" cy="990154"/>
          </a:xfrm>
        </p:spPr>
        <p:txBody>
          <a:bodyPr/>
          <a:lstStyle/>
          <a:p>
            <a:pPr algn="ctr"/>
            <a:r>
              <a:rPr lang="en-US" b="1" dirty="0" smtClean="0"/>
              <a:t>Relationship of Attendance to Graduation Rates</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91708400"/>
              </p:ext>
            </p:extLst>
          </p:nvPr>
        </p:nvGraphicFramePr>
        <p:xfrm>
          <a:off x="669925" y="1523999"/>
          <a:ext cx="8413750" cy="4427622"/>
        </p:xfrm>
        <a:graphic>
          <a:graphicData uri="http://schemas.openxmlformats.org/drawingml/2006/table">
            <a:tbl>
              <a:tblPr firstRow="1" bandRow="1">
                <a:tableStyleId>{5C22544A-7EE6-4342-B048-85BDC9FD1C3A}</a:tableStyleId>
              </a:tblPr>
              <a:tblGrid>
                <a:gridCol w="3853949"/>
                <a:gridCol w="4559801"/>
              </a:tblGrid>
              <a:tr h="737937">
                <a:tc>
                  <a:txBody>
                    <a:bodyPr/>
                    <a:lstStyle/>
                    <a:p>
                      <a:r>
                        <a:rPr lang="en-US" sz="2800" b="1" dirty="0" smtClean="0"/>
                        <a:t>Days Absent in 8</a:t>
                      </a:r>
                      <a:r>
                        <a:rPr lang="en-US" sz="2800" b="1" baseline="30000" dirty="0" smtClean="0"/>
                        <a:t>th</a:t>
                      </a:r>
                      <a:r>
                        <a:rPr lang="en-US" sz="2800" b="1" dirty="0" smtClean="0"/>
                        <a:t> Grade</a:t>
                      </a:r>
                      <a:endParaRPr lang="en-US" sz="2800" b="1" dirty="0"/>
                    </a:p>
                  </a:txBody>
                  <a:tcPr/>
                </a:tc>
                <a:tc>
                  <a:txBody>
                    <a:bodyPr/>
                    <a:lstStyle/>
                    <a:p>
                      <a:r>
                        <a:rPr lang="en-US" sz="2800" b="1" dirty="0" smtClean="0"/>
                        <a:t>Graduation Rate 5 Years Later</a:t>
                      </a:r>
                      <a:endParaRPr lang="en-US" sz="2800" b="1" dirty="0"/>
                    </a:p>
                  </a:txBody>
                  <a:tcPr/>
                </a:tc>
              </a:tr>
              <a:tr h="737937">
                <a:tc>
                  <a:txBody>
                    <a:bodyPr/>
                    <a:lstStyle/>
                    <a:p>
                      <a:pPr algn="ctr"/>
                      <a:r>
                        <a:rPr lang="en-US" sz="3200" b="1" dirty="0" smtClean="0"/>
                        <a:t>15+ days</a:t>
                      </a:r>
                      <a:endParaRPr lang="en-US" sz="3200" b="1" dirty="0"/>
                    </a:p>
                  </a:txBody>
                  <a:tcPr/>
                </a:tc>
                <a:tc>
                  <a:txBody>
                    <a:bodyPr/>
                    <a:lstStyle/>
                    <a:p>
                      <a:pPr algn="ctr"/>
                      <a:r>
                        <a:rPr lang="en-US" sz="3200" b="1" dirty="0" smtClean="0"/>
                        <a:t>38%</a:t>
                      </a:r>
                      <a:endParaRPr lang="en-US" sz="3200" b="1" dirty="0"/>
                    </a:p>
                  </a:txBody>
                  <a:tcPr/>
                </a:tc>
              </a:tr>
              <a:tr h="737937">
                <a:tc>
                  <a:txBody>
                    <a:bodyPr/>
                    <a:lstStyle/>
                    <a:p>
                      <a:pPr algn="ctr"/>
                      <a:r>
                        <a:rPr lang="en-US" sz="3200" b="1" dirty="0" smtClean="0"/>
                        <a:t>11 – 14 days</a:t>
                      </a:r>
                      <a:endParaRPr lang="en-US" sz="3200" b="1" dirty="0"/>
                    </a:p>
                  </a:txBody>
                  <a:tcPr/>
                </a:tc>
                <a:tc>
                  <a:txBody>
                    <a:bodyPr/>
                    <a:lstStyle/>
                    <a:p>
                      <a:pPr algn="ctr"/>
                      <a:r>
                        <a:rPr lang="en-US" sz="3200" b="1" dirty="0" smtClean="0"/>
                        <a:t>61%</a:t>
                      </a:r>
                      <a:endParaRPr lang="en-US" sz="3200" b="1" dirty="0"/>
                    </a:p>
                  </a:txBody>
                  <a:tcPr/>
                </a:tc>
              </a:tr>
              <a:tr h="737937">
                <a:tc>
                  <a:txBody>
                    <a:bodyPr/>
                    <a:lstStyle/>
                    <a:p>
                      <a:pPr algn="ctr"/>
                      <a:r>
                        <a:rPr lang="en-US" sz="3200" b="1" dirty="0" smtClean="0"/>
                        <a:t>6-10 days</a:t>
                      </a:r>
                      <a:endParaRPr lang="en-US" sz="3200" b="1" dirty="0"/>
                    </a:p>
                  </a:txBody>
                  <a:tcPr/>
                </a:tc>
                <a:tc>
                  <a:txBody>
                    <a:bodyPr/>
                    <a:lstStyle/>
                    <a:p>
                      <a:pPr algn="ctr"/>
                      <a:r>
                        <a:rPr lang="en-US" sz="3200" b="1" dirty="0" smtClean="0"/>
                        <a:t>72%</a:t>
                      </a:r>
                      <a:endParaRPr lang="en-US" sz="3200" b="1" dirty="0"/>
                    </a:p>
                  </a:txBody>
                  <a:tcPr/>
                </a:tc>
              </a:tr>
              <a:tr h="737937">
                <a:tc>
                  <a:txBody>
                    <a:bodyPr/>
                    <a:lstStyle/>
                    <a:p>
                      <a:pPr algn="ctr"/>
                      <a:r>
                        <a:rPr lang="en-US" sz="3200" b="1" dirty="0" smtClean="0"/>
                        <a:t>1-5 days</a:t>
                      </a:r>
                      <a:endParaRPr lang="en-US" sz="3200" b="1" dirty="0"/>
                    </a:p>
                  </a:txBody>
                  <a:tcPr/>
                </a:tc>
                <a:tc>
                  <a:txBody>
                    <a:bodyPr/>
                    <a:lstStyle/>
                    <a:p>
                      <a:pPr algn="ctr"/>
                      <a:r>
                        <a:rPr lang="en-US" sz="3200" b="1" dirty="0" smtClean="0"/>
                        <a:t>80%</a:t>
                      </a:r>
                      <a:endParaRPr lang="en-US" sz="3200" b="1" dirty="0"/>
                    </a:p>
                  </a:txBody>
                  <a:tcPr/>
                </a:tc>
              </a:tr>
              <a:tr h="737937">
                <a:tc>
                  <a:txBody>
                    <a:bodyPr/>
                    <a:lstStyle/>
                    <a:p>
                      <a:pPr algn="ctr"/>
                      <a:r>
                        <a:rPr lang="en-US" sz="3200" b="1" dirty="0" smtClean="0"/>
                        <a:t>0 days</a:t>
                      </a:r>
                      <a:endParaRPr lang="en-US" sz="3200" b="1" dirty="0"/>
                    </a:p>
                  </a:txBody>
                  <a:tcPr/>
                </a:tc>
                <a:tc>
                  <a:txBody>
                    <a:bodyPr/>
                    <a:lstStyle/>
                    <a:p>
                      <a:pPr algn="ctr"/>
                      <a:r>
                        <a:rPr lang="en-US" sz="3200" b="1" dirty="0" smtClean="0"/>
                        <a:t>82%</a:t>
                      </a:r>
                      <a:endParaRPr lang="en-US" sz="3200" b="1" dirty="0"/>
                    </a:p>
                  </a:txBody>
                  <a:tcPr/>
                </a:tc>
              </a:tr>
            </a:tbl>
          </a:graphicData>
        </a:graphic>
      </p:graphicFrame>
      <p:sp>
        <p:nvSpPr>
          <p:cNvPr id="4" name="Slide Number Placeholder 3"/>
          <p:cNvSpPr>
            <a:spLocks noGrp="1"/>
          </p:cNvSpPr>
          <p:nvPr>
            <p:ph type="sldNum" sz="quarter" idx="12"/>
          </p:nvPr>
        </p:nvSpPr>
        <p:spPr/>
        <p:txBody>
          <a:bodyPr/>
          <a:lstStyle/>
          <a:p>
            <a:pPr>
              <a:defRPr/>
            </a:pPr>
            <a:fld id="{3475D17A-72F3-42AF-808C-AF32F60D5801}" type="slidenum">
              <a:rPr lang="en-US" smtClean="0"/>
              <a:pPr>
                <a:defRPr/>
              </a:pPr>
              <a:t>27</a:t>
            </a:fld>
            <a:endParaRPr lang="en-US" dirty="0"/>
          </a:p>
        </p:txBody>
      </p:sp>
      <p:sp>
        <p:nvSpPr>
          <p:cNvPr id="6" name="TextBox 5"/>
          <p:cNvSpPr txBox="1"/>
          <p:nvPr/>
        </p:nvSpPr>
        <p:spPr>
          <a:xfrm>
            <a:off x="3896884" y="6482397"/>
            <a:ext cx="5440913" cy="461665"/>
          </a:xfrm>
          <a:prstGeom prst="rect">
            <a:avLst/>
          </a:prstGeom>
          <a:noFill/>
        </p:spPr>
        <p:txBody>
          <a:bodyPr wrap="none" rtlCol="0">
            <a:spAutoFit/>
          </a:bodyPr>
          <a:lstStyle/>
          <a:p>
            <a:r>
              <a:rPr lang="en-US" sz="2400" b="1" dirty="0" smtClean="0"/>
              <a:t>Georgia Department of Education, 2016</a:t>
            </a:r>
            <a:endParaRPr lang="en-US" sz="2400" b="1" dirty="0"/>
          </a:p>
        </p:txBody>
      </p:sp>
    </p:spTree>
    <p:extLst>
      <p:ext uri="{BB962C8B-B14F-4D97-AF65-F5344CB8AC3E}">
        <p14:creationId xmlns:p14="http://schemas.microsoft.com/office/powerpoint/2010/main" val="410688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432" y="203200"/>
            <a:ext cx="8758989" cy="1219200"/>
          </a:xfrm>
        </p:spPr>
        <p:txBody>
          <a:bodyPr>
            <a:normAutofit/>
          </a:bodyPr>
          <a:lstStyle/>
          <a:p>
            <a:pPr algn="ctr"/>
            <a:r>
              <a:rPr lang="en-US" b="1" dirty="0" smtClean="0"/>
              <a:t>What Students Say </a:t>
            </a:r>
            <a:br>
              <a:rPr lang="en-US" b="1" dirty="0" smtClean="0"/>
            </a:br>
            <a:r>
              <a:rPr lang="en-US" sz="2400" b="1" dirty="0"/>
              <a:t>Top Five Reasons Reported by Students for Leaving School</a:t>
            </a:r>
          </a:p>
        </p:txBody>
      </p:sp>
      <p:graphicFrame>
        <p:nvGraphicFramePr>
          <p:cNvPr id="4" name="Content Placeholder 3"/>
          <p:cNvGraphicFramePr>
            <a:graphicFrameLocks noGrp="1"/>
          </p:cNvGraphicFramePr>
          <p:nvPr>
            <p:ph idx="1"/>
            <p:extLst/>
          </p:nvPr>
        </p:nvGraphicFramePr>
        <p:xfrm>
          <a:off x="724010" y="1441179"/>
          <a:ext cx="8352783" cy="4655631"/>
        </p:xfrm>
        <a:graphic>
          <a:graphicData uri="http://schemas.openxmlformats.org/drawingml/2006/table">
            <a:tbl>
              <a:tblPr firstRow="1" bandRow="1">
                <a:tableStyleId>{5C22544A-7EE6-4342-B048-85BDC9FD1C3A}</a:tableStyleId>
              </a:tblPr>
              <a:tblGrid>
                <a:gridCol w="2784261"/>
                <a:gridCol w="2784261"/>
                <a:gridCol w="2784261"/>
              </a:tblGrid>
              <a:tr h="726947">
                <a:tc>
                  <a:txBody>
                    <a:bodyPr/>
                    <a:lstStyle/>
                    <a:p>
                      <a:pPr algn="ctr"/>
                      <a:r>
                        <a:rPr lang="en-US" sz="3600" dirty="0" smtClean="0"/>
                        <a:t>1980</a:t>
                      </a:r>
                      <a:endParaRPr lang="en-US" sz="3600" dirty="0"/>
                    </a:p>
                  </a:txBody>
                  <a:tcPr marL="92809" marR="92809" marT="46404" marB="46404"/>
                </a:tc>
                <a:tc>
                  <a:txBody>
                    <a:bodyPr/>
                    <a:lstStyle/>
                    <a:p>
                      <a:endParaRPr lang="en-US" sz="2000" dirty="0"/>
                    </a:p>
                  </a:txBody>
                  <a:tcPr marL="92809" marR="92809" marT="46404" marB="46404"/>
                </a:tc>
                <a:tc>
                  <a:txBody>
                    <a:bodyPr/>
                    <a:lstStyle/>
                    <a:p>
                      <a:endParaRPr lang="en-US" sz="2000" dirty="0"/>
                    </a:p>
                  </a:txBody>
                  <a:tcPr marL="92809" marR="92809" marT="46404" marB="46404"/>
                </a:tc>
              </a:tr>
              <a:tr h="1020896">
                <a:tc>
                  <a:txBody>
                    <a:bodyPr/>
                    <a:lstStyle/>
                    <a:p>
                      <a:r>
                        <a:rPr lang="en-US" sz="2000" b="1" dirty="0" smtClean="0"/>
                        <a:t>Didn’t</a:t>
                      </a:r>
                      <a:r>
                        <a:rPr lang="en-US" sz="2000" b="1" baseline="0" dirty="0" smtClean="0"/>
                        <a:t> like school (33%)</a:t>
                      </a:r>
                    </a:p>
                    <a:p>
                      <a:endParaRPr lang="en-US" sz="2000" b="1" dirty="0"/>
                    </a:p>
                  </a:txBody>
                  <a:tcPr marL="92809" marR="92809" marT="46404" marB="46404"/>
                </a:tc>
                <a:tc>
                  <a:txBody>
                    <a:bodyPr/>
                    <a:lstStyle/>
                    <a:p>
                      <a:endParaRPr lang="en-US" sz="2000" dirty="0"/>
                    </a:p>
                  </a:txBody>
                  <a:tcPr marL="92809" marR="92809" marT="46404" marB="46404"/>
                </a:tc>
                <a:tc>
                  <a:txBody>
                    <a:bodyPr/>
                    <a:lstStyle/>
                    <a:p>
                      <a:endParaRPr lang="en-US" sz="2000" dirty="0"/>
                    </a:p>
                  </a:txBody>
                  <a:tcPr marL="92809" marR="92809" marT="46404" marB="46404"/>
                </a:tc>
              </a:tr>
              <a:tr h="726947">
                <a:tc>
                  <a:txBody>
                    <a:bodyPr/>
                    <a:lstStyle/>
                    <a:p>
                      <a:r>
                        <a:rPr lang="en-US" sz="2000" b="1" dirty="0" smtClean="0"/>
                        <a:t>Poor grades (33%)</a:t>
                      </a:r>
                      <a:endParaRPr lang="en-US" sz="2000" b="1" dirty="0"/>
                    </a:p>
                  </a:txBody>
                  <a:tcPr marL="92809" marR="92809" marT="46404" marB="46404"/>
                </a:tc>
                <a:tc>
                  <a:txBody>
                    <a:bodyPr/>
                    <a:lstStyle/>
                    <a:p>
                      <a:endParaRPr lang="en-US" sz="2000" dirty="0"/>
                    </a:p>
                  </a:txBody>
                  <a:tcPr marL="92809" marR="92809" marT="46404" marB="46404"/>
                </a:tc>
                <a:tc>
                  <a:txBody>
                    <a:bodyPr/>
                    <a:lstStyle/>
                    <a:p>
                      <a:endParaRPr lang="en-US" sz="2000" dirty="0"/>
                    </a:p>
                  </a:txBody>
                  <a:tcPr marL="92809" marR="92809" marT="46404" marB="46404"/>
                </a:tc>
              </a:tr>
              <a:tr h="726947">
                <a:tc>
                  <a:txBody>
                    <a:bodyPr/>
                    <a:lstStyle/>
                    <a:p>
                      <a:r>
                        <a:rPr lang="en-US" sz="2000" b="1" dirty="0" smtClean="0"/>
                        <a:t>Chose to</a:t>
                      </a:r>
                      <a:r>
                        <a:rPr lang="en-US" sz="2000" b="1" baseline="0" dirty="0" smtClean="0"/>
                        <a:t> work (19%)</a:t>
                      </a:r>
                      <a:endParaRPr lang="en-US" sz="2000" b="1" dirty="0"/>
                    </a:p>
                  </a:txBody>
                  <a:tcPr marL="92809" marR="92809" marT="46404" marB="46404"/>
                </a:tc>
                <a:tc>
                  <a:txBody>
                    <a:bodyPr/>
                    <a:lstStyle/>
                    <a:p>
                      <a:endParaRPr lang="en-US" sz="2000" dirty="0"/>
                    </a:p>
                  </a:txBody>
                  <a:tcPr marL="92809" marR="92809" marT="46404" marB="46404"/>
                </a:tc>
                <a:tc>
                  <a:txBody>
                    <a:bodyPr/>
                    <a:lstStyle/>
                    <a:p>
                      <a:endParaRPr lang="en-US" sz="2000" dirty="0"/>
                    </a:p>
                  </a:txBody>
                  <a:tcPr marL="92809" marR="92809" marT="46404" marB="46404"/>
                </a:tc>
              </a:tr>
              <a:tr h="726947">
                <a:tc>
                  <a:txBody>
                    <a:bodyPr/>
                    <a:lstStyle/>
                    <a:p>
                      <a:r>
                        <a:rPr lang="en-US" sz="2000" b="1" dirty="0" smtClean="0"/>
                        <a:t>Getting married</a:t>
                      </a:r>
                      <a:r>
                        <a:rPr lang="en-US" sz="2000" b="1" baseline="0" dirty="0" smtClean="0"/>
                        <a:t> (18%)</a:t>
                      </a:r>
                      <a:endParaRPr lang="en-US" sz="2000" b="1" dirty="0"/>
                    </a:p>
                  </a:txBody>
                  <a:tcPr marL="92809" marR="92809" marT="46404" marB="46404"/>
                </a:tc>
                <a:tc>
                  <a:txBody>
                    <a:bodyPr/>
                    <a:lstStyle/>
                    <a:p>
                      <a:endParaRPr lang="en-US" sz="2000" dirty="0"/>
                    </a:p>
                  </a:txBody>
                  <a:tcPr marL="92809" marR="92809" marT="46404" marB="46404"/>
                </a:tc>
                <a:tc>
                  <a:txBody>
                    <a:bodyPr/>
                    <a:lstStyle/>
                    <a:p>
                      <a:endParaRPr lang="en-US" sz="2000" dirty="0"/>
                    </a:p>
                  </a:txBody>
                  <a:tcPr marL="92809" marR="92809" marT="46404" marB="46404"/>
                </a:tc>
              </a:tr>
              <a:tr h="726947">
                <a:tc>
                  <a:txBody>
                    <a:bodyPr/>
                    <a:lstStyle/>
                    <a:p>
                      <a:r>
                        <a:rPr lang="en-US" sz="2000" b="1" dirty="0" smtClean="0"/>
                        <a:t>Couldn’t get along with</a:t>
                      </a:r>
                      <a:r>
                        <a:rPr lang="en-US" sz="2000" b="1" baseline="0" dirty="0" smtClean="0"/>
                        <a:t> teachers (15%)</a:t>
                      </a:r>
                      <a:endParaRPr lang="en-US" sz="2000" b="1" dirty="0"/>
                    </a:p>
                  </a:txBody>
                  <a:tcPr marL="92809" marR="92809" marT="46404" marB="46404"/>
                </a:tc>
                <a:tc>
                  <a:txBody>
                    <a:bodyPr/>
                    <a:lstStyle/>
                    <a:p>
                      <a:endParaRPr lang="en-US" sz="2000" dirty="0"/>
                    </a:p>
                  </a:txBody>
                  <a:tcPr marL="92809" marR="92809" marT="46404" marB="46404"/>
                </a:tc>
                <a:tc>
                  <a:txBody>
                    <a:bodyPr/>
                    <a:lstStyle/>
                    <a:p>
                      <a:endParaRPr lang="en-US" sz="2000" dirty="0"/>
                    </a:p>
                  </a:txBody>
                  <a:tcPr marL="92809" marR="92809" marT="46404" marB="46404"/>
                </a:tc>
              </a:tr>
            </a:tbl>
          </a:graphicData>
        </a:graphic>
      </p:graphicFrame>
      <p:sp>
        <p:nvSpPr>
          <p:cNvPr id="3" name="Slide Number Placeholder 2"/>
          <p:cNvSpPr>
            <a:spLocks noGrp="1"/>
          </p:cNvSpPr>
          <p:nvPr>
            <p:ph type="sldNum" sz="quarter" idx="12"/>
          </p:nvPr>
        </p:nvSpPr>
        <p:spPr/>
        <p:txBody>
          <a:bodyPr/>
          <a:lstStyle/>
          <a:p>
            <a:pPr>
              <a:defRPr/>
            </a:pPr>
            <a:fld id="{3475D17A-72F3-42AF-808C-AF32F60D5801}" type="slidenum">
              <a:rPr lang="en-US" smtClean="0"/>
              <a:pPr>
                <a:defRPr/>
              </a:pPr>
              <a:t>28</a:t>
            </a:fld>
            <a:endParaRPr lang="en-US" dirty="0"/>
          </a:p>
        </p:txBody>
      </p:sp>
    </p:spTree>
    <p:extLst>
      <p:ext uri="{BB962C8B-B14F-4D97-AF65-F5344CB8AC3E}">
        <p14:creationId xmlns:p14="http://schemas.microsoft.com/office/powerpoint/2010/main" val="1161468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432" y="203200"/>
            <a:ext cx="8758989" cy="1219200"/>
          </a:xfrm>
        </p:spPr>
        <p:txBody>
          <a:bodyPr>
            <a:normAutofit/>
          </a:bodyPr>
          <a:lstStyle/>
          <a:p>
            <a:pPr algn="ctr"/>
            <a:r>
              <a:rPr lang="en-US" b="1" dirty="0" smtClean="0"/>
              <a:t>What Students Say </a:t>
            </a:r>
            <a:br>
              <a:rPr lang="en-US" b="1" dirty="0" smtClean="0"/>
            </a:br>
            <a:r>
              <a:rPr lang="en-US" sz="2400" b="1" dirty="0"/>
              <a:t>Top Five Reasons Reported by Students for Leaving School</a:t>
            </a:r>
          </a:p>
        </p:txBody>
      </p:sp>
      <p:graphicFrame>
        <p:nvGraphicFramePr>
          <p:cNvPr id="4" name="Content Placeholder 3"/>
          <p:cNvGraphicFramePr>
            <a:graphicFrameLocks noGrp="1"/>
          </p:cNvGraphicFramePr>
          <p:nvPr>
            <p:ph idx="1"/>
            <p:extLst/>
          </p:nvPr>
        </p:nvGraphicFramePr>
        <p:xfrm>
          <a:off x="724010" y="1441179"/>
          <a:ext cx="8352783" cy="4655631"/>
        </p:xfrm>
        <a:graphic>
          <a:graphicData uri="http://schemas.openxmlformats.org/drawingml/2006/table">
            <a:tbl>
              <a:tblPr firstRow="1" bandRow="1">
                <a:tableStyleId>{5C22544A-7EE6-4342-B048-85BDC9FD1C3A}</a:tableStyleId>
              </a:tblPr>
              <a:tblGrid>
                <a:gridCol w="2784261"/>
                <a:gridCol w="2784261"/>
                <a:gridCol w="2784261"/>
              </a:tblGrid>
              <a:tr h="726947">
                <a:tc>
                  <a:txBody>
                    <a:bodyPr/>
                    <a:lstStyle/>
                    <a:p>
                      <a:pPr algn="ctr"/>
                      <a:r>
                        <a:rPr lang="en-US" sz="3600" dirty="0" smtClean="0"/>
                        <a:t>1980</a:t>
                      </a:r>
                      <a:endParaRPr lang="en-US" sz="3600" dirty="0"/>
                    </a:p>
                  </a:txBody>
                  <a:tcPr marL="92809" marR="92809" marT="46404" marB="46404"/>
                </a:tc>
                <a:tc>
                  <a:txBody>
                    <a:bodyPr/>
                    <a:lstStyle/>
                    <a:p>
                      <a:pPr algn="ctr"/>
                      <a:r>
                        <a:rPr lang="en-US" sz="3300" dirty="0" smtClean="0"/>
                        <a:t>1988</a:t>
                      </a:r>
                      <a:endParaRPr lang="en-US" sz="3300" dirty="0"/>
                    </a:p>
                  </a:txBody>
                  <a:tcPr marL="83626" marR="83626" marT="41813" marB="41813"/>
                </a:tc>
                <a:tc>
                  <a:txBody>
                    <a:bodyPr/>
                    <a:lstStyle/>
                    <a:p>
                      <a:endParaRPr lang="en-US" sz="2000" dirty="0"/>
                    </a:p>
                  </a:txBody>
                  <a:tcPr marL="92809" marR="92809" marT="46404" marB="46404"/>
                </a:tc>
              </a:tr>
              <a:tr h="1020896">
                <a:tc>
                  <a:txBody>
                    <a:bodyPr/>
                    <a:lstStyle/>
                    <a:p>
                      <a:r>
                        <a:rPr lang="en-US" sz="2000" b="1" dirty="0" smtClean="0"/>
                        <a:t>Didn’t</a:t>
                      </a:r>
                      <a:r>
                        <a:rPr lang="en-US" sz="2000" b="1" baseline="0" dirty="0" smtClean="0"/>
                        <a:t> like school (33%)</a:t>
                      </a:r>
                    </a:p>
                    <a:p>
                      <a:endParaRPr lang="en-US" sz="2000" b="1" dirty="0"/>
                    </a:p>
                  </a:txBody>
                  <a:tcPr marL="92809" marR="92809" marT="46404" marB="46404"/>
                </a:tc>
                <a:tc>
                  <a:txBody>
                    <a:bodyPr/>
                    <a:lstStyle/>
                    <a:p>
                      <a:r>
                        <a:rPr lang="en-US" sz="1800" b="1" dirty="0" smtClean="0"/>
                        <a:t>Didn’t like school (51%)</a:t>
                      </a:r>
                      <a:endParaRPr lang="en-US" sz="1800" b="1" dirty="0"/>
                    </a:p>
                  </a:txBody>
                  <a:tcPr marL="83626" marR="83626" marT="41813" marB="41813"/>
                </a:tc>
                <a:tc>
                  <a:txBody>
                    <a:bodyPr/>
                    <a:lstStyle/>
                    <a:p>
                      <a:endParaRPr lang="en-US" sz="2000" dirty="0"/>
                    </a:p>
                  </a:txBody>
                  <a:tcPr marL="92809" marR="92809" marT="46404" marB="46404"/>
                </a:tc>
              </a:tr>
              <a:tr h="726947">
                <a:tc>
                  <a:txBody>
                    <a:bodyPr/>
                    <a:lstStyle/>
                    <a:p>
                      <a:r>
                        <a:rPr lang="en-US" sz="2000" b="1" dirty="0" smtClean="0"/>
                        <a:t>Poor grades (33%)</a:t>
                      </a:r>
                      <a:endParaRPr lang="en-US" sz="2000" b="1" dirty="0"/>
                    </a:p>
                  </a:txBody>
                  <a:tcPr marL="92809" marR="92809" marT="46404" marB="46404"/>
                </a:tc>
                <a:tc>
                  <a:txBody>
                    <a:bodyPr/>
                    <a:lstStyle/>
                    <a:p>
                      <a:r>
                        <a:rPr lang="en-US" sz="1800" b="1" dirty="0" smtClean="0"/>
                        <a:t>Were</a:t>
                      </a:r>
                      <a:r>
                        <a:rPr lang="en-US" sz="1800" b="1" baseline="0" dirty="0" smtClean="0"/>
                        <a:t> failing school (44%)</a:t>
                      </a:r>
                      <a:endParaRPr lang="en-US" sz="1800" b="1" dirty="0"/>
                    </a:p>
                  </a:txBody>
                  <a:tcPr marL="83626" marR="83626" marT="41813" marB="41813"/>
                </a:tc>
                <a:tc>
                  <a:txBody>
                    <a:bodyPr/>
                    <a:lstStyle/>
                    <a:p>
                      <a:endParaRPr lang="en-US" sz="2000" dirty="0"/>
                    </a:p>
                  </a:txBody>
                  <a:tcPr marL="92809" marR="92809" marT="46404" marB="46404"/>
                </a:tc>
              </a:tr>
              <a:tr h="726947">
                <a:tc>
                  <a:txBody>
                    <a:bodyPr/>
                    <a:lstStyle/>
                    <a:p>
                      <a:r>
                        <a:rPr lang="en-US" sz="2000" b="1" dirty="0" smtClean="0"/>
                        <a:t>Chose to</a:t>
                      </a:r>
                      <a:r>
                        <a:rPr lang="en-US" sz="2000" b="1" baseline="0" dirty="0" smtClean="0"/>
                        <a:t> work (19%)</a:t>
                      </a:r>
                      <a:endParaRPr lang="en-US" sz="2000" b="1" dirty="0"/>
                    </a:p>
                  </a:txBody>
                  <a:tcPr marL="92809" marR="92809" marT="46404" marB="46404"/>
                </a:tc>
                <a:tc>
                  <a:txBody>
                    <a:bodyPr/>
                    <a:lstStyle/>
                    <a:p>
                      <a:r>
                        <a:rPr lang="en-US" sz="1800" b="1" dirty="0" smtClean="0"/>
                        <a:t>Couldn’t get along with teachers (34%)</a:t>
                      </a:r>
                      <a:endParaRPr lang="en-US" sz="1800" b="1" dirty="0"/>
                    </a:p>
                  </a:txBody>
                  <a:tcPr marL="83626" marR="83626" marT="41813" marB="41813"/>
                </a:tc>
                <a:tc>
                  <a:txBody>
                    <a:bodyPr/>
                    <a:lstStyle/>
                    <a:p>
                      <a:endParaRPr lang="en-US" sz="2000" dirty="0"/>
                    </a:p>
                  </a:txBody>
                  <a:tcPr marL="92809" marR="92809" marT="46404" marB="46404"/>
                </a:tc>
              </a:tr>
              <a:tr h="726947">
                <a:tc>
                  <a:txBody>
                    <a:bodyPr/>
                    <a:lstStyle/>
                    <a:p>
                      <a:r>
                        <a:rPr lang="en-US" sz="2000" b="1" dirty="0" smtClean="0"/>
                        <a:t>Getting married</a:t>
                      </a:r>
                      <a:r>
                        <a:rPr lang="en-US" sz="2000" b="1" baseline="0" dirty="0" smtClean="0"/>
                        <a:t> (18%)</a:t>
                      </a:r>
                      <a:endParaRPr lang="en-US" sz="2000" b="1" dirty="0"/>
                    </a:p>
                  </a:txBody>
                  <a:tcPr marL="92809" marR="92809" marT="46404" marB="46404"/>
                </a:tc>
                <a:tc>
                  <a:txBody>
                    <a:bodyPr/>
                    <a:lstStyle/>
                    <a:p>
                      <a:r>
                        <a:rPr lang="en-US" sz="1800" b="1" dirty="0" smtClean="0"/>
                        <a:t>Couldn’t keep up with school work (31%)</a:t>
                      </a:r>
                      <a:endParaRPr lang="en-US" sz="1800" b="1" dirty="0"/>
                    </a:p>
                  </a:txBody>
                  <a:tcPr marL="83626" marR="83626" marT="41813" marB="41813"/>
                </a:tc>
                <a:tc>
                  <a:txBody>
                    <a:bodyPr/>
                    <a:lstStyle/>
                    <a:p>
                      <a:endParaRPr lang="en-US" sz="2000" dirty="0"/>
                    </a:p>
                  </a:txBody>
                  <a:tcPr marL="92809" marR="92809" marT="46404" marB="46404"/>
                </a:tc>
              </a:tr>
              <a:tr h="726947">
                <a:tc>
                  <a:txBody>
                    <a:bodyPr/>
                    <a:lstStyle/>
                    <a:p>
                      <a:r>
                        <a:rPr lang="en-US" sz="2000" b="1" dirty="0" smtClean="0"/>
                        <a:t>Couldn’t get along with</a:t>
                      </a:r>
                      <a:r>
                        <a:rPr lang="en-US" sz="2000" b="1" baseline="0" dirty="0" smtClean="0"/>
                        <a:t> teachers (15%)</a:t>
                      </a:r>
                      <a:endParaRPr lang="en-US" sz="2000" b="1" dirty="0"/>
                    </a:p>
                  </a:txBody>
                  <a:tcPr marL="92809" marR="92809" marT="46404" marB="46404"/>
                </a:tc>
                <a:tc>
                  <a:txBody>
                    <a:bodyPr/>
                    <a:lstStyle/>
                    <a:p>
                      <a:r>
                        <a:rPr lang="en-US" sz="1800" b="1" dirty="0" smtClean="0"/>
                        <a:t>Feel like they don’t belong at school (25%)</a:t>
                      </a:r>
                      <a:endParaRPr lang="en-US" sz="1800" b="1" dirty="0"/>
                    </a:p>
                  </a:txBody>
                  <a:tcPr marL="83626" marR="83626" marT="41813" marB="41813"/>
                </a:tc>
                <a:tc>
                  <a:txBody>
                    <a:bodyPr/>
                    <a:lstStyle/>
                    <a:p>
                      <a:endParaRPr lang="en-US" sz="2000" dirty="0"/>
                    </a:p>
                  </a:txBody>
                  <a:tcPr marL="92809" marR="92809" marT="46404" marB="46404"/>
                </a:tc>
              </a:tr>
            </a:tbl>
          </a:graphicData>
        </a:graphic>
      </p:graphicFrame>
      <p:sp>
        <p:nvSpPr>
          <p:cNvPr id="3" name="Slide Number Placeholder 2"/>
          <p:cNvSpPr>
            <a:spLocks noGrp="1"/>
          </p:cNvSpPr>
          <p:nvPr>
            <p:ph type="sldNum" sz="quarter" idx="12"/>
          </p:nvPr>
        </p:nvSpPr>
        <p:spPr/>
        <p:txBody>
          <a:bodyPr/>
          <a:lstStyle/>
          <a:p>
            <a:pPr>
              <a:defRPr/>
            </a:pPr>
            <a:fld id="{3475D17A-72F3-42AF-808C-AF32F60D5801}" type="slidenum">
              <a:rPr lang="en-US" smtClean="0"/>
              <a:pPr>
                <a:defRPr/>
              </a:pPr>
              <a:t>29</a:t>
            </a:fld>
            <a:endParaRPr lang="en-US" dirty="0"/>
          </a:p>
        </p:txBody>
      </p:sp>
    </p:spTree>
    <p:extLst>
      <p:ext uri="{BB962C8B-B14F-4D97-AF65-F5344CB8AC3E}">
        <p14:creationId xmlns:p14="http://schemas.microsoft.com/office/powerpoint/2010/main" val="748752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smtClean="0"/>
          </a:p>
        </p:txBody>
      </p:sp>
      <p:sp>
        <p:nvSpPr>
          <p:cNvPr id="4" name="TextBox 3"/>
          <p:cNvSpPr txBox="1"/>
          <p:nvPr/>
        </p:nvSpPr>
        <p:spPr>
          <a:xfrm>
            <a:off x="2022068" y="2348438"/>
            <a:ext cx="1244059" cy="584775"/>
          </a:xfrm>
          <a:prstGeom prst="rect">
            <a:avLst/>
          </a:prstGeom>
          <a:noFill/>
        </p:spPr>
        <p:txBody>
          <a:bodyPr wrap="none" rtlCol="0">
            <a:spAutoFit/>
          </a:bodyPr>
          <a:lstStyle/>
          <a:p>
            <a:r>
              <a:rPr lang="en-US" sz="3200" dirty="0" smtClean="0">
                <a:latin typeface="Cambria" panose="02040503050406030204" pitchFamily="18" charset="0"/>
              </a:rPr>
              <a:t>Sandy</a:t>
            </a:r>
            <a:endParaRPr lang="en-US" sz="3200" dirty="0">
              <a:latin typeface="Cambria" panose="02040503050406030204" pitchFamily="18" charset="0"/>
            </a:endParaRPr>
          </a:p>
        </p:txBody>
      </p:sp>
      <p:sp>
        <p:nvSpPr>
          <p:cNvPr id="5" name="TextBox 4"/>
          <p:cNvSpPr txBox="1"/>
          <p:nvPr/>
        </p:nvSpPr>
        <p:spPr>
          <a:xfrm>
            <a:off x="1889678" y="3334318"/>
            <a:ext cx="6294608" cy="1938992"/>
          </a:xfrm>
          <a:prstGeom prst="rect">
            <a:avLst/>
          </a:prstGeom>
          <a:noFill/>
        </p:spPr>
        <p:txBody>
          <a:bodyPr wrap="none" rtlCol="0">
            <a:spAutoFit/>
          </a:bodyPr>
          <a:lstStyle/>
          <a:p>
            <a:pPr marL="457200" indent="-457200">
              <a:buFont typeface="Arial" panose="020B0604020202020204" pitchFamily="34" charset="0"/>
              <a:buChar char="•"/>
            </a:pPr>
            <a:r>
              <a:rPr lang="en-US" sz="2400" dirty="0">
                <a:latin typeface="Cambria" panose="02040503050406030204" pitchFamily="18" charset="0"/>
              </a:rPr>
              <a:t>Has one daughter who is a district </a:t>
            </a:r>
            <a:r>
              <a:rPr lang="en-US" sz="2400" dirty="0" smtClean="0">
                <a:latin typeface="Cambria" panose="02040503050406030204" pitchFamily="18" charset="0"/>
              </a:rPr>
              <a:t>attorney</a:t>
            </a:r>
          </a:p>
          <a:p>
            <a:pPr marL="457200" indent="-457200">
              <a:buFont typeface="Arial" panose="020B0604020202020204" pitchFamily="34" charset="0"/>
              <a:buChar char="•"/>
            </a:pPr>
            <a:r>
              <a:rPr lang="en-US" sz="2400" dirty="0" smtClean="0">
                <a:latin typeface="Cambria" panose="02040503050406030204" pitchFamily="18" charset="0"/>
              </a:rPr>
              <a:t>Once worked as an insurance salesman</a:t>
            </a:r>
            <a:endParaRPr lang="en-US" sz="2400" dirty="0">
              <a:latin typeface="Cambria" panose="02040503050406030204" pitchFamily="18" charset="0"/>
            </a:endParaRPr>
          </a:p>
          <a:p>
            <a:pPr marL="457200" indent="-457200">
              <a:buFont typeface="Arial" panose="020B0604020202020204" pitchFamily="34" charset="0"/>
              <a:buChar char="•"/>
            </a:pPr>
            <a:r>
              <a:rPr lang="en-US" sz="2400" dirty="0">
                <a:latin typeface="Cambria" panose="02040503050406030204" pitchFamily="18" charset="0"/>
              </a:rPr>
              <a:t>Taught over 100 children to water ski</a:t>
            </a:r>
          </a:p>
          <a:p>
            <a:pPr marL="457200" indent="-457200">
              <a:buFont typeface="Arial" panose="020B0604020202020204" pitchFamily="34" charset="0"/>
              <a:buChar char="•"/>
            </a:pPr>
            <a:r>
              <a:rPr lang="en-US" sz="2400" dirty="0">
                <a:latin typeface="Cambria" panose="02040503050406030204" pitchFamily="18" charset="0"/>
              </a:rPr>
              <a:t>Ran the New York Marathon</a:t>
            </a:r>
          </a:p>
          <a:p>
            <a:endParaRPr lang="en-US" sz="2400" dirty="0">
              <a:latin typeface="Cambria" panose="02040503050406030204" pitchFamily="18" charset="0"/>
            </a:endParaRPr>
          </a:p>
        </p:txBody>
      </p:sp>
    </p:spTree>
    <p:extLst>
      <p:ext uri="{BB962C8B-B14F-4D97-AF65-F5344CB8AC3E}">
        <p14:creationId xmlns:p14="http://schemas.microsoft.com/office/powerpoint/2010/main" val="303964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432" y="203200"/>
            <a:ext cx="8758989" cy="1219200"/>
          </a:xfrm>
        </p:spPr>
        <p:txBody>
          <a:bodyPr>
            <a:normAutofit/>
          </a:bodyPr>
          <a:lstStyle/>
          <a:p>
            <a:pPr algn="ctr"/>
            <a:r>
              <a:rPr lang="en-US" b="1" dirty="0" smtClean="0"/>
              <a:t>What Students Say </a:t>
            </a:r>
            <a:br>
              <a:rPr lang="en-US" b="1" dirty="0" smtClean="0"/>
            </a:br>
            <a:r>
              <a:rPr lang="en-US" sz="2400" b="1" dirty="0"/>
              <a:t>Top Five Reasons Reported by Students for Leaving School</a:t>
            </a:r>
          </a:p>
        </p:txBody>
      </p:sp>
      <p:graphicFrame>
        <p:nvGraphicFramePr>
          <p:cNvPr id="4" name="Content Placeholder 3"/>
          <p:cNvGraphicFramePr>
            <a:graphicFrameLocks noGrp="1"/>
          </p:cNvGraphicFramePr>
          <p:nvPr>
            <p:ph idx="1"/>
            <p:extLst/>
          </p:nvPr>
        </p:nvGraphicFramePr>
        <p:xfrm>
          <a:off x="724010" y="1441179"/>
          <a:ext cx="8352783" cy="4655631"/>
        </p:xfrm>
        <a:graphic>
          <a:graphicData uri="http://schemas.openxmlformats.org/drawingml/2006/table">
            <a:tbl>
              <a:tblPr firstRow="1" bandRow="1">
                <a:tableStyleId>{5C22544A-7EE6-4342-B048-85BDC9FD1C3A}</a:tableStyleId>
              </a:tblPr>
              <a:tblGrid>
                <a:gridCol w="2784261"/>
                <a:gridCol w="2784261"/>
                <a:gridCol w="2784261"/>
              </a:tblGrid>
              <a:tr h="726947">
                <a:tc>
                  <a:txBody>
                    <a:bodyPr/>
                    <a:lstStyle/>
                    <a:p>
                      <a:pPr algn="ctr"/>
                      <a:r>
                        <a:rPr lang="en-US" sz="3600" dirty="0" smtClean="0"/>
                        <a:t>1980</a:t>
                      </a:r>
                      <a:endParaRPr lang="en-US" sz="3600" dirty="0"/>
                    </a:p>
                  </a:txBody>
                  <a:tcPr marL="92809" marR="92809" marT="46404" marB="46404"/>
                </a:tc>
                <a:tc>
                  <a:txBody>
                    <a:bodyPr/>
                    <a:lstStyle/>
                    <a:p>
                      <a:pPr algn="ctr"/>
                      <a:r>
                        <a:rPr lang="en-US" sz="3300" dirty="0" smtClean="0"/>
                        <a:t>1988</a:t>
                      </a:r>
                      <a:endParaRPr lang="en-US" sz="3300" dirty="0"/>
                    </a:p>
                  </a:txBody>
                  <a:tcPr marL="83626" marR="83626" marT="41813" marB="41813"/>
                </a:tc>
                <a:tc>
                  <a:txBody>
                    <a:bodyPr/>
                    <a:lstStyle/>
                    <a:p>
                      <a:pPr algn="ctr"/>
                      <a:r>
                        <a:rPr lang="en-US" sz="3200" dirty="0" smtClean="0"/>
                        <a:t>2005</a:t>
                      </a:r>
                      <a:endParaRPr lang="en-US" sz="3200" dirty="0"/>
                    </a:p>
                  </a:txBody>
                  <a:tcPr marL="81192" marR="81192" marT="40596" marB="40596"/>
                </a:tc>
              </a:tr>
              <a:tr h="1020896">
                <a:tc>
                  <a:txBody>
                    <a:bodyPr/>
                    <a:lstStyle/>
                    <a:p>
                      <a:r>
                        <a:rPr lang="en-US" sz="2000" b="1" dirty="0" smtClean="0"/>
                        <a:t>Didn’t</a:t>
                      </a:r>
                      <a:r>
                        <a:rPr lang="en-US" sz="2000" b="1" baseline="0" dirty="0" smtClean="0"/>
                        <a:t> like school (33%)</a:t>
                      </a:r>
                    </a:p>
                    <a:p>
                      <a:endParaRPr lang="en-US" sz="2000" b="1" dirty="0"/>
                    </a:p>
                  </a:txBody>
                  <a:tcPr marL="92809" marR="92809" marT="46404" marB="46404"/>
                </a:tc>
                <a:tc>
                  <a:txBody>
                    <a:bodyPr/>
                    <a:lstStyle/>
                    <a:p>
                      <a:r>
                        <a:rPr lang="en-US" sz="1800" b="1" dirty="0" smtClean="0"/>
                        <a:t>Didn’t like school (51%)</a:t>
                      </a:r>
                      <a:endParaRPr lang="en-US" sz="1800" b="1" dirty="0"/>
                    </a:p>
                  </a:txBody>
                  <a:tcPr marL="83626" marR="83626" marT="41813" marB="41813"/>
                </a:tc>
                <a:tc>
                  <a:txBody>
                    <a:bodyPr/>
                    <a:lstStyle/>
                    <a:p>
                      <a:r>
                        <a:rPr lang="en-US" sz="1700" b="1" dirty="0" smtClean="0"/>
                        <a:t>Classes were not interesting (47%)</a:t>
                      </a:r>
                      <a:endParaRPr lang="en-US" sz="1700" b="1" dirty="0"/>
                    </a:p>
                  </a:txBody>
                  <a:tcPr marL="81192" marR="81192" marT="40596" marB="40596"/>
                </a:tc>
              </a:tr>
              <a:tr h="726947">
                <a:tc>
                  <a:txBody>
                    <a:bodyPr/>
                    <a:lstStyle/>
                    <a:p>
                      <a:r>
                        <a:rPr lang="en-US" sz="2000" b="1" dirty="0" smtClean="0"/>
                        <a:t>Poor grades (33%)</a:t>
                      </a:r>
                      <a:endParaRPr lang="en-US" sz="2000" b="1" dirty="0"/>
                    </a:p>
                  </a:txBody>
                  <a:tcPr marL="92809" marR="92809" marT="46404" marB="46404"/>
                </a:tc>
                <a:tc>
                  <a:txBody>
                    <a:bodyPr/>
                    <a:lstStyle/>
                    <a:p>
                      <a:r>
                        <a:rPr lang="en-US" sz="1800" b="1" dirty="0" smtClean="0"/>
                        <a:t>Were</a:t>
                      </a:r>
                      <a:r>
                        <a:rPr lang="en-US" sz="1800" b="1" baseline="0" dirty="0" smtClean="0"/>
                        <a:t> failing school (44%)</a:t>
                      </a:r>
                      <a:endParaRPr lang="en-US" sz="1800" b="1" dirty="0"/>
                    </a:p>
                  </a:txBody>
                  <a:tcPr marL="83626" marR="83626" marT="41813" marB="41813"/>
                </a:tc>
                <a:tc>
                  <a:txBody>
                    <a:bodyPr/>
                    <a:lstStyle/>
                    <a:p>
                      <a:r>
                        <a:rPr lang="en-US" sz="1700" b="1" dirty="0" smtClean="0"/>
                        <a:t>Missed</a:t>
                      </a:r>
                      <a:r>
                        <a:rPr lang="en-US" sz="1700" b="1" baseline="0" dirty="0" smtClean="0"/>
                        <a:t> too many days and could not catch up (43%)</a:t>
                      </a:r>
                      <a:endParaRPr lang="en-US" sz="1700" b="1" dirty="0"/>
                    </a:p>
                  </a:txBody>
                  <a:tcPr marL="81192" marR="81192" marT="40596" marB="40596"/>
                </a:tc>
              </a:tr>
              <a:tr h="726947">
                <a:tc>
                  <a:txBody>
                    <a:bodyPr/>
                    <a:lstStyle/>
                    <a:p>
                      <a:r>
                        <a:rPr lang="en-US" sz="2000" b="1" dirty="0" smtClean="0"/>
                        <a:t>Chose to</a:t>
                      </a:r>
                      <a:r>
                        <a:rPr lang="en-US" sz="2000" b="1" baseline="0" dirty="0" smtClean="0"/>
                        <a:t> work (19%)</a:t>
                      </a:r>
                      <a:endParaRPr lang="en-US" sz="2000" b="1" dirty="0"/>
                    </a:p>
                  </a:txBody>
                  <a:tcPr marL="92809" marR="92809" marT="46404" marB="46404"/>
                </a:tc>
                <a:tc>
                  <a:txBody>
                    <a:bodyPr/>
                    <a:lstStyle/>
                    <a:p>
                      <a:r>
                        <a:rPr lang="en-US" sz="1800" b="1" dirty="0" smtClean="0"/>
                        <a:t>Couldn’t get along with teachers (34%)</a:t>
                      </a:r>
                      <a:endParaRPr lang="en-US" sz="1800" b="1" dirty="0"/>
                    </a:p>
                  </a:txBody>
                  <a:tcPr marL="83626" marR="83626" marT="41813" marB="41813"/>
                </a:tc>
                <a:tc>
                  <a:txBody>
                    <a:bodyPr/>
                    <a:lstStyle/>
                    <a:p>
                      <a:r>
                        <a:rPr lang="en-US" sz="1700" b="1" dirty="0" smtClean="0"/>
                        <a:t>Spent time with people</a:t>
                      </a:r>
                      <a:r>
                        <a:rPr lang="en-US" sz="1700" b="1" baseline="0" dirty="0" smtClean="0"/>
                        <a:t> not interested in school (42%)</a:t>
                      </a:r>
                      <a:endParaRPr lang="en-US" sz="1700" b="1" dirty="0"/>
                    </a:p>
                  </a:txBody>
                  <a:tcPr marL="81192" marR="81192" marT="40596" marB="40596"/>
                </a:tc>
              </a:tr>
              <a:tr h="726947">
                <a:tc>
                  <a:txBody>
                    <a:bodyPr/>
                    <a:lstStyle/>
                    <a:p>
                      <a:r>
                        <a:rPr lang="en-US" sz="2000" b="1" dirty="0" smtClean="0"/>
                        <a:t>Getting married</a:t>
                      </a:r>
                      <a:r>
                        <a:rPr lang="en-US" sz="2000" b="1" baseline="0" dirty="0" smtClean="0"/>
                        <a:t> (18%)</a:t>
                      </a:r>
                      <a:endParaRPr lang="en-US" sz="2000" b="1" dirty="0"/>
                    </a:p>
                  </a:txBody>
                  <a:tcPr marL="92809" marR="92809" marT="46404" marB="46404"/>
                </a:tc>
                <a:tc>
                  <a:txBody>
                    <a:bodyPr/>
                    <a:lstStyle/>
                    <a:p>
                      <a:r>
                        <a:rPr lang="en-US" sz="1800" b="1" dirty="0" smtClean="0"/>
                        <a:t>Couldn’t keep up with school work (31%)</a:t>
                      </a:r>
                      <a:endParaRPr lang="en-US" sz="1800" b="1" dirty="0"/>
                    </a:p>
                  </a:txBody>
                  <a:tcPr marL="83626" marR="83626" marT="41813" marB="41813"/>
                </a:tc>
                <a:tc>
                  <a:txBody>
                    <a:bodyPr/>
                    <a:lstStyle/>
                    <a:p>
                      <a:r>
                        <a:rPr lang="en-US" sz="1700" b="1" dirty="0" smtClean="0"/>
                        <a:t>Too much freedom</a:t>
                      </a:r>
                      <a:r>
                        <a:rPr lang="en-US" sz="1700" b="1" baseline="0" dirty="0" smtClean="0"/>
                        <a:t> and n</a:t>
                      </a:r>
                      <a:r>
                        <a:rPr lang="en-US" sz="1700" b="1" dirty="0" smtClean="0"/>
                        <a:t>ot enough rules in my life (38%)</a:t>
                      </a:r>
                      <a:endParaRPr lang="en-US" sz="1700" b="1" dirty="0"/>
                    </a:p>
                  </a:txBody>
                  <a:tcPr marL="81192" marR="81192" marT="40596" marB="40596"/>
                </a:tc>
              </a:tr>
              <a:tr h="726947">
                <a:tc>
                  <a:txBody>
                    <a:bodyPr/>
                    <a:lstStyle/>
                    <a:p>
                      <a:r>
                        <a:rPr lang="en-US" sz="2000" b="1" dirty="0" smtClean="0"/>
                        <a:t>Couldn’t get along with</a:t>
                      </a:r>
                      <a:r>
                        <a:rPr lang="en-US" sz="2000" b="1" baseline="0" dirty="0" smtClean="0"/>
                        <a:t> teachers (15%)</a:t>
                      </a:r>
                      <a:endParaRPr lang="en-US" sz="2000" b="1" dirty="0"/>
                    </a:p>
                  </a:txBody>
                  <a:tcPr marL="92809" marR="92809" marT="46404" marB="46404"/>
                </a:tc>
                <a:tc>
                  <a:txBody>
                    <a:bodyPr/>
                    <a:lstStyle/>
                    <a:p>
                      <a:r>
                        <a:rPr lang="en-US" sz="1800" b="1" dirty="0" smtClean="0"/>
                        <a:t>Feel like they don’t belong at school (25%)</a:t>
                      </a:r>
                      <a:endParaRPr lang="en-US" sz="1800" b="1" dirty="0"/>
                    </a:p>
                  </a:txBody>
                  <a:tcPr marL="83626" marR="83626" marT="41813" marB="41813"/>
                </a:tc>
                <a:tc>
                  <a:txBody>
                    <a:bodyPr/>
                    <a:lstStyle/>
                    <a:p>
                      <a:r>
                        <a:rPr lang="en-US" sz="1700" b="1" dirty="0" smtClean="0"/>
                        <a:t>Was failing in school (35%)</a:t>
                      </a:r>
                      <a:endParaRPr lang="en-US" sz="1700" b="1" dirty="0"/>
                    </a:p>
                  </a:txBody>
                  <a:tcPr marL="81192" marR="81192" marT="40596" marB="40596"/>
                </a:tc>
              </a:tr>
            </a:tbl>
          </a:graphicData>
        </a:graphic>
      </p:graphicFrame>
      <p:sp>
        <p:nvSpPr>
          <p:cNvPr id="3" name="Slide Number Placeholder 2"/>
          <p:cNvSpPr>
            <a:spLocks noGrp="1"/>
          </p:cNvSpPr>
          <p:nvPr>
            <p:ph type="sldNum" sz="quarter" idx="12"/>
          </p:nvPr>
        </p:nvSpPr>
        <p:spPr/>
        <p:txBody>
          <a:bodyPr/>
          <a:lstStyle/>
          <a:p>
            <a:pPr>
              <a:defRPr/>
            </a:pPr>
            <a:fld id="{3475D17A-72F3-42AF-808C-AF32F60D5801}" type="slidenum">
              <a:rPr lang="en-US" smtClean="0"/>
              <a:pPr>
                <a:defRPr/>
              </a:pPr>
              <a:t>30</a:t>
            </a:fld>
            <a:endParaRPr lang="en-US" dirty="0"/>
          </a:p>
        </p:txBody>
      </p:sp>
    </p:spTree>
    <p:extLst>
      <p:ext uri="{BB962C8B-B14F-4D97-AF65-F5344CB8AC3E}">
        <p14:creationId xmlns:p14="http://schemas.microsoft.com/office/powerpoint/2010/main" val="11518269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432" y="203200"/>
            <a:ext cx="8758989" cy="1219200"/>
          </a:xfrm>
        </p:spPr>
        <p:txBody>
          <a:bodyPr>
            <a:normAutofit/>
          </a:bodyPr>
          <a:lstStyle/>
          <a:p>
            <a:pPr algn="ctr"/>
            <a:r>
              <a:rPr lang="en-US" b="1" dirty="0" smtClean="0"/>
              <a:t>What Students Say </a:t>
            </a:r>
            <a:br>
              <a:rPr lang="en-US" b="1" dirty="0" smtClean="0"/>
            </a:br>
            <a:r>
              <a:rPr lang="en-US" sz="2400" b="1" dirty="0"/>
              <a:t>Top Five Reasons Reported by Students for Leaving School</a:t>
            </a:r>
          </a:p>
        </p:txBody>
      </p:sp>
      <p:graphicFrame>
        <p:nvGraphicFramePr>
          <p:cNvPr id="4" name="Content Placeholder 3"/>
          <p:cNvGraphicFramePr>
            <a:graphicFrameLocks noGrp="1"/>
          </p:cNvGraphicFramePr>
          <p:nvPr>
            <p:ph idx="1"/>
            <p:extLst/>
          </p:nvPr>
        </p:nvGraphicFramePr>
        <p:xfrm>
          <a:off x="724010" y="1441179"/>
          <a:ext cx="8352783" cy="4655631"/>
        </p:xfrm>
        <a:graphic>
          <a:graphicData uri="http://schemas.openxmlformats.org/drawingml/2006/table">
            <a:tbl>
              <a:tblPr firstRow="1" bandRow="1">
                <a:tableStyleId>{5C22544A-7EE6-4342-B048-85BDC9FD1C3A}</a:tableStyleId>
              </a:tblPr>
              <a:tblGrid>
                <a:gridCol w="2784261"/>
                <a:gridCol w="2784261"/>
                <a:gridCol w="2784261"/>
              </a:tblGrid>
              <a:tr h="726947">
                <a:tc>
                  <a:txBody>
                    <a:bodyPr/>
                    <a:lstStyle/>
                    <a:p>
                      <a:pPr algn="ctr"/>
                      <a:r>
                        <a:rPr lang="en-US" sz="3600" dirty="0" smtClean="0"/>
                        <a:t>1980</a:t>
                      </a:r>
                      <a:endParaRPr lang="en-US" sz="3600" dirty="0"/>
                    </a:p>
                  </a:txBody>
                  <a:tcPr marL="92809" marR="92809" marT="46404" marB="46404"/>
                </a:tc>
                <a:tc>
                  <a:txBody>
                    <a:bodyPr/>
                    <a:lstStyle/>
                    <a:p>
                      <a:pPr algn="ctr"/>
                      <a:r>
                        <a:rPr lang="en-US" sz="3300" dirty="0" smtClean="0"/>
                        <a:t>1988</a:t>
                      </a:r>
                      <a:endParaRPr lang="en-US" sz="3300" dirty="0"/>
                    </a:p>
                  </a:txBody>
                  <a:tcPr marL="83626" marR="83626" marT="41813" marB="41813"/>
                </a:tc>
                <a:tc>
                  <a:txBody>
                    <a:bodyPr/>
                    <a:lstStyle/>
                    <a:p>
                      <a:pPr algn="ctr"/>
                      <a:r>
                        <a:rPr lang="en-US" sz="3200" dirty="0" smtClean="0"/>
                        <a:t>2005</a:t>
                      </a:r>
                      <a:endParaRPr lang="en-US" sz="3200" dirty="0"/>
                    </a:p>
                  </a:txBody>
                  <a:tcPr marL="81192" marR="81192" marT="40596" marB="40596"/>
                </a:tc>
              </a:tr>
              <a:tr h="1020896">
                <a:tc>
                  <a:txBody>
                    <a:bodyPr/>
                    <a:lstStyle/>
                    <a:p>
                      <a:r>
                        <a:rPr lang="en-US" sz="2000" b="1" dirty="0" smtClean="0"/>
                        <a:t>Didn’t</a:t>
                      </a:r>
                      <a:r>
                        <a:rPr lang="en-US" sz="2000" b="1" baseline="0" dirty="0" smtClean="0"/>
                        <a:t> like school (33%)</a:t>
                      </a:r>
                    </a:p>
                    <a:p>
                      <a:endParaRPr lang="en-US" sz="2000" b="1" dirty="0"/>
                    </a:p>
                  </a:txBody>
                  <a:tcPr marL="92809" marR="92809" marT="46404" marB="46404"/>
                </a:tc>
                <a:tc>
                  <a:txBody>
                    <a:bodyPr/>
                    <a:lstStyle/>
                    <a:p>
                      <a:r>
                        <a:rPr lang="en-US" sz="1800" b="1" dirty="0" smtClean="0"/>
                        <a:t>Didn’t like school (51%)</a:t>
                      </a:r>
                      <a:endParaRPr lang="en-US" sz="1800" b="1" dirty="0"/>
                    </a:p>
                  </a:txBody>
                  <a:tcPr marL="83626" marR="83626" marT="41813" marB="41813"/>
                </a:tc>
                <a:tc>
                  <a:txBody>
                    <a:bodyPr/>
                    <a:lstStyle/>
                    <a:p>
                      <a:r>
                        <a:rPr lang="en-US" sz="1700" b="1" dirty="0" smtClean="0"/>
                        <a:t>Classes were not interesting (47%)</a:t>
                      </a:r>
                      <a:endParaRPr lang="en-US" sz="1700" b="1" dirty="0"/>
                    </a:p>
                  </a:txBody>
                  <a:tcPr marL="81192" marR="81192" marT="40596" marB="40596"/>
                </a:tc>
              </a:tr>
              <a:tr h="726947">
                <a:tc>
                  <a:txBody>
                    <a:bodyPr/>
                    <a:lstStyle/>
                    <a:p>
                      <a:r>
                        <a:rPr lang="en-US" sz="2000" b="1" dirty="0" smtClean="0"/>
                        <a:t>Poor grades (33%)</a:t>
                      </a:r>
                      <a:endParaRPr lang="en-US" sz="2000" b="1" dirty="0"/>
                    </a:p>
                  </a:txBody>
                  <a:tcPr marL="92809" marR="92809" marT="46404" marB="46404"/>
                </a:tc>
                <a:tc>
                  <a:txBody>
                    <a:bodyPr/>
                    <a:lstStyle/>
                    <a:p>
                      <a:r>
                        <a:rPr lang="en-US" sz="1800" b="1" dirty="0" smtClean="0"/>
                        <a:t>Were</a:t>
                      </a:r>
                      <a:r>
                        <a:rPr lang="en-US" sz="1800" b="1" baseline="0" dirty="0" smtClean="0"/>
                        <a:t> failing school (44%)</a:t>
                      </a:r>
                      <a:endParaRPr lang="en-US" sz="1800" b="1" dirty="0"/>
                    </a:p>
                  </a:txBody>
                  <a:tcPr marL="83626" marR="83626" marT="41813" marB="41813"/>
                </a:tc>
                <a:tc>
                  <a:txBody>
                    <a:bodyPr/>
                    <a:lstStyle/>
                    <a:p>
                      <a:r>
                        <a:rPr lang="en-US" sz="1700" b="1" dirty="0" smtClean="0"/>
                        <a:t>Missed</a:t>
                      </a:r>
                      <a:r>
                        <a:rPr lang="en-US" sz="1700" b="1" baseline="0" dirty="0" smtClean="0"/>
                        <a:t> too many days and could not catch up (43%)</a:t>
                      </a:r>
                      <a:endParaRPr lang="en-US" sz="1700" b="1" dirty="0"/>
                    </a:p>
                  </a:txBody>
                  <a:tcPr marL="81192" marR="81192" marT="40596" marB="40596"/>
                </a:tc>
              </a:tr>
              <a:tr h="726947">
                <a:tc>
                  <a:txBody>
                    <a:bodyPr/>
                    <a:lstStyle/>
                    <a:p>
                      <a:r>
                        <a:rPr lang="en-US" sz="2000" b="1" dirty="0" smtClean="0"/>
                        <a:t>Chose to</a:t>
                      </a:r>
                      <a:r>
                        <a:rPr lang="en-US" sz="2000" b="1" baseline="0" dirty="0" smtClean="0"/>
                        <a:t> work (19%)</a:t>
                      </a:r>
                      <a:endParaRPr lang="en-US" sz="2000" b="1" dirty="0"/>
                    </a:p>
                  </a:txBody>
                  <a:tcPr marL="92809" marR="92809" marT="46404" marB="46404"/>
                </a:tc>
                <a:tc>
                  <a:txBody>
                    <a:bodyPr/>
                    <a:lstStyle/>
                    <a:p>
                      <a:r>
                        <a:rPr lang="en-US" sz="1800" b="1" dirty="0" smtClean="0"/>
                        <a:t>Couldn’t get along with teachers (34%)</a:t>
                      </a:r>
                      <a:endParaRPr lang="en-US" sz="1800" b="1" dirty="0"/>
                    </a:p>
                  </a:txBody>
                  <a:tcPr marL="83626" marR="83626" marT="41813" marB="41813"/>
                </a:tc>
                <a:tc>
                  <a:txBody>
                    <a:bodyPr/>
                    <a:lstStyle/>
                    <a:p>
                      <a:r>
                        <a:rPr lang="en-US" sz="1700" b="1" dirty="0" smtClean="0"/>
                        <a:t>Spent time with people</a:t>
                      </a:r>
                      <a:r>
                        <a:rPr lang="en-US" sz="1700" b="1" baseline="0" dirty="0" smtClean="0"/>
                        <a:t> not interested in school (42%)</a:t>
                      </a:r>
                      <a:endParaRPr lang="en-US" sz="1700" b="1" dirty="0"/>
                    </a:p>
                  </a:txBody>
                  <a:tcPr marL="81192" marR="81192" marT="40596" marB="40596"/>
                </a:tc>
              </a:tr>
              <a:tr h="726947">
                <a:tc>
                  <a:txBody>
                    <a:bodyPr/>
                    <a:lstStyle/>
                    <a:p>
                      <a:r>
                        <a:rPr lang="en-US" sz="2000" b="1" dirty="0" smtClean="0"/>
                        <a:t>Getting married</a:t>
                      </a:r>
                      <a:r>
                        <a:rPr lang="en-US" sz="2000" b="1" baseline="0" dirty="0" smtClean="0"/>
                        <a:t> (18%)</a:t>
                      </a:r>
                      <a:endParaRPr lang="en-US" sz="2000" b="1" dirty="0"/>
                    </a:p>
                  </a:txBody>
                  <a:tcPr marL="92809" marR="92809" marT="46404" marB="46404"/>
                </a:tc>
                <a:tc>
                  <a:txBody>
                    <a:bodyPr/>
                    <a:lstStyle/>
                    <a:p>
                      <a:r>
                        <a:rPr lang="en-US" sz="1800" b="1" dirty="0" smtClean="0"/>
                        <a:t>Couldn’t keep up with school work (31%)</a:t>
                      </a:r>
                      <a:endParaRPr lang="en-US" sz="1800" b="1" dirty="0"/>
                    </a:p>
                  </a:txBody>
                  <a:tcPr marL="83626" marR="83626" marT="41813" marB="41813"/>
                </a:tc>
                <a:tc>
                  <a:txBody>
                    <a:bodyPr/>
                    <a:lstStyle/>
                    <a:p>
                      <a:r>
                        <a:rPr lang="en-US" sz="1700" b="1" dirty="0" smtClean="0"/>
                        <a:t>Too much freedom</a:t>
                      </a:r>
                      <a:r>
                        <a:rPr lang="en-US" sz="1700" b="1" baseline="0" dirty="0" smtClean="0"/>
                        <a:t> and n</a:t>
                      </a:r>
                      <a:r>
                        <a:rPr lang="en-US" sz="1700" b="1" dirty="0" smtClean="0"/>
                        <a:t>ot enough rules in my life (38%)</a:t>
                      </a:r>
                      <a:endParaRPr lang="en-US" sz="1700" b="1" dirty="0"/>
                    </a:p>
                  </a:txBody>
                  <a:tcPr marL="81192" marR="81192" marT="40596" marB="40596"/>
                </a:tc>
              </a:tr>
              <a:tr h="726947">
                <a:tc>
                  <a:txBody>
                    <a:bodyPr/>
                    <a:lstStyle/>
                    <a:p>
                      <a:r>
                        <a:rPr lang="en-US" sz="2000" b="1" dirty="0" smtClean="0"/>
                        <a:t>Couldn’t get along with</a:t>
                      </a:r>
                      <a:r>
                        <a:rPr lang="en-US" sz="2000" b="1" baseline="0" dirty="0" smtClean="0"/>
                        <a:t> teachers (15%)</a:t>
                      </a:r>
                      <a:endParaRPr lang="en-US" sz="2000" b="1" dirty="0"/>
                    </a:p>
                  </a:txBody>
                  <a:tcPr marL="92809" marR="92809" marT="46404" marB="46404"/>
                </a:tc>
                <a:tc>
                  <a:txBody>
                    <a:bodyPr/>
                    <a:lstStyle/>
                    <a:p>
                      <a:r>
                        <a:rPr lang="en-US" sz="1800" b="1" dirty="0" smtClean="0"/>
                        <a:t>Feel like they don’t belong at school (25%)</a:t>
                      </a:r>
                      <a:endParaRPr lang="en-US" sz="1800" b="1" dirty="0"/>
                    </a:p>
                  </a:txBody>
                  <a:tcPr marL="83626" marR="83626" marT="41813" marB="41813"/>
                </a:tc>
                <a:tc>
                  <a:txBody>
                    <a:bodyPr/>
                    <a:lstStyle/>
                    <a:p>
                      <a:r>
                        <a:rPr lang="en-US" sz="1700" b="1" dirty="0" smtClean="0"/>
                        <a:t>Was failing in school (35%)</a:t>
                      </a:r>
                      <a:endParaRPr lang="en-US" sz="1700" b="1" dirty="0"/>
                    </a:p>
                  </a:txBody>
                  <a:tcPr marL="81192" marR="81192" marT="40596" marB="40596"/>
                </a:tc>
              </a:tr>
            </a:tbl>
          </a:graphicData>
        </a:graphic>
      </p:graphicFrame>
      <p:sp>
        <p:nvSpPr>
          <p:cNvPr id="3" name="Slide Number Placeholder 2"/>
          <p:cNvSpPr>
            <a:spLocks noGrp="1"/>
          </p:cNvSpPr>
          <p:nvPr>
            <p:ph type="sldNum" sz="quarter" idx="12"/>
          </p:nvPr>
        </p:nvSpPr>
        <p:spPr/>
        <p:txBody>
          <a:bodyPr/>
          <a:lstStyle/>
          <a:p>
            <a:pPr>
              <a:defRPr/>
            </a:pPr>
            <a:fld id="{3475D17A-72F3-42AF-808C-AF32F60D5801}" type="slidenum">
              <a:rPr lang="en-US" smtClean="0"/>
              <a:pPr>
                <a:defRPr/>
              </a:pPr>
              <a:t>31</a:t>
            </a:fld>
            <a:endParaRPr lang="en-US" dirty="0"/>
          </a:p>
        </p:txBody>
      </p:sp>
      <p:sp>
        <p:nvSpPr>
          <p:cNvPr id="5" name="TextBox 4"/>
          <p:cNvSpPr txBox="1"/>
          <p:nvPr/>
        </p:nvSpPr>
        <p:spPr>
          <a:xfrm>
            <a:off x="9076793" y="3149768"/>
            <a:ext cx="569387" cy="1015663"/>
          </a:xfrm>
          <a:prstGeom prst="rect">
            <a:avLst/>
          </a:prstGeom>
          <a:noFill/>
        </p:spPr>
        <p:txBody>
          <a:bodyPr wrap="none" rtlCol="0">
            <a:spAutoFit/>
          </a:bodyPr>
          <a:lstStyle/>
          <a:p>
            <a:r>
              <a:rPr lang="en-US" sz="6000" b="1" dirty="0" smtClean="0">
                <a:solidFill>
                  <a:srgbClr val="FF0000"/>
                </a:solidFill>
              </a:rPr>
              <a:t>*</a:t>
            </a:r>
            <a:endParaRPr lang="en-US" sz="6000" b="1" dirty="0">
              <a:solidFill>
                <a:srgbClr val="FF0000"/>
              </a:solidFill>
            </a:endParaRPr>
          </a:p>
        </p:txBody>
      </p:sp>
      <p:sp>
        <p:nvSpPr>
          <p:cNvPr id="8" name="Rectangle 7"/>
          <p:cNvSpPr/>
          <p:nvPr/>
        </p:nvSpPr>
        <p:spPr>
          <a:xfrm>
            <a:off x="9076792" y="3768994"/>
            <a:ext cx="569387" cy="1015663"/>
          </a:xfrm>
          <a:prstGeom prst="rect">
            <a:avLst/>
          </a:prstGeom>
        </p:spPr>
        <p:txBody>
          <a:bodyPr wrap="none">
            <a:spAutoFit/>
          </a:bodyPr>
          <a:lstStyle/>
          <a:p>
            <a:pPr lvl="0"/>
            <a:r>
              <a:rPr lang="en-US" sz="6000" b="1" dirty="0">
                <a:solidFill>
                  <a:srgbClr val="FF0000"/>
                </a:solidFill>
              </a:rPr>
              <a:t>*</a:t>
            </a:r>
          </a:p>
        </p:txBody>
      </p:sp>
      <p:sp>
        <p:nvSpPr>
          <p:cNvPr id="9" name="Rectangle 8"/>
          <p:cNvSpPr/>
          <p:nvPr/>
        </p:nvSpPr>
        <p:spPr>
          <a:xfrm>
            <a:off x="9076791" y="4521321"/>
            <a:ext cx="569387" cy="1015663"/>
          </a:xfrm>
          <a:prstGeom prst="rect">
            <a:avLst/>
          </a:prstGeom>
        </p:spPr>
        <p:txBody>
          <a:bodyPr wrap="none">
            <a:spAutoFit/>
          </a:bodyPr>
          <a:lstStyle/>
          <a:p>
            <a:pPr lvl="0"/>
            <a:r>
              <a:rPr lang="en-US" sz="6000" b="1" dirty="0">
                <a:solidFill>
                  <a:srgbClr val="FF0000"/>
                </a:solidFill>
              </a:rPr>
              <a:t>*</a:t>
            </a:r>
          </a:p>
        </p:txBody>
      </p:sp>
    </p:spTree>
    <p:extLst>
      <p:ext uri="{BB962C8B-B14F-4D97-AF65-F5344CB8AC3E}">
        <p14:creationId xmlns:p14="http://schemas.microsoft.com/office/powerpoint/2010/main" val="38145791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3767" y="29252"/>
            <a:ext cx="4986294" cy="1064822"/>
          </a:xfrm>
        </p:spPr>
        <p:txBody>
          <a:bodyPr>
            <a:normAutofit/>
          </a:bodyPr>
          <a:lstStyle/>
          <a:p>
            <a:pPr algn="ctr"/>
            <a:r>
              <a:rPr lang="en-US" sz="2800" b="1" dirty="0"/>
              <a:t>We Know There Are 15 Effective Dropout Prevention Strategies</a:t>
            </a:r>
          </a:p>
        </p:txBody>
      </p:sp>
      <p:sp>
        <p:nvSpPr>
          <p:cNvPr id="6" name="Rounded Rectangle 5"/>
          <p:cNvSpPr/>
          <p:nvPr/>
        </p:nvSpPr>
        <p:spPr>
          <a:xfrm>
            <a:off x="4807270" y="3736375"/>
            <a:ext cx="1548765" cy="883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80" b="1" dirty="0"/>
              <a:t>Systemic Approach </a:t>
            </a:r>
          </a:p>
        </p:txBody>
      </p:sp>
      <p:sp>
        <p:nvSpPr>
          <p:cNvPr id="8" name="Rounded Rectangle 7"/>
          <p:cNvSpPr/>
          <p:nvPr/>
        </p:nvSpPr>
        <p:spPr>
          <a:xfrm>
            <a:off x="5805658" y="962526"/>
            <a:ext cx="1803434" cy="1170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80" b="1" dirty="0"/>
              <a:t>Safe Learning Environment</a:t>
            </a:r>
          </a:p>
        </p:txBody>
      </p:sp>
      <p:sp>
        <p:nvSpPr>
          <p:cNvPr id="10" name="Rounded Rectangle 9"/>
          <p:cNvSpPr/>
          <p:nvPr/>
        </p:nvSpPr>
        <p:spPr>
          <a:xfrm>
            <a:off x="2021306" y="1231256"/>
            <a:ext cx="1798754" cy="1104753"/>
          </a:xfrm>
          <a:prstGeom prst="roundRect">
            <a:avLst/>
          </a:prstGeom>
          <a:solidFill>
            <a:srgbClr val="F1BE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80" b="1" dirty="0"/>
              <a:t> Family Engagement</a:t>
            </a:r>
            <a:endParaRPr lang="en-US" sz="2880" b="1" dirty="0"/>
          </a:p>
        </p:txBody>
      </p:sp>
      <p:sp>
        <p:nvSpPr>
          <p:cNvPr id="11" name="Rounded Rectangle 10"/>
          <p:cNvSpPr/>
          <p:nvPr/>
        </p:nvSpPr>
        <p:spPr>
          <a:xfrm>
            <a:off x="3456764" y="2588391"/>
            <a:ext cx="1800225" cy="1104753"/>
          </a:xfrm>
          <a:prstGeom prst="roundRect">
            <a:avLst/>
          </a:prstGeom>
          <a:solidFill>
            <a:srgbClr val="F1BE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80" b="1" dirty="0"/>
              <a:t> Early Childhood Education</a:t>
            </a:r>
            <a:endParaRPr lang="en-US" sz="2880" b="1" dirty="0"/>
          </a:p>
        </p:txBody>
      </p:sp>
      <p:sp>
        <p:nvSpPr>
          <p:cNvPr id="13" name="Rounded Rectangle 12"/>
          <p:cNvSpPr/>
          <p:nvPr/>
        </p:nvSpPr>
        <p:spPr>
          <a:xfrm>
            <a:off x="6356034" y="4461473"/>
            <a:ext cx="1905650" cy="1104753"/>
          </a:xfrm>
          <a:prstGeom prst="roundRect">
            <a:avLst/>
          </a:prstGeom>
          <a:solidFill>
            <a:srgbClr val="F1BE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80" b="1" dirty="0"/>
              <a:t> Early Literacy Development</a:t>
            </a:r>
            <a:endParaRPr lang="en-US" sz="2880" b="1" dirty="0"/>
          </a:p>
        </p:txBody>
      </p:sp>
      <p:sp>
        <p:nvSpPr>
          <p:cNvPr id="12" name="Rounded Rectangle 11"/>
          <p:cNvSpPr/>
          <p:nvPr/>
        </p:nvSpPr>
        <p:spPr>
          <a:xfrm>
            <a:off x="2021306" y="3305388"/>
            <a:ext cx="1518185"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80" b="1" dirty="0"/>
              <a:t>Mentoring/Tutoring</a:t>
            </a:r>
            <a:endParaRPr lang="en-US" sz="2880" b="1" dirty="0"/>
          </a:p>
        </p:txBody>
      </p:sp>
      <p:sp>
        <p:nvSpPr>
          <p:cNvPr id="14" name="Rounded Rectangle 13"/>
          <p:cNvSpPr/>
          <p:nvPr/>
        </p:nvSpPr>
        <p:spPr>
          <a:xfrm>
            <a:off x="4009090" y="1341163"/>
            <a:ext cx="1270746"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80" b="1" dirty="0"/>
              <a:t> </a:t>
            </a:r>
            <a:r>
              <a:rPr lang="en-US" sz="2080" b="1" dirty="0" smtClean="0"/>
              <a:t>Service Learning</a:t>
            </a:r>
            <a:endParaRPr lang="en-US" sz="2880" b="1" dirty="0"/>
          </a:p>
        </p:txBody>
      </p:sp>
      <p:sp>
        <p:nvSpPr>
          <p:cNvPr id="15" name="Rounded Rectangle 14"/>
          <p:cNvSpPr/>
          <p:nvPr/>
        </p:nvSpPr>
        <p:spPr>
          <a:xfrm>
            <a:off x="2021306" y="5044986"/>
            <a:ext cx="1518186" cy="95930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80" b="1" dirty="0" smtClean="0"/>
              <a:t>Alternative </a:t>
            </a:r>
            <a:r>
              <a:rPr lang="en-US" sz="2080" b="1" dirty="0"/>
              <a:t>Schooling</a:t>
            </a:r>
            <a:endParaRPr lang="en-US" sz="2880" b="1" dirty="0"/>
          </a:p>
        </p:txBody>
      </p:sp>
      <p:sp>
        <p:nvSpPr>
          <p:cNvPr id="16" name="Rounded Rectangle 15"/>
          <p:cNvSpPr/>
          <p:nvPr/>
        </p:nvSpPr>
        <p:spPr>
          <a:xfrm>
            <a:off x="3820059" y="5044986"/>
            <a:ext cx="2327939"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80" b="1" dirty="0"/>
              <a:t>After- &amp; Out-of-School Instruction</a:t>
            </a:r>
          </a:p>
        </p:txBody>
      </p:sp>
      <p:sp>
        <p:nvSpPr>
          <p:cNvPr id="19" name="Rounded Rectangle 18"/>
          <p:cNvSpPr/>
          <p:nvPr/>
        </p:nvSpPr>
        <p:spPr>
          <a:xfrm>
            <a:off x="2210154" y="6153336"/>
            <a:ext cx="1969544" cy="968650"/>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80" b="1" dirty="0"/>
              <a:t>Individualized Instruction</a:t>
            </a:r>
            <a:endParaRPr lang="en-US" sz="2880" b="1" dirty="0"/>
          </a:p>
        </p:txBody>
      </p:sp>
      <p:sp>
        <p:nvSpPr>
          <p:cNvPr id="20" name="Rounded Rectangle 19"/>
          <p:cNvSpPr/>
          <p:nvPr/>
        </p:nvSpPr>
        <p:spPr>
          <a:xfrm>
            <a:off x="3171336" y="4163456"/>
            <a:ext cx="1635933" cy="1104753"/>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80" b="1" dirty="0"/>
              <a:t> Educational Technology</a:t>
            </a:r>
            <a:endParaRPr lang="en-US" sz="2880" b="1" dirty="0"/>
          </a:p>
        </p:txBody>
      </p:sp>
      <p:sp>
        <p:nvSpPr>
          <p:cNvPr id="21" name="Rounded Rectangle 20"/>
          <p:cNvSpPr/>
          <p:nvPr/>
        </p:nvSpPr>
        <p:spPr>
          <a:xfrm>
            <a:off x="5446019" y="2082689"/>
            <a:ext cx="1403959" cy="1104753"/>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80" b="1" dirty="0"/>
              <a:t> Active Learning</a:t>
            </a:r>
            <a:endParaRPr lang="en-US" sz="2880" b="1" dirty="0"/>
          </a:p>
        </p:txBody>
      </p:sp>
      <p:sp>
        <p:nvSpPr>
          <p:cNvPr id="22" name="Rounded Rectangle 21"/>
          <p:cNvSpPr/>
          <p:nvPr/>
        </p:nvSpPr>
        <p:spPr>
          <a:xfrm>
            <a:off x="6724582" y="5922839"/>
            <a:ext cx="1390958" cy="1104753"/>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80" b="1" dirty="0"/>
              <a:t> Career &amp; Technical Education</a:t>
            </a:r>
            <a:endParaRPr lang="en-US" sz="2880" b="1" dirty="0"/>
          </a:p>
        </p:txBody>
      </p:sp>
      <p:sp>
        <p:nvSpPr>
          <p:cNvPr id="23" name="Rounded Rectangle 22"/>
          <p:cNvSpPr/>
          <p:nvPr/>
        </p:nvSpPr>
        <p:spPr>
          <a:xfrm>
            <a:off x="6014086" y="2985327"/>
            <a:ext cx="1926755" cy="1079997"/>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80" b="1" dirty="0"/>
              <a:t>Professional Development</a:t>
            </a:r>
            <a:endParaRPr lang="en-US" sz="2880" b="1" dirty="0"/>
          </a:p>
        </p:txBody>
      </p:sp>
      <p:sp>
        <p:nvSpPr>
          <p:cNvPr id="7" name="Rounded Rectangle 6"/>
          <p:cNvSpPr/>
          <p:nvPr/>
        </p:nvSpPr>
        <p:spPr>
          <a:xfrm>
            <a:off x="4347773" y="6240053"/>
            <a:ext cx="1800225" cy="881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80" b="1" dirty="0"/>
              <a:t>School– Community </a:t>
            </a:r>
          </a:p>
          <a:p>
            <a:pPr lvl="0" algn="ctr"/>
            <a:r>
              <a:rPr lang="en-US" sz="2080" b="1" dirty="0"/>
              <a:t>Collaboration </a:t>
            </a:r>
          </a:p>
        </p:txBody>
      </p:sp>
    </p:spTree>
    <p:extLst>
      <p:ext uri="{BB962C8B-B14F-4D97-AF65-F5344CB8AC3E}">
        <p14:creationId xmlns:p14="http://schemas.microsoft.com/office/powerpoint/2010/main" val="16905095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3767" y="29252"/>
            <a:ext cx="4986294" cy="1064822"/>
          </a:xfrm>
        </p:spPr>
        <p:txBody>
          <a:bodyPr>
            <a:normAutofit/>
          </a:bodyPr>
          <a:lstStyle/>
          <a:p>
            <a:pPr algn="ctr"/>
            <a:r>
              <a:rPr lang="en-US" sz="2560" b="1" dirty="0" smtClean="0"/>
              <a:t>How Do We Select Strategies?</a:t>
            </a:r>
            <a:endParaRPr lang="en-US" sz="2560" b="1" dirty="0"/>
          </a:p>
        </p:txBody>
      </p:sp>
      <p:pic>
        <p:nvPicPr>
          <p:cNvPr id="12290" name="Picture 2" descr="http://www.natsignsys.com/images/menuboardWendy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821" y="978568"/>
            <a:ext cx="8085221" cy="5133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4562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348" y="3516"/>
            <a:ext cx="8871284" cy="1040637"/>
          </a:xfrm>
        </p:spPr>
        <p:txBody>
          <a:bodyPr>
            <a:normAutofit/>
          </a:bodyPr>
          <a:lstStyle/>
          <a:p>
            <a:pPr algn="ctr"/>
            <a:r>
              <a:rPr lang="en-US" sz="3200" b="1" dirty="0" smtClean="0"/>
              <a:t>Strategies Must Be Strategically Selected &amp; Applied</a:t>
            </a:r>
            <a:endParaRPr lang="en-US" sz="3200" b="1" dirty="0"/>
          </a:p>
        </p:txBody>
      </p:sp>
      <p:sp>
        <p:nvSpPr>
          <p:cNvPr id="7" name="AutoShape 12" descr="Image result for national youth day"/>
          <p:cNvSpPr>
            <a:spLocks noChangeAspect="1" noChangeArrowheads="1"/>
          </p:cNvSpPr>
          <p:nvPr/>
        </p:nvSpPr>
        <p:spPr bwMode="auto">
          <a:xfrm>
            <a:off x="2258060" y="-115570"/>
            <a:ext cx="243840" cy="2438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3152" tIns="36576" rIns="73152" bIns="36576" numCol="1" anchor="t" anchorCtr="0" compatLnSpc="1">
            <a:prstTxWarp prst="textNoShape">
              <a:avLst/>
            </a:prstTxWarp>
          </a:bodyPr>
          <a:lstStyle/>
          <a:p>
            <a:endParaRPr lang="en-US" sz="2080" dirty="0"/>
          </a:p>
        </p:txBody>
      </p:sp>
      <p:sp>
        <p:nvSpPr>
          <p:cNvPr id="13" name="AutoShape 14" descr="Image result for national youth day"/>
          <p:cNvSpPr>
            <a:spLocks noChangeAspect="1" noChangeArrowheads="1"/>
          </p:cNvSpPr>
          <p:nvPr/>
        </p:nvSpPr>
        <p:spPr bwMode="auto">
          <a:xfrm>
            <a:off x="2379980" y="6350"/>
            <a:ext cx="243840" cy="2438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3152" tIns="36576" rIns="73152" bIns="36576" numCol="1" anchor="t" anchorCtr="0" compatLnSpc="1">
            <a:prstTxWarp prst="textNoShape">
              <a:avLst/>
            </a:prstTxWarp>
          </a:bodyPr>
          <a:lstStyle/>
          <a:p>
            <a:endParaRPr lang="en-US" sz="2080" dirty="0"/>
          </a:p>
        </p:txBody>
      </p:sp>
      <p:sp>
        <p:nvSpPr>
          <p:cNvPr id="5" name="AutoShape 6" descr="Image result for graduation cap clipart"/>
          <p:cNvSpPr>
            <a:spLocks noChangeAspect="1" noChangeArrowheads="1"/>
          </p:cNvSpPr>
          <p:nvPr/>
        </p:nvSpPr>
        <p:spPr bwMode="auto">
          <a:xfrm>
            <a:off x="2623820" y="250190"/>
            <a:ext cx="243840" cy="2438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3152" tIns="36576" rIns="73152" bIns="36576" numCol="1" anchor="t" anchorCtr="0" compatLnSpc="1">
            <a:prstTxWarp prst="textNoShape">
              <a:avLst/>
            </a:prstTxWarp>
          </a:bodyPr>
          <a:lstStyle/>
          <a:p>
            <a:endParaRPr lang="en-US" sz="2080" dirty="0"/>
          </a:p>
        </p:txBody>
      </p:sp>
      <p:grpSp>
        <p:nvGrpSpPr>
          <p:cNvPr id="19" name="Group 18"/>
          <p:cNvGrpSpPr/>
          <p:nvPr/>
        </p:nvGrpSpPr>
        <p:grpSpPr>
          <a:xfrm>
            <a:off x="513348" y="2437100"/>
            <a:ext cx="8547188" cy="3819322"/>
            <a:chOff x="2337729" y="2177210"/>
            <a:chExt cx="5036950" cy="4384406"/>
          </a:xfrm>
          <a:effectLst/>
        </p:grpSpPr>
        <p:sp>
          <p:nvSpPr>
            <p:cNvPr id="20" name="Rounded Rectangle 19"/>
            <p:cNvSpPr/>
            <p:nvPr/>
          </p:nvSpPr>
          <p:spPr>
            <a:xfrm>
              <a:off x="2356486" y="5678282"/>
              <a:ext cx="1647898" cy="883334"/>
            </a:xfrm>
            <a:prstGeom prst="roundRect">
              <a:avLst/>
            </a:prstGeom>
            <a:solidFill>
              <a:srgbClr val="003D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Systemic Approach </a:t>
              </a:r>
            </a:p>
          </p:txBody>
        </p:sp>
        <p:sp>
          <p:nvSpPr>
            <p:cNvPr id="21" name="Rounded Rectangle 20"/>
            <p:cNvSpPr/>
            <p:nvPr/>
          </p:nvSpPr>
          <p:spPr>
            <a:xfrm>
              <a:off x="4048267" y="5678282"/>
              <a:ext cx="1800225" cy="881933"/>
            </a:xfrm>
            <a:prstGeom prst="roundRect">
              <a:avLst/>
            </a:prstGeom>
            <a:solidFill>
              <a:srgbClr val="003D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School– Community </a:t>
              </a:r>
            </a:p>
            <a:p>
              <a:pPr algn="ctr" defTabSz="292608" fontAlgn="auto">
                <a:spcBef>
                  <a:spcPts val="0"/>
                </a:spcBef>
                <a:spcAft>
                  <a:spcPts val="0"/>
                </a:spcAft>
              </a:pPr>
              <a:r>
                <a:rPr lang="en-US" sz="1152" b="1" dirty="0">
                  <a:solidFill>
                    <a:prstClr val="white"/>
                  </a:solidFill>
                </a:rPr>
                <a:t>Collaboration </a:t>
              </a:r>
            </a:p>
          </p:txBody>
        </p:sp>
        <p:sp>
          <p:nvSpPr>
            <p:cNvPr id="22" name="Rounded Rectangle 21"/>
            <p:cNvSpPr/>
            <p:nvPr/>
          </p:nvSpPr>
          <p:spPr>
            <a:xfrm>
              <a:off x="5881086" y="5678282"/>
              <a:ext cx="1493593" cy="881933"/>
            </a:xfrm>
            <a:prstGeom prst="roundRect">
              <a:avLst/>
            </a:prstGeom>
            <a:solidFill>
              <a:srgbClr val="003D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Safe Learning Environment</a:t>
              </a:r>
            </a:p>
          </p:txBody>
        </p:sp>
        <p:sp>
          <p:nvSpPr>
            <p:cNvPr id="23" name="Rounded Rectangle 22"/>
            <p:cNvSpPr/>
            <p:nvPr/>
          </p:nvSpPr>
          <p:spPr>
            <a:xfrm>
              <a:off x="2383801" y="2177210"/>
              <a:ext cx="1038727" cy="1213453"/>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smtClean="0">
                  <a:solidFill>
                    <a:prstClr val="white"/>
                  </a:solidFill>
                </a:rPr>
                <a:t>Individualized</a:t>
              </a:r>
            </a:p>
            <a:p>
              <a:pPr algn="ctr" defTabSz="292608" fontAlgn="auto">
                <a:spcBef>
                  <a:spcPts val="0"/>
                </a:spcBef>
                <a:spcAft>
                  <a:spcPts val="0"/>
                </a:spcAft>
              </a:pPr>
              <a:r>
                <a:rPr lang="en-US" sz="1152" b="1" dirty="0" smtClean="0">
                  <a:solidFill>
                    <a:prstClr val="white"/>
                  </a:solidFill>
                </a:rPr>
                <a:t>Instruction</a:t>
              </a:r>
              <a:endParaRPr lang="en-US" sz="2304" b="1" dirty="0">
                <a:solidFill>
                  <a:prstClr val="white"/>
                </a:solidFill>
              </a:endParaRPr>
            </a:p>
          </p:txBody>
        </p:sp>
        <p:sp>
          <p:nvSpPr>
            <p:cNvPr id="24" name="Rounded Rectangle 23"/>
            <p:cNvSpPr/>
            <p:nvPr/>
          </p:nvSpPr>
          <p:spPr>
            <a:xfrm>
              <a:off x="3427811" y="2177210"/>
              <a:ext cx="934403" cy="1213453"/>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Educa</a:t>
              </a:r>
              <a:br>
                <a:rPr lang="en-US" sz="1152" b="1" dirty="0">
                  <a:solidFill>
                    <a:prstClr val="white"/>
                  </a:solidFill>
                </a:rPr>
              </a:br>
              <a:r>
                <a:rPr lang="en-US" sz="1152" b="1" dirty="0">
                  <a:solidFill>
                    <a:prstClr val="white"/>
                  </a:solidFill>
                </a:rPr>
                <a:t>tional Technology</a:t>
              </a:r>
              <a:endParaRPr lang="en-US" sz="2304" b="1" dirty="0">
                <a:solidFill>
                  <a:prstClr val="white"/>
                </a:solidFill>
              </a:endParaRPr>
            </a:p>
          </p:txBody>
        </p:sp>
        <p:sp>
          <p:nvSpPr>
            <p:cNvPr id="25" name="Rounded Rectangle 24"/>
            <p:cNvSpPr/>
            <p:nvPr/>
          </p:nvSpPr>
          <p:spPr>
            <a:xfrm>
              <a:off x="4380022" y="2177210"/>
              <a:ext cx="1024128" cy="1213453"/>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 </a:t>
              </a:r>
              <a:r>
                <a:rPr lang="en-US" sz="1152" b="1" dirty="0" smtClean="0">
                  <a:solidFill>
                    <a:prstClr val="white"/>
                  </a:solidFill>
                </a:rPr>
                <a:t>Active</a:t>
              </a:r>
            </a:p>
            <a:p>
              <a:pPr algn="ctr" defTabSz="292608" fontAlgn="auto">
                <a:spcBef>
                  <a:spcPts val="0"/>
                </a:spcBef>
                <a:spcAft>
                  <a:spcPts val="0"/>
                </a:spcAft>
              </a:pPr>
              <a:r>
                <a:rPr lang="en-US" sz="1152" b="1" dirty="0" smtClean="0">
                  <a:solidFill>
                    <a:prstClr val="white"/>
                  </a:solidFill>
                </a:rPr>
                <a:t> Learning</a:t>
              </a:r>
              <a:endParaRPr lang="en-US" sz="2304" b="1" dirty="0">
                <a:solidFill>
                  <a:prstClr val="white"/>
                </a:solidFill>
              </a:endParaRPr>
            </a:p>
          </p:txBody>
        </p:sp>
        <p:sp>
          <p:nvSpPr>
            <p:cNvPr id="26" name="Rounded Rectangle 25"/>
            <p:cNvSpPr/>
            <p:nvPr/>
          </p:nvSpPr>
          <p:spPr>
            <a:xfrm>
              <a:off x="5421959" y="2177210"/>
              <a:ext cx="885825" cy="1213453"/>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Career &amp; </a:t>
              </a:r>
              <a:endParaRPr lang="en-US" sz="1152" b="1" dirty="0" smtClean="0">
                <a:solidFill>
                  <a:prstClr val="white"/>
                </a:solidFill>
              </a:endParaRPr>
            </a:p>
            <a:p>
              <a:pPr algn="ctr" defTabSz="292608" fontAlgn="auto">
                <a:spcBef>
                  <a:spcPts val="0"/>
                </a:spcBef>
                <a:spcAft>
                  <a:spcPts val="0"/>
                </a:spcAft>
              </a:pPr>
              <a:r>
                <a:rPr lang="en-US" sz="1152" b="1" dirty="0" smtClean="0">
                  <a:solidFill>
                    <a:prstClr val="white"/>
                  </a:solidFill>
                </a:rPr>
                <a:t>Technical </a:t>
              </a:r>
            </a:p>
            <a:p>
              <a:pPr algn="ctr" defTabSz="292608" fontAlgn="auto">
                <a:spcBef>
                  <a:spcPts val="0"/>
                </a:spcBef>
                <a:spcAft>
                  <a:spcPts val="0"/>
                </a:spcAft>
              </a:pPr>
              <a:r>
                <a:rPr lang="en-US" sz="1152" b="1" dirty="0" smtClean="0">
                  <a:solidFill>
                    <a:prstClr val="white"/>
                  </a:solidFill>
                </a:rPr>
                <a:t>Education</a:t>
              </a:r>
              <a:endParaRPr lang="en-US" sz="2304" b="1" dirty="0">
                <a:solidFill>
                  <a:prstClr val="white"/>
                </a:solidFill>
              </a:endParaRPr>
            </a:p>
          </p:txBody>
        </p:sp>
        <p:sp>
          <p:nvSpPr>
            <p:cNvPr id="27" name="Rounded Rectangle 26"/>
            <p:cNvSpPr/>
            <p:nvPr/>
          </p:nvSpPr>
          <p:spPr>
            <a:xfrm>
              <a:off x="6338118" y="2177210"/>
              <a:ext cx="950976" cy="1213279"/>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smtClean="0">
                  <a:solidFill>
                    <a:prstClr val="white"/>
                  </a:solidFill>
                </a:rPr>
                <a:t>Professional</a:t>
              </a:r>
            </a:p>
            <a:p>
              <a:pPr algn="ctr" defTabSz="292608" fontAlgn="auto">
                <a:spcBef>
                  <a:spcPts val="0"/>
                </a:spcBef>
                <a:spcAft>
                  <a:spcPts val="0"/>
                </a:spcAft>
              </a:pPr>
              <a:r>
                <a:rPr lang="en-US" sz="1152" b="1" dirty="0" smtClean="0">
                  <a:solidFill>
                    <a:prstClr val="white"/>
                  </a:solidFill>
                </a:rPr>
                <a:t> Development</a:t>
              </a:r>
              <a:endParaRPr lang="en-US" sz="2304" b="1" dirty="0">
                <a:solidFill>
                  <a:prstClr val="white"/>
                </a:solidFill>
              </a:endParaRPr>
            </a:p>
          </p:txBody>
        </p:sp>
        <p:sp>
          <p:nvSpPr>
            <p:cNvPr id="28" name="Rounded Rectangle 27"/>
            <p:cNvSpPr/>
            <p:nvPr/>
          </p:nvSpPr>
          <p:spPr>
            <a:xfrm>
              <a:off x="2337729" y="4544894"/>
              <a:ext cx="1666655" cy="1104753"/>
            </a:xfrm>
            <a:prstGeom prst="roundRect">
              <a:avLst/>
            </a:prstGeom>
            <a:solidFill>
              <a:srgbClr val="E7AE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 Family Engagement</a:t>
              </a:r>
              <a:endParaRPr lang="en-US" sz="2304" b="1" dirty="0">
                <a:solidFill>
                  <a:prstClr val="white"/>
                </a:solidFill>
              </a:endParaRPr>
            </a:p>
          </p:txBody>
        </p:sp>
        <p:sp>
          <p:nvSpPr>
            <p:cNvPr id="29" name="Rounded Rectangle 28"/>
            <p:cNvSpPr/>
            <p:nvPr/>
          </p:nvSpPr>
          <p:spPr>
            <a:xfrm>
              <a:off x="4004384" y="4544894"/>
              <a:ext cx="1800225" cy="1104753"/>
            </a:xfrm>
            <a:prstGeom prst="roundRect">
              <a:avLst/>
            </a:prstGeom>
            <a:solidFill>
              <a:srgbClr val="E7AE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 Early Childhood Education</a:t>
              </a:r>
              <a:endParaRPr lang="en-US" sz="2304" b="1" dirty="0">
                <a:solidFill>
                  <a:prstClr val="white"/>
                </a:solidFill>
              </a:endParaRPr>
            </a:p>
          </p:txBody>
        </p:sp>
        <p:sp>
          <p:nvSpPr>
            <p:cNvPr id="30" name="Rounded Rectangle 29"/>
            <p:cNvSpPr/>
            <p:nvPr/>
          </p:nvSpPr>
          <p:spPr>
            <a:xfrm>
              <a:off x="5804609" y="4544894"/>
              <a:ext cx="1570070" cy="1104753"/>
            </a:xfrm>
            <a:prstGeom prst="roundRect">
              <a:avLst/>
            </a:prstGeom>
            <a:solidFill>
              <a:srgbClr val="E7AE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 Early Literacy Development</a:t>
              </a:r>
              <a:endParaRPr lang="en-US" sz="2304" b="1" dirty="0">
                <a:solidFill>
                  <a:prstClr val="white"/>
                </a:solidFill>
              </a:endParaRPr>
            </a:p>
          </p:txBody>
        </p:sp>
        <p:sp>
          <p:nvSpPr>
            <p:cNvPr id="31" name="Rounded Rectangle 30"/>
            <p:cNvSpPr/>
            <p:nvPr/>
          </p:nvSpPr>
          <p:spPr>
            <a:xfrm>
              <a:off x="2383801" y="3419298"/>
              <a:ext cx="1255835"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Mentoring/Tutoring</a:t>
              </a:r>
              <a:endParaRPr lang="en-US" sz="2304" b="1" dirty="0">
                <a:solidFill>
                  <a:prstClr val="white"/>
                </a:solidFill>
              </a:endParaRPr>
            </a:p>
          </p:txBody>
        </p:sp>
        <p:sp>
          <p:nvSpPr>
            <p:cNvPr id="32" name="Rounded Rectangle 31"/>
            <p:cNvSpPr/>
            <p:nvPr/>
          </p:nvSpPr>
          <p:spPr>
            <a:xfrm>
              <a:off x="3672358" y="3419298"/>
              <a:ext cx="1170432"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 Service- Learning</a:t>
              </a:r>
              <a:endParaRPr lang="en-US" sz="2304" b="1" dirty="0">
                <a:solidFill>
                  <a:prstClr val="white"/>
                </a:solidFill>
              </a:endParaRPr>
            </a:p>
          </p:txBody>
        </p:sp>
        <p:sp>
          <p:nvSpPr>
            <p:cNvPr id="33" name="Rounded Rectangle 32"/>
            <p:cNvSpPr/>
            <p:nvPr/>
          </p:nvSpPr>
          <p:spPr>
            <a:xfrm>
              <a:off x="4875512" y="3419298"/>
              <a:ext cx="1188720"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 </a:t>
              </a:r>
              <a:r>
                <a:rPr lang="en-US" sz="1152" b="1" dirty="0" smtClean="0">
                  <a:solidFill>
                    <a:prstClr val="white"/>
                  </a:solidFill>
                </a:rPr>
                <a:t>Alternative</a:t>
              </a:r>
            </a:p>
            <a:p>
              <a:pPr algn="ctr" defTabSz="292608" fontAlgn="auto">
                <a:spcBef>
                  <a:spcPts val="0"/>
                </a:spcBef>
                <a:spcAft>
                  <a:spcPts val="0"/>
                </a:spcAft>
              </a:pPr>
              <a:r>
                <a:rPr lang="en-US" sz="1152" b="1" dirty="0" smtClean="0">
                  <a:solidFill>
                    <a:prstClr val="white"/>
                  </a:solidFill>
                </a:rPr>
                <a:t> </a:t>
              </a:r>
              <a:r>
                <a:rPr lang="en-US" sz="1152" b="1" dirty="0">
                  <a:solidFill>
                    <a:prstClr val="white"/>
                  </a:solidFill>
                </a:rPr>
                <a:t>Schooling</a:t>
              </a:r>
              <a:endParaRPr lang="en-US" sz="2304" b="1" dirty="0">
                <a:solidFill>
                  <a:prstClr val="white"/>
                </a:solidFill>
              </a:endParaRPr>
            </a:p>
          </p:txBody>
        </p:sp>
        <p:sp>
          <p:nvSpPr>
            <p:cNvPr id="34" name="Rounded Rectangle 33"/>
            <p:cNvSpPr/>
            <p:nvPr/>
          </p:nvSpPr>
          <p:spPr>
            <a:xfrm>
              <a:off x="6091192" y="3419298"/>
              <a:ext cx="1243584"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After- &amp; Out-of-School Instruction</a:t>
              </a:r>
            </a:p>
          </p:txBody>
        </p:sp>
      </p:grpSp>
      <p:sp>
        <p:nvSpPr>
          <p:cNvPr id="35" name="Isosceles Triangle 34"/>
          <p:cNvSpPr/>
          <p:nvPr/>
        </p:nvSpPr>
        <p:spPr>
          <a:xfrm>
            <a:off x="0" y="927789"/>
            <a:ext cx="9641305" cy="1509310"/>
          </a:xfrm>
          <a:prstGeom prst="triangle">
            <a:avLst>
              <a:gd name="adj" fmla="val 52303"/>
            </a:avLst>
          </a:prstGeom>
          <a:blipFill dpi="0"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80" dirty="0"/>
          </a:p>
        </p:txBody>
      </p:sp>
    </p:spTree>
    <p:extLst>
      <p:ext uri="{BB962C8B-B14F-4D97-AF65-F5344CB8AC3E}">
        <p14:creationId xmlns:p14="http://schemas.microsoft.com/office/powerpoint/2010/main" val="13363446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6526" y="0"/>
            <a:ext cx="4051935" cy="894080"/>
          </a:xfrm>
        </p:spPr>
        <p:txBody>
          <a:bodyPr>
            <a:normAutofit/>
          </a:bodyPr>
          <a:lstStyle/>
          <a:p>
            <a:pPr algn="ctr"/>
            <a:r>
              <a:rPr lang="en-US" sz="2880" b="1" dirty="0"/>
              <a:t>Organizing the 15 Effective Strategies</a:t>
            </a:r>
          </a:p>
        </p:txBody>
      </p:sp>
      <p:sp>
        <p:nvSpPr>
          <p:cNvPr id="9" name="Rounded Rectangle 8"/>
          <p:cNvSpPr/>
          <p:nvPr/>
        </p:nvSpPr>
        <p:spPr>
          <a:xfrm>
            <a:off x="2356487" y="5052906"/>
            <a:ext cx="5052059" cy="881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b="1" dirty="0">
                <a:solidFill>
                  <a:prstClr val="white"/>
                </a:solidFill>
              </a:rPr>
              <a:t>Basic Foundational Strategies</a:t>
            </a:r>
            <a:r>
              <a:rPr lang="en-US" sz="2080" b="1" dirty="0">
                <a:solidFill>
                  <a:prstClr val="white"/>
                </a:solidFill>
              </a:rPr>
              <a:t> </a:t>
            </a:r>
          </a:p>
        </p:txBody>
      </p:sp>
    </p:spTree>
    <p:extLst>
      <p:ext uri="{BB962C8B-B14F-4D97-AF65-F5344CB8AC3E}">
        <p14:creationId xmlns:p14="http://schemas.microsoft.com/office/powerpoint/2010/main" val="40608441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6526" y="0"/>
            <a:ext cx="4051935" cy="894080"/>
          </a:xfrm>
        </p:spPr>
        <p:txBody>
          <a:bodyPr>
            <a:normAutofit/>
          </a:bodyPr>
          <a:lstStyle/>
          <a:p>
            <a:pPr algn="ctr"/>
            <a:r>
              <a:rPr lang="en-US" sz="2880" b="1" dirty="0"/>
              <a:t>Organizing the 15 Effective Strategies</a:t>
            </a:r>
          </a:p>
        </p:txBody>
      </p:sp>
      <p:sp>
        <p:nvSpPr>
          <p:cNvPr id="6" name="Rounded Rectangle 5"/>
          <p:cNvSpPr/>
          <p:nvPr/>
        </p:nvSpPr>
        <p:spPr>
          <a:xfrm>
            <a:off x="2356486" y="6204374"/>
            <a:ext cx="1548765" cy="883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Systemic Approach </a:t>
            </a:r>
          </a:p>
        </p:txBody>
      </p:sp>
      <p:sp>
        <p:nvSpPr>
          <p:cNvPr id="9" name="Rounded Rectangle 8"/>
          <p:cNvSpPr/>
          <p:nvPr/>
        </p:nvSpPr>
        <p:spPr>
          <a:xfrm>
            <a:off x="2356487" y="5052906"/>
            <a:ext cx="5052059" cy="881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b="1" dirty="0">
                <a:solidFill>
                  <a:prstClr val="white"/>
                </a:solidFill>
              </a:rPr>
              <a:t>Basic Foundational Strategies</a:t>
            </a:r>
            <a:r>
              <a:rPr lang="en-US" sz="2080" b="1" dirty="0">
                <a:solidFill>
                  <a:prstClr val="white"/>
                </a:solidFill>
              </a:rPr>
              <a:t> </a:t>
            </a:r>
          </a:p>
        </p:txBody>
      </p:sp>
    </p:spTree>
    <p:extLst>
      <p:ext uri="{BB962C8B-B14F-4D97-AF65-F5344CB8AC3E}">
        <p14:creationId xmlns:p14="http://schemas.microsoft.com/office/powerpoint/2010/main" val="24755285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6526" y="0"/>
            <a:ext cx="4051935" cy="894080"/>
          </a:xfrm>
        </p:spPr>
        <p:txBody>
          <a:bodyPr>
            <a:normAutofit/>
          </a:bodyPr>
          <a:lstStyle/>
          <a:p>
            <a:pPr algn="ctr"/>
            <a:r>
              <a:rPr lang="en-US" sz="2880" b="1" dirty="0"/>
              <a:t>Organizing the 15 Effective Strategies</a:t>
            </a:r>
          </a:p>
        </p:txBody>
      </p:sp>
      <p:sp>
        <p:nvSpPr>
          <p:cNvPr id="6" name="Rounded Rectangle 5"/>
          <p:cNvSpPr/>
          <p:nvPr/>
        </p:nvSpPr>
        <p:spPr>
          <a:xfrm>
            <a:off x="2356486" y="6204374"/>
            <a:ext cx="1548765" cy="883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Systemic Approach </a:t>
            </a:r>
          </a:p>
        </p:txBody>
      </p:sp>
      <p:sp>
        <p:nvSpPr>
          <p:cNvPr id="7" name="Rounded Rectangle 6"/>
          <p:cNvSpPr/>
          <p:nvPr/>
        </p:nvSpPr>
        <p:spPr>
          <a:xfrm>
            <a:off x="4059556" y="6204374"/>
            <a:ext cx="1800225" cy="881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School– Community </a:t>
            </a:r>
          </a:p>
          <a:p>
            <a:pPr algn="ctr"/>
            <a:r>
              <a:rPr lang="en-US" sz="2080" b="1" dirty="0">
                <a:solidFill>
                  <a:prstClr val="white"/>
                </a:solidFill>
              </a:rPr>
              <a:t>Collaboration </a:t>
            </a:r>
          </a:p>
        </p:txBody>
      </p:sp>
      <p:sp>
        <p:nvSpPr>
          <p:cNvPr id="9" name="Rounded Rectangle 8"/>
          <p:cNvSpPr/>
          <p:nvPr/>
        </p:nvSpPr>
        <p:spPr>
          <a:xfrm>
            <a:off x="2356487" y="5052906"/>
            <a:ext cx="5052059" cy="881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b="1" dirty="0">
                <a:solidFill>
                  <a:prstClr val="white"/>
                </a:solidFill>
              </a:rPr>
              <a:t>Basic Foundational Strategies</a:t>
            </a:r>
            <a:r>
              <a:rPr lang="en-US" sz="2080" b="1" dirty="0">
                <a:solidFill>
                  <a:prstClr val="white"/>
                </a:solidFill>
              </a:rPr>
              <a:t> </a:t>
            </a:r>
          </a:p>
        </p:txBody>
      </p:sp>
    </p:spTree>
    <p:extLst>
      <p:ext uri="{BB962C8B-B14F-4D97-AF65-F5344CB8AC3E}">
        <p14:creationId xmlns:p14="http://schemas.microsoft.com/office/powerpoint/2010/main" val="21797022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6526" y="0"/>
            <a:ext cx="4051935" cy="894080"/>
          </a:xfrm>
        </p:spPr>
        <p:txBody>
          <a:bodyPr>
            <a:normAutofit/>
          </a:bodyPr>
          <a:lstStyle/>
          <a:p>
            <a:pPr algn="ctr"/>
            <a:r>
              <a:rPr lang="en-US" sz="2880" b="1" dirty="0"/>
              <a:t>Organizing the 15 Effective Strategies</a:t>
            </a:r>
          </a:p>
        </p:txBody>
      </p:sp>
      <p:sp>
        <p:nvSpPr>
          <p:cNvPr id="6" name="Rounded Rectangle 5"/>
          <p:cNvSpPr/>
          <p:nvPr/>
        </p:nvSpPr>
        <p:spPr>
          <a:xfrm>
            <a:off x="2356486" y="6204374"/>
            <a:ext cx="1548765" cy="883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Systemic Approach </a:t>
            </a:r>
          </a:p>
        </p:txBody>
      </p:sp>
      <p:sp>
        <p:nvSpPr>
          <p:cNvPr id="7" name="Rounded Rectangle 6"/>
          <p:cNvSpPr/>
          <p:nvPr/>
        </p:nvSpPr>
        <p:spPr>
          <a:xfrm>
            <a:off x="4059556" y="6204374"/>
            <a:ext cx="1800225" cy="881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School– Community </a:t>
            </a:r>
          </a:p>
          <a:p>
            <a:pPr algn="ctr"/>
            <a:r>
              <a:rPr lang="en-US" sz="2080" b="1" dirty="0">
                <a:solidFill>
                  <a:prstClr val="white"/>
                </a:solidFill>
              </a:rPr>
              <a:t>Collaboration </a:t>
            </a:r>
          </a:p>
        </p:txBody>
      </p:sp>
      <p:sp>
        <p:nvSpPr>
          <p:cNvPr id="8" name="Rounded Rectangle 7"/>
          <p:cNvSpPr/>
          <p:nvPr/>
        </p:nvSpPr>
        <p:spPr>
          <a:xfrm>
            <a:off x="6014087" y="6204374"/>
            <a:ext cx="1394459" cy="881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Safe Learning Environment</a:t>
            </a:r>
          </a:p>
        </p:txBody>
      </p:sp>
      <p:sp>
        <p:nvSpPr>
          <p:cNvPr id="9" name="Rounded Rectangle 8"/>
          <p:cNvSpPr/>
          <p:nvPr/>
        </p:nvSpPr>
        <p:spPr>
          <a:xfrm>
            <a:off x="2356487" y="5052906"/>
            <a:ext cx="5052059" cy="881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b="1" dirty="0">
                <a:solidFill>
                  <a:prstClr val="white"/>
                </a:solidFill>
              </a:rPr>
              <a:t>Basic Foundational Strategies</a:t>
            </a:r>
            <a:r>
              <a:rPr lang="en-US" sz="2080" b="1" dirty="0">
                <a:solidFill>
                  <a:prstClr val="white"/>
                </a:solidFill>
              </a:rPr>
              <a:t> </a:t>
            </a:r>
          </a:p>
        </p:txBody>
      </p:sp>
    </p:spTree>
    <p:extLst>
      <p:ext uri="{BB962C8B-B14F-4D97-AF65-F5344CB8AC3E}">
        <p14:creationId xmlns:p14="http://schemas.microsoft.com/office/powerpoint/2010/main" val="40317038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6526" y="0"/>
            <a:ext cx="4051935" cy="894080"/>
          </a:xfrm>
        </p:spPr>
        <p:txBody>
          <a:bodyPr>
            <a:normAutofit/>
          </a:bodyPr>
          <a:lstStyle/>
          <a:p>
            <a:pPr algn="ctr"/>
            <a:r>
              <a:rPr lang="en-US" sz="2880" b="1" dirty="0"/>
              <a:t>Organizing the 15 Effective Strategies</a:t>
            </a:r>
          </a:p>
        </p:txBody>
      </p:sp>
      <p:sp>
        <p:nvSpPr>
          <p:cNvPr id="6" name="Rounded Rectangle 5"/>
          <p:cNvSpPr/>
          <p:nvPr/>
        </p:nvSpPr>
        <p:spPr>
          <a:xfrm>
            <a:off x="2356486" y="6204374"/>
            <a:ext cx="1548765" cy="883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Systemic Approach </a:t>
            </a:r>
          </a:p>
        </p:txBody>
      </p:sp>
      <p:sp>
        <p:nvSpPr>
          <p:cNvPr id="7" name="Rounded Rectangle 6"/>
          <p:cNvSpPr/>
          <p:nvPr/>
        </p:nvSpPr>
        <p:spPr>
          <a:xfrm>
            <a:off x="4059556" y="6204374"/>
            <a:ext cx="1800225" cy="881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School– Community </a:t>
            </a:r>
          </a:p>
          <a:p>
            <a:pPr algn="ctr"/>
            <a:r>
              <a:rPr lang="en-US" sz="2080" b="1" dirty="0">
                <a:solidFill>
                  <a:prstClr val="white"/>
                </a:solidFill>
              </a:rPr>
              <a:t>Collaboration </a:t>
            </a:r>
          </a:p>
        </p:txBody>
      </p:sp>
      <p:sp>
        <p:nvSpPr>
          <p:cNvPr id="8" name="Rounded Rectangle 7"/>
          <p:cNvSpPr/>
          <p:nvPr/>
        </p:nvSpPr>
        <p:spPr>
          <a:xfrm>
            <a:off x="6014087" y="6204374"/>
            <a:ext cx="1394459" cy="881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Safe Learning Environment</a:t>
            </a:r>
          </a:p>
        </p:txBody>
      </p:sp>
    </p:spTree>
    <p:extLst>
      <p:ext uri="{BB962C8B-B14F-4D97-AF65-F5344CB8AC3E}">
        <p14:creationId xmlns:p14="http://schemas.microsoft.com/office/powerpoint/2010/main" val="2524962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D77C01"/>
                </a:solidFill>
              </a:rPr>
              <a:t>National Dropout Prevention Center </a:t>
            </a:r>
            <a:endParaRPr lang="en-US" b="1" dirty="0">
              <a:solidFill>
                <a:srgbClr val="D77C01"/>
              </a:solidFill>
            </a:endParaRPr>
          </a:p>
        </p:txBody>
      </p:sp>
      <p:sp>
        <p:nvSpPr>
          <p:cNvPr id="3" name="Content Placeholder 2"/>
          <p:cNvSpPr>
            <a:spLocks noGrp="1"/>
          </p:cNvSpPr>
          <p:nvPr>
            <p:ph idx="1"/>
          </p:nvPr>
        </p:nvSpPr>
        <p:spPr>
          <a:xfrm>
            <a:off x="162560" y="1833963"/>
            <a:ext cx="8778240" cy="4957433"/>
          </a:xfrm>
        </p:spPr>
        <p:txBody>
          <a:bodyPr>
            <a:normAutofit/>
          </a:bodyPr>
          <a:lstStyle/>
          <a:p>
            <a:r>
              <a:rPr lang="en-US" b="1" dirty="0" smtClean="0"/>
              <a:t>National Organization Located at </a:t>
            </a:r>
            <a:br>
              <a:rPr lang="en-US" b="1" dirty="0" smtClean="0"/>
            </a:br>
            <a:r>
              <a:rPr lang="en-US" b="1" dirty="0" smtClean="0"/>
              <a:t>Clemson University</a:t>
            </a:r>
            <a:br>
              <a:rPr lang="en-US" b="1" dirty="0" smtClean="0"/>
            </a:br>
            <a:endParaRPr lang="en-US" b="1" dirty="0" smtClean="0"/>
          </a:p>
          <a:p>
            <a:pPr lvl="1"/>
            <a:r>
              <a:rPr lang="en-US" b="1" dirty="0" smtClean="0"/>
              <a:t>Research</a:t>
            </a:r>
          </a:p>
          <a:p>
            <a:pPr lvl="1"/>
            <a:r>
              <a:rPr lang="en-US" b="1" dirty="0" smtClean="0"/>
              <a:t>Resources</a:t>
            </a:r>
          </a:p>
          <a:p>
            <a:pPr lvl="1"/>
            <a:r>
              <a:rPr lang="en-US" b="1" dirty="0" smtClean="0"/>
              <a:t>Professional Development</a:t>
            </a:r>
          </a:p>
          <a:p>
            <a:pPr marL="365760" lvl="1" indent="0">
              <a:buNone/>
            </a:pPr>
            <a:endParaRPr lang="en-US" b="1" dirty="0" smtClean="0"/>
          </a:p>
          <a:p>
            <a:r>
              <a:rPr lang="en-US" b="1" dirty="0" smtClean="0"/>
              <a:t>30</a:t>
            </a:r>
            <a:r>
              <a:rPr lang="en-US" b="1" baseline="30000" dirty="0" smtClean="0"/>
              <a:t>th</a:t>
            </a:r>
            <a:r>
              <a:rPr lang="en-US" b="1" dirty="0" smtClean="0"/>
              <a:t> Years of Dropout Prevention</a:t>
            </a:r>
            <a:br>
              <a:rPr lang="en-US" b="1" dirty="0" smtClean="0"/>
            </a:br>
            <a:endParaRPr lang="en-US" b="1" dirty="0" smtClean="0"/>
          </a:p>
          <a:p>
            <a:r>
              <a:rPr lang="en-US" b="1" dirty="0" smtClean="0"/>
              <a:t>The Nation’s Most Utilized </a:t>
            </a:r>
          </a:p>
          <a:p>
            <a:pPr marL="0" indent="0">
              <a:buNone/>
            </a:pPr>
            <a:r>
              <a:rPr lang="en-US" b="1" dirty="0"/>
              <a:t> </a:t>
            </a:r>
            <a:r>
              <a:rPr lang="en-US" b="1" dirty="0" smtClean="0"/>
              <a:t>  Dropout Prevention Resource</a:t>
            </a:r>
          </a:p>
        </p:txBody>
      </p:sp>
      <p:pic>
        <p:nvPicPr>
          <p:cNvPr id="4" name="Content Placeholder 3" descr="http://www.sciway.net/sc-photos/albums/upstate-sc/tillman-hall.jpg"/>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5413066" y="1418661"/>
            <a:ext cx="3537963" cy="2438321"/>
          </a:xfrm>
          <a:prstGeom prst="rect">
            <a:avLst/>
          </a:prstGeom>
          <a:noFill/>
          <a:ln>
            <a:noFill/>
          </a:ln>
        </p:spPr>
      </p:pic>
      <p:grpSp>
        <p:nvGrpSpPr>
          <p:cNvPr id="7" name="Group 6"/>
          <p:cNvGrpSpPr/>
          <p:nvPr/>
        </p:nvGrpSpPr>
        <p:grpSpPr>
          <a:xfrm>
            <a:off x="4551680" y="3472241"/>
            <a:ext cx="5020180" cy="3605312"/>
            <a:chOff x="4187574" y="3124200"/>
            <a:chExt cx="4706419" cy="3379980"/>
          </a:xfrm>
        </p:grpSpPr>
        <p:sp>
          <p:nvSpPr>
            <p:cNvPr id="5" name="TextBox 4"/>
            <p:cNvSpPr txBox="1"/>
            <p:nvPr/>
          </p:nvSpPr>
          <p:spPr>
            <a:xfrm>
              <a:off x="4225248" y="6248400"/>
              <a:ext cx="4232952" cy="255780"/>
            </a:xfrm>
            <a:prstGeom prst="rect">
              <a:avLst/>
            </a:prstGeom>
            <a:noFill/>
          </p:spPr>
          <p:txBody>
            <a:bodyPr wrap="square" rtlCol="0">
              <a:spAutoFit/>
            </a:bodyPr>
            <a:lstStyle/>
            <a:p>
              <a:endParaRPr lang="en-US" sz="1173" dirty="0">
                <a:latin typeface="+mn-lt"/>
              </a:endParaRPr>
            </a:p>
          </p:txBody>
        </p:sp>
        <p:grpSp>
          <p:nvGrpSpPr>
            <p:cNvPr id="6" name="Group 5"/>
            <p:cNvGrpSpPr/>
            <p:nvPr/>
          </p:nvGrpSpPr>
          <p:grpSpPr>
            <a:xfrm>
              <a:off x="4187574" y="3124200"/>
              <a:ext cx="4706419" cy="3238497"/>
              <a:chOff x="4225248" y="3276600"/>
              <a:chExt cx="4706419" cy="3238497"/>
            </a:xfrm>
          </p:grpSpPr>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413" b="99196" l="3717" r="98584"/>
                        </a14:imgEffect>
                      </a14:imgLayer>
                    </a14:imgProps>
                  </a:ext>
                  <a:ext uri="{28A0092B-C50C-407E-A947-70E740481C1C}">
                    <a14:useLocalDpi xmlns:a14="http://schemas.microsoft.com/office/drawing/2010/main" val="0"/>
                  </a:ext>
                </a:extLst>
              </a:blip>
              <a:srcRect/>
              <a:stretch>
                <a:fillRect/>
              </a:stretch>
            </p:blipFill>
            <p:spPr bwMode="auto">
              <a:xfrm>
                <a:off x="4225248" y="3276600"/>
                <a:ext cx="4706419" cy="3107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10182" y="5578864"/>
                <a:ext cx="1610321" cy="936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29470066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6526" y="0"/>
            <a:ext cx="4051935" cy="894080"/>
          </a:xfrm>
        </p:spPr>
        <p:txBody>
          <a:bodyPr>
            <a:normAutofit/>
          </a:bodyPr>
          <a:lstStyle/>
          <a:p>
            <a:pPr algn="ctr"/>
            <a:r>
              <a:rPr lang="en-US" sz="2880" b="1" dirty="0"/>
              <a:t>Organizing the 15 Effective Strategies</a:t>
            </a:r>
          </a:p>
        </p:txBody>
      </p:sp>
      <p:sp>
        <p:nvSpPr>
          <p:cNvPr id="6" name="Rounded Rectangle 5"/>
          <p:cNvSpPr/>
          <p:nvPr/>
        </p:nvSpPr>
        <p:spPr>
          <a:xfrm>
            <a:off x="2356486" y="6204374"/>
            <a:ext cx="1548765" cy="883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Systemic Approach </a:t>
            </a:r>
          </a:p>
        </p:txBody>
      </p:sp>
      <p:sp>
        <p:nvSpPr>
          <p:cNvPr id="7" name="Rounded Rectangle 6"/>
          <p:cNvSpPr/>
          <p:nvPr/>
        </p:nvSpPr>
        <p:spPr>
          <a:xfrm>
            <a:off x="4059556" y="6204374"/>
            <a:ext cx="1800225" cy="881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School– Community </a:t>
            </a:r>
          </a:p>
          <a:p>
            <a:pPr algn="ctr"/>
            <a:r>
              <a:rPr lang="en-US" sz="2080" b="1" dirty="0">
                <a:solidFill>
                  <a:prstClr val="white"/>
                </a:solidFill>
              </a:rPr>
              <a:t>Collaboration </a:t>
            </a:r>
          </a:p>
        </p:txBody>
      </p:sp>
      <p:sp>
        <p:nvSpPr>
          <p:cNvPr id="8" name="Rounded Rectangle 7"/>
          <p:cNvSpPr/>
          <p:nvPr/>
        </p:nvSpPr>
        <p:spPr>
          <a:xfrm>
            <a:off x="6014087" y="6204374"/>
            <a:ext cx="1394459" cy="881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Safe Learning Environment</a:t>
            </a:r>
          </a:p>
        </p:txBody>
      </p:sp>
      <p:sp>
        <p:nvSpPr>
          <p:cNvPr id="9" name="Rounded Rectangle 8"/>
          <p:cNvSpPr/>
          <p:nvPr/>
        </p:nvSpPr>
        <p:spPr>
          <a:xfrm>
            <a:off x="2356486" y="3528207"/>
            <a:ext cx="5052059" cy="881933"/>
          </a:xfrm>
          <a:prstGeom prst="roundRect">
            <a:avLst/>
          </a:prstGeom>
          <a:solidFill>
            <a:srgbClr val="F1BE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 </a:t>
            </a:r>
            <a:r>
              <a:rPr lang="en-US" sz="2880" b="1" dirty="0">
                <a:solidFill>
                  <a:prstClr val="white"/>
                </a:solidFill>
              </a:rPr>
              <a:t>Early Interventions</a:t>
            </a:r>
          </a:p>
        </p:txBody>
      </p:sp>
    </p:spTree>
    <p:extLst>
      <p:ext uri="{BB962C8B-B14F-4D97-AF65-F5344CB8AC3E}">
        <p14:creationId xmlns:p14="http://schemas.microsoft.com/office/powerpoint/2010/main" val="9195011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6526" y="0"/>
            <a:ext cx="4051935" cy="894080"/>
          </a:xfrm>
        </p:spPr>
        <p:txBody>
          <a:bodyPr>
            <a:normAutofit/>
          </a:bodyPr>
          <a:lstStyle/>
          <a:p>
            <a:pPr algn="ctr"/>
            <a:r>
              <a:rPr lang="en-US" sz="2880" b="1" dirty="0"/>
              <a:t>Organizing the 15 Effective Strategies</a:t>
            </a:r>
          </a:p>
        </p:txBody>
      </p:sp>
      <p:sp>
        <p:nvSpPr>
          <p:cNvPr id="6" name="Rounded Rectangle 5"/>
          <p:cNvSpPr/>
          <p:nvPr/>
        </p:nvSpPr>
        <p:spPr>
          <a:xfrm>
            <a:off x="2356486" y="6204374"/>
            <a:ext cx="1548765" cy="883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Systemic Approach </a:t>
            </a:r>
          </a:p>
        </p:txBody>
      </p:sp>
      <p:sp>
        <p:nvSpPr>
          <p:cNvPr id="7" name="Rounded Rectangle 6"/>
          <p:cNvSpPr/>
          <p:nvPr/>
        </p:nvSpPr>
        <p:spPr>
          <a:xfrm>
            <a:off x="4059556" y="6204374"/>
            <a:ext cx="1800225" cy="881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School– Community </a:t>
            </a:r>
          </a:p>
          <a:p>
            <a:pPr algn="ctr"/>
            <a:r>
              <a:rPr lang="en-US" sz="2080" b="1" dirty="0">
                <a:solidFill>
                  <a:prstClr val="white"/>
                </a:solidFill>
              </a:rPr>
              <a:t>Collaboration </a:t>
            </a:r>
          </a:p>
        </p:txBody>
      </p:sp>
      <p:sp>
        <p:nvSpPr>
          <p:cNvPr id="8" name="Rounded Rectangle 7"/>
          <p:cNvSpPr/>
          <p:nvPr/>
        </p:nvSpPr>
        <p:spPr>
          <a:xfrm>
            <a:off x="6014087" y="6204374"/>
            <a:ext cx="1394459" cy="881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prstClr val="white"/>
                </a:solidFill>
              </a:rPr>
              <a:t>Safe Learning Environment</a:t>
            </a:r>
          </a:p>
        </p:txBody>
      </p:sp>
      <p:sp>
        <p:nvSpPr>
          <p:cNvPr id="9" name="Rounded Rectangle 8"/>
          <p:cNvSpPr/>
          <p:nvPr/>
        </p:nvSpPr>
        <p:spPr>
          <a:xfrm>
            <a:off x="2356486" y="3528207"/>
            <a:ext cx="5052059" cy="881933"/>
          </a:xfrm>
          <a:prstGeom prst="roundRect">
            <a:avLst/>
          </a:prstGeom>
          <a:solidFill>
            <a:srgbClr val="F1BE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 </a:t>
            </a:r>
            <a:r>
              <a:rPr lang="en-US" sz="2880" b="1" dirty="0">
                <a:solidFill>
                  <a:prstClr val="white"/>
                </a:solidFill>
              </a:rPr>
              <a:t>Early Interventions</a:t>
            </a:r>
          </a:p>
        </p:txBody>
      </p:sp>
      <p:sp>
        <p:nvSpPr>
          <p:cNvPr id="10" name="Rounded Rectangle 9"/>
          <p:cNvSpPr/>
          <p:nvPr/>
        </p:nvSpPr>
        <p:spPr>
          <a:xfrm>
            <a:off x="2356485" y="4754881"/>
            <a:ext cx="1548765" cy="1104753"/>
          </a:xfrm>
          <a:prstGeom prst="roundRect">
            <a:avLst/>
          </a:prstGeom>
          <a:solidFill>
            <a:srgbClr val="F1BE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 </a:t>
            </a:r>
            <a:r>
              <a:rPr lang="en-US" sz="1800" b="1" dirty="0">
                <a:solidFill>
                  <a:prstClr val="white"/>
                </a:solidFill>
              </a:rPr>
              <a:t>Family Engagement</a:t>
            </a:r>
          </a:p>
        </p:txBody>
      </p:sp>
    </p:spTree>
    <p:extLst>
      <p:ext uri="{BB962C8B-B14F-4D97-AF65-F5344CB8AC3E}">
        <p14:creationId xmlns:p14="http://schemas.microsoft.com/office/powerpoint/2010/main" val="33405184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6526" y="0"/>
            <a:ext cx="4051935" cy="894080"/>
          </a:xfrm>
        </p:spPr>
        <p:txBody>
          <a:bodyPr>
            <a:normAutofit/>
          </a:bodyPr>
          <a:lstStyle/>
          <a:p>
            <a:pPr algn="ctr"/>
            <a:r>
              <a:rPr lang="en-US" sz="2880" b="1" dirty="0"/>
              <a:t>Organizing the 15 Effective Strategies</a:t>
            </a:r>
          </a:p>
        </p:txBody>
      </p:sp>
      <p:sp>
        <p:nvSpPr>
          <p:cNvPr id="6" name="Rounded Rectangle 5"/>
          <p:cNvSpPr/>
          <p:nvPr/>
        </p:nvSpPr>
        <p:spPr>
          <a:xfrm>
            <a:off x="2356486" y="6204374"/>
            <a:ext cx="1548765" cy="883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Systemic Approach </a:t>
            </a:r>
          </a:p>
        </p:txBody>
      </p:sp>
      <p:sp>
        <p:nvSpPr>
          <p:cNvPr id="7" name="Rounded Rectangle 6"/>
          <p:cNvSpPr/>
          <p:nvPr/>
        </p:nvSpPr>
        <p:spPr>
          <a:xfrm>
            <a:off x="4059556" y="6204374"/>
            <a:ext cx="1800225" cy="881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School– Community </a:t>
            </a:r>
          </a:p>
          <a:p>
            <a:pPr algn="ctr"/>
            <a:r>
              <a:rPr lang="en-US" sz="2080" b="1" dirty="0">
                <a:solidFill>
                  <a:prstClr val="white"/>
                </a:solidFill>
              </a:rPr>
              <a:t>Collaboration </a:t>
            </a:r>
          </a:p>
        </p:txBody>
      </p:sp>
      <p:sp>
        <p:nvSpPr>
          <p:cNvPr id="8" name="Rounded Rectangle 7"/>
          <p:cNvSpPr/>
          <p:nvPr/>
        </p:nvSpPr>
        <p:spPr>
          <a:xfrm>
            <a:off x="6014087" y="6204374"/>
            <a:ext cx="1394459" cy="881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prstClr val="white"/>
                </a:solidFill>
              </a:rPr>
              <a:t>Safe Learning Environment</a:t>
            </a:r>
          </a:p>
        </p:txBody>
      </p:sp>
      <p:sp>
        <p:nvSpPr>
          <p:cNvPr id="9" name="Rounded Rectangle 8"/>
          <p:cNvSpPr/>
          <p:nvPr/>
        </p:nvSpPr>
        <p:spPr>
          <a:xfrm>
            <a:off x="2356486" y="3528207"/>
            <a:ext cx="5052059" cy="881933"/>
          </a:xfrm>
          <a:prstGeom prst="roundRect">
            <a:avLst/>
          </a:prstGeom>
          <a:solidFill>
            <a:srgbClr val="F1BE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 </a:t>
            </a:r>
            <a:r>
              <a:rPr lang="en-US" sz="2880" b="1" dirty="0">
                <a:solidFill>
                  <a:prstClr val="white"/>
                </a:solidFill>
              </a:rPr>
              <a:t>Early Interventions</a:t>
            </a:r>
          </a:p>
        </p:txBody>
      </p:sp>
      <p:sp>
        <p:nvSpPr>
          <p:cNvPr id="10" name="Rounded Rectangle 9"/>
          <p:cNvSpPr/>
          <p:nvPr/>
        </p:nvSpPr>
        <p:spPr>
          <a:xfrm>
            <a:off x="2356485" y="4754881"/>
            <a:ext cx="1548765" cy="1104753"/>
          </a:xfrm>
          <a:prstGeom prst="roundRect">
            <a:avLst/>
          </a:prstGeom>
          <a:solidFill>
            <a:srgbClr val="F1BE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prstClr val="white"/>
                </a:solidFill>
              </a:rPr>
              <a:t> Family Engagement</a:t>
            </a:r>
          </a:p>
        </p:txBody>
      </p:sp>
      <p:sp>
        <p:nvSpPr>
          <p:cNvPr id="11" name="Rounded Rectangle 10"/>
          <p:cNvSpPr/>
          <p:nvPr/>
        </p:nvSpPr>
        <p:spPr>
          <a:xfrm>
            <a:off x="4059556" y="4754881"/>
            <a:ext cx="1800225" cy="1104753"/>
          </a:xfrm>
          <a:prstGeom prst="roundRect">
            <a:avLst/>
          </a:prstGeom>
          <a:solidFill>
            <a:srgbClr val="F1BE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 Early Childhood Education</a:t>
            </a:r>
            <a:endParaRPr lang="en-US" sz="2880" b="1" dirty="0">
              <a:solidFill>
                <a:prstClr val="white"/>
              </a:solidFill>
            </a:endParaRPr>
          </a:p>
        </p:txBody>
      </p:sp>
    </p:spTree>
    <p:extLst>
      <p:ext uri="{BB962C8B-B14F-4D97-AF65-F5344CB8AC3E}">
        <p14:creationId xmlns:p14="http://schemas.microsoft.com/office/powerpoint/2010/main" val="41204226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6526" y="0"/>
            <a:ext cx="4051935" cy="894080"/>
          </a:xfrm>
        </p:spPr>
        <p:txBody>
          <a:bodyPr>
            <a:normAutofit/>
          </a:bodyPr>
          <a:lstStyle/>
          <a:p>
            <a:pPr algn="ctr"/>
            <a:r>
              <a:rPr lang="en-US" sz="2880" b="1" dirty="0"/>
              <a:t>Organizing the 15 Effective Strategies</a:t>
            </a:r>
          </a:p>
        </p:txBody>
      </p:sp>
      <p:sp>
        <p:nvSpPr>
          <p:cNvPr id="6" name="Rounded Rectangle 5"/>
          <p:cNvSpPr/>
          <p:nvPr/>
        </p:nvSpPr>
        <p:spPr>
          <a:xfrm>
            <a:off x="2356486" y="6204374"/>
            <a:ext cx="1548765" cy="883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Systemic Approach </a:t>
            </a:r>
          </a:p>
        </p:txBody>
      </p:sp>
      <p:sp>
        <p:nvSpPr>
          <p:cNvPr id="7" name="Rounded Rectangle 6"/>
          <p:cNvSpPr/>
          <p:nvPr/>
        </p:nvSpPr>
        <p:spPr>
          <a:xfrm>
            <a:off x="4059556" y="6204374"/>
            <a:ext cx="1800225" cy="881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School– Community </a:t>
            </a:r>
          </a:p>
          <a:p>
            <a:pPr algn="ctr"/>
            <a:r>
              <a:rPr lang="en-US" sz="2080" b="1" dirty="0">
                <a:solidFill>
                  <a:prstClr val="white"/>
                </a:solidFill>
              </a:rPr>
              <a:t>Collaboration </a:t>
            </a:r>
          </a:p>
        </p:txBody>
      </p:sp>
      <p:sp>
        <p:nvSpPr>
          <p:cNvPr id="8" name="Rounded Rectangle 7"/>
          <p:cNvSpPr/>
          <p:nvPr/>
        </p:nvSpPr>
        <p:spPr>
          <a:xfrm>
            <a:off x="6031231" y="6211148"/>
            <a:ext cx="1394459" cy="881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Safe </a:t>
            </a:r>
            <a:r>
              <a:rPr lang="en-US" sz="1600" b="1" dirty="0">
                <a:solidFill>
                  <a:prstClr val="white"/>
                </a:solidFill>
              </a:rPr>
              <a:t>Learning Environment</a:t>
            </a:r>
          </a:p>
        </p:txBody>
      </p:sp>
      <p:sp>
        <p:nvSpPr>
          <p:cNvPr id="9" name="Rounded Rectangle 8"/>
          <p:cNvSpPr/>
          <p:nvPr/>
        </p:nvSpPr>
        <p:spPr>
          <a:xfrm>
            <a:off x="2356485" y="4754881"/>
            <a:ext cx="1548765" cy="1104753"/>
          </a:xfrm>
          <a:prstGeom prst="roundRect">
            <a:avLst/>
          </a:prstGeom>
          <a:solidFill>
            <a:srgbClr val="F1BE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prstClr val="white"/>
                </a:solidFill>
              </a:rPr>
              <a:t> Family Engagement</a:t>
            </a:r>
          </a:p>
        </p:txBody>
      </p:sp>
      <p:sp>
        <p:nvSpPr>
          <p:cNvPr id="12" name="Rounded Rectangle 11"/>
          <p:cNvSpPr/>
          <p:nvPr/>
        </p:nvSpPr>
        <p:spPr>
          <a:xfrm>
            <a:off x="4023140" y="4754881"/>
            <a:ext cx="1800225" cy="1104753"/>
          </a:xfrm>
          <a:prstGeom prst="roundRect">
            <a:avLst/>
          </a:prstGeom>
          <a:solidFill>
            <a:srgbClr val="F1BE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 Early Childhood Education</a:t>
            </a:r>
            <a:endParaRPr lang="en-US" sz="2880" b="1" dirty="0">
              <a:solidFill>
                <a:prstClr val="white"/>
              </a:solidFill>
            </a:endParaRPr>
          </a:p>
        </p:txBody>
      </p:sp>
      <p:sp>
        <p:nvSpPr>
          <p:cNvPr id="14" name="Rounded Rectangle 13"/>
          <p:cNvSpPr/>
          <p:nvPr/>
        </p:nvSpPr>
        <p:spPr>
          <a:xfrm>
            <a:off x="5941255" y="4754881"/>
            <a:ext cx="1473005" cy="1104753"/>
          </a:xfrm>
          <a:prstGeom prst="roundRect">
            <a:avLst/>
          </a:prstGeom>
          <a:solidFill>
            <a:srgbClr val="F1BE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 </a:t>
            </a:r>
            <a:r>
              <a:rPr lang="en-US" sz="1600" b="1" dirty="0">
                <a:solidFill>
                  <a:prstClr val="white"/>
                </a:solidFill>
              </a:rPr>
              <a:t>Early Literacy Development</a:t>
            </a:r>
          </a:p>
        </p:txBody>
      </p:sp>
      <p:sp>
        <p:nvSpPr>
          <p:cNvPr id="10" name="Rounded Rectangle 9"/>
          <p:cNvSpPr/>
          <p:nvPr/>
        </p:nvSpPr>
        <p:spPr>
          <a:xfrm>
            <a:off x="2356486" y="3528207"/>
            <a:ext cx="5052059" cy="881933"/>
          </a:xfrm>
          <a:prstGeom prst="roundRect">
            <a:avLst/>
          </a:prstGeom>
          <a:solidFill>
            <a:srgbClr val="F1BE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 </a:t>
            </a:r>
            <a:r>
              <a:rPr lang="en-US" sz="2880" b="1" dirty="0">
                <a:solidFill>
                  <a:prstClr val="white"/>
                </a:solidFill>
              </a:rPr>
              <a:t>Early Interventions</a:t>
            </a:r>
          </a:p>
        </p:txBody>
      </p:sp>
    </p:spTree>
    <p:extLst>
      <p:ext uri="{BB962C8B-B14F-4D97-AF65-F5344CB8AC3E}">
        <p14:creationId xmlns:p14="http://schemas.microsoft.com/office/powerpoint/2010/main" val="35498826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6526" y="0"/>
            <a:ext cx="4051935" cy="894080"/>
          </a:xfrm>
        </p:spPr>
        <p:txBody>
          <a:bodyPr>
            <a:normAutofit/>
          </a:bodyPr>
          <a:lstStyle/>
          <a:p>
            <a:pPr algn="ctr"/>
            <a:r>
              <a:rPr lang="en-US" sz="2880" b="1" dirty="0"/>
              <a:t>Organizing the 15 Effective Strategies</a:t>
            </a:r>
          </a:p>
        </p:txBody>
      </p:sp>
      <p:sp>
        <p:nvSpPr>
          <p:cNvPr id="6" name="Rounded Rectangle 5"/>
          <p:cNvSpPr/>
          <p:nvPr/>
        </p:nvSpPr>
        <p:spPr>
          <a:xfrm>
            <a:off x="2356486" y="6204374"/>
            <a:ext cx="1548765" cy="883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Systemic Approach </a:t>
            </a:r>
          </a:p>
        </p:txBody>
      </p:sp>
      <p:sp>
        <p:nvSpPr>
          <p:cNvPr id="7" name="Rounded Rectangle 6"/>
          <p:cNvSpPr/>
          <p:nvPr/>
        </p:nvSpPr>
        <p:spPr>
          <a:xfrm>
            <a:off x="4059556" y="6204374"/>
            <a:ext cx="1800225" cy="881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School– Community </a:t>
            </a:r>
          </a:p>
          <a:p>
            <a:pPr algn="ctr"/>
            <a:r>
              <a:rPr lang="en-US" sz="2080" b="1" dirty="0">
                <a:solidFill>
                  <a:prstClr val="white"/>
                </a:solidFill>
              </a:rPr>
              <a:t>Collaboration </a:t>
            </a:r>
          </a:p>
        </p:txBody>
      </p:sp>
      <p:sp>
        <p:nvSpPr>
          <p:cNvPr id="8" name="Rounded Rectangle 7"/>
          <p:cNvSpPr/>
          <p:nvPr/>
        </p:nvSpPr>
        <p:spPr>
          <a:xfrm>
            <a:off x="6014087" y="6204374"/>
            <a:ext cx="1394459" cy="881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Safe Learning Environment</a:t>
            </a:r>
          </a:p>
        </p:txBody>
      </p:sp>
      <p:sp>
        <p:nvSpPr>
          <p:cNvPr id="9" name="Rounded Rectangle 8"/>
          <p:cNvSpPr/>
          <p:nvPr/>
        </p:nvSpPr>
        <p:spPr>
          <a:xfrm>
            <a:off x="2356485" y="4754881"/>
            <a:ext cx="1548765" cy="1104753"/>
          </a:xfrm>
          <a:prstGeom prst="roundRect">
            <a:avLst/>
          </a:prstGeom>
          <a:solidFill>
            <a:srgbClr val="F1BE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prstClr val="white"/>
                </a:solidFill>
              </a:rPr>
              <a:t> Family Engagement</a:t>
            </a:r>
          </a:p>
        </p:txBody>
      </p:sp>
      <p:sp>
        <p:nvSpPr>
          <p:cNvPr id="12" name="Rounded Rectangle 11"/>
          <p:cNvSpPr/>
          <p:nvPr/>
        </p:nvSpPr>
        <p:spPr>
          <a:xfrm>
            <a:off x="4023140" y="4754881"/>
            <a:ext cx="1800225" cy="1104753"/>
          </a:xfrm>
          <a:prstGeom prst="roundRect">
            <a:avLst/>
          </a:prstGeom>
          <a:solidFill>
            <a:srgbClr val="F1BE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 Early Childhood Education</a:t>
            </a:r>
            <a:endParaRPr lang="en-US" sz="2880" b="1" dirty="0">
              <a:solidFill>
                <a:prstClr val="white"/>
              </a:solidFill>
            </a:endParaRPr>
          </a:p>
        </p:txBody>
      </p:sp>
      <p:sp>
        <p:nvSpPr>
          <p:cNvPr id="14" name="Rounded Rectangle 13"/>
          <p:cNvSpPr/>
          <p:nvPr/>
        </p:nvSpPr>
        <p:spPr>
          <a:xfrm>
            <a:off x="5941255" y="4754881"/>
            <a:ext cx="1649716" cy="1104753"/>
          </a:xfrm>
          <a:prstGeom prst="roundRect">
            <a:avLst/>
          </a:prstGeom>
          <a:solidFill>
            <a:srgbClr val="F1BE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prstClr val="white"/>
                </a:solidFill>
              </a:rPr>
              <a:t> Early Literacy Development</a:t>
            </a:r>
          </a:p>
        </p:txBody>
      </p:sp>
    </p:spTree>
    <p:extLst>
      <p:ext uri="{BB962C8B-B14F-4D97-AF65-F5344CB8AC3E}">
        <p14:creationId xmlns:p14="http://schemas.microsoft.com/office/powerpoint/2010/main" val="23354675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6526" y="0"/>
            <a:ext cx="4051935" cy="894080"/>
          </a:xfrm>
        </p:spPr>
        <p:txBody>
          <a:bodyPr>
            <a:normAutofit/>
          </a:bodyPr>
          <a:lstStyle/>
          <a:p>
            <a:pPr algn="ctr"/>
            <a:r>
              <a:rPr lang="en-US" sz="2880" b="1" dirty="0"/>
              <a:t>Organizing the 15 Effective Strategies</a:t>
            </a:r>
          </a:p>
        </p:txBody>
      </p:sp>
      <p:sp>
        <p:nvSpPr>
          <p:cNvPr id="6" name="Rounded Rectangle 5"/>
          <p:cNvSpPr/>
          <p:nvPr/>
        </p:nvSpPr>
        <p:spPr>
          <a:xfrm>
            <a:off x="2356486" y="6204374"/>
            <a:ext cx="1548765" cy="883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Systemic Approach </a:t>
            </a:r>
          </a:p>
        </p:txBody>
      </p:sp>
      <p:sp>
        <p:nvSpPr>
          <p:cNvPr id="7" name="Rounded Rectangle 6"/>
          <p:cNvSpPr/>
          <p:nvPr/>
        </p:nvSpPr>
        <p:spPr>
          <a:xfrm>
            <a:off x="4059556" y="6204374"/>
            <a:ext cx="1800225" cy="881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School– Community </a:t>
            </a:r>
          </a:p>
          <a:p>
            <a:pPr algn="ctr"/>
            <a:r>
              <a:rPr lang="en-US" sz="2080" b="1" dirty="0">
                <a:solidFill>
                  <a:prstClr val="white"/>
                </a:solidFill>
              </a:rPr>
              <a:t>Collaboration </a:t>
            </a:r>
          </a:p>
        </p:txBody>
      </p:sp>
      <p:sp>
        <p:nvSpPr>
          <p:cNvPr id="8" name="Rounded Rectangle 7"/>
          <p:cNvSpPr/>
          <p:nvPr/>
        </p:nvSpPr>
        <p:spPr>
          <a:xfrm>
            <a:off x="6014087" y="6204374"/>
            <a:ext cx="1394459" cy="881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Safe Learning Environment</a:t>
            </a:r>
          </a:p>
        </p:txBody>
      </p:sp>
      <p:sp>
        <p:nvSpPr>
          <p:cNvPr id="10" name="Rounded Rectangle 9"/>
          <p:cNvSpPr/>
          <p:nvPr/>
        </p:nvSpPr>
        <p:spPr>
          <a:xfrm>
            <a:off x="2356485" y="4754881"/>
            <a:ext cx="1548765" cy="1104753"/>
          </a:xfrm>
          <a:prstGeom prst="roundRect">
            <a:avLst/>
          </a:prstGeom>
          <a:solidFill>
            <a:srgbClr val="F1BE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prstClr val="white"/>
                </a:solidFill>
              </a:rPr>
              <a:t> Family Engagement</a:t>
            </a:r>
          </a:p>
        </p:txBody>
      </p:sp>
      <p:sp>
        <p:nvSpPr>
          <p:cNvPr id="11" name="Rounded Rectangle 10"/>
          <p:cNvSpPr/>
          <p:nvPr/>
        </p:nvSpPr>
        <p:spPr>
          <a:xfrm>
            <a:off x="4059556" y="4754881"/>
            <a:ext cx="1800225" cy="1104753"/>
          </a:xfrm>
          <a:prstGeom prst="roundRect">
            <a:avLst/>
          </a:prstGeom>
          <a:solidFill>
            <a:srgbClr val="F1BE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 Early Childhood Education</a:t>
            </a:r>
            <a:endParaRPr lang="en-US" sz="2880" b="1" dirty="0">
              <a:solidFill>
                <a:prstClr val="white"/>
              </a:solidFill>
            </a:endParaRPr>
          </a:p>
        </p:txBody>
      </p:sp>
      <p:sp>
        <p:nvSpPr>
          <p:cNvPr id="9" name="Rounded Rectangle 8"/>
          <p:cNvSpPr/>
          <p:nvPr/>
        </p:nvSpPr>
        <p:spPr>
          <a:xfrm>
            <a:off x="2350772" y="1719728"/>
            <a:ext cx="5052060"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 </a:t>
            </a:r>
            <a:r>
              <a:rPr lang="en-US" sz="2880" b="1" dirty="0">
                <a:solidFill>
                  <a:prstClr val="white"/>
                </a:solidFill>
              </a:rPr>
              <a:t>Basic Core Strategies</a:t>
            </a:r>
          </a:p>
        </p:txBody>
      </p:sp>
      <p:sp>
        <p:nvSpPr>
          <p:cNvPr id="15" name="Rounded Rectangle 14"/>
          <p:cNvSpPr/>
          <p:nvPr/>
        </p:nvSpPr>
        <p:spPr>
          <a:xfrm>
            <a:off x="5974814" y="4773639"/>
            <a:ext cx="1473005" cy="1104753"/>
          </a:xfrm>
          <a:prstGeom prst="roundRect">
            <a:avLst/>
          </a:prstGeom>
          <a:solidFill>
            <a:srgbClr val="F1BE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 Early Literacy Development</a:t>
            </a:r>
          </a:p>
        </p:txBody>
      </p:sp>
    </p:spTree>
    <p:extLst>
      <p:ext uri="{BB962C8B-B14F-4D97-AF65-F5344CB8AC3E}">
        <p14:creationId xmlns:p14="http://schemas.microsoft.com/office/powerpoint/2010/main" val="34950952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6526" y="0"/>
            <a:ext cx="4051935" cy="894080"/>
          </a:xfrm>
        </p:spPr>
        <p:txBody>
          <a:bodyPr>
            <a:normAutofit/>
          </a:bodyPr>
          <a:lstStyle/>
          <a:p>
            <a:pPr algn="ctr"/>
            <a:r>
              <a:rPr lang="en-US" sz="2880" b="1" dirty="0"/>
              <a:t>Organizing the 15 Effective Strategies</a:t>
            </a:r>
          </a:p>
        </p:txBody>
      </p:sp>
      <p:sp>
        <p:nvSpPr>
          <p:cNvPr id="6" name="Rounded Rectangle 5"/>
          <p:cNvSpPr/>
          <p:nvPr/>
        </p:nvSpPr>
        <p:spPr>
          <a:xfrm>
            <a:off x="2356486" y="6204374"/>
            <a:ext cx="1548765" cy="883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Systemic Approach </a:t>
            </a:r>
          </a:p>
        </p:txBody>
      </p:sp>
      <p:sp>
        <p:nvSpPr>
          <p:cNvPr id="7" name="Rounded Rectangle 6"/>
          <p:cNvSpPr/>
          <p:nvPr/>
        </p:nvSpPr>
        <p:spPr>
          <a:xfrm>
            <a:off x="4059556" y="6204374"/>
            <a:ext cx="1800225" cy="881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School– Community </a:t>
            </a:r>
          </a:p>
          <a:p>
            <a:pPr algn="ctr"/>
            <a:r>
              <a:rPr lang="en-US" sz="2080" b="1" dirty="0">
                <a:solidFill>
                  <a:prstClr val="white"/>
                </a:solidFill>
              </a:rPr>
              <a:t>Collaboration </a:t>
            </a:r>
          </a:p>
        </p:txBody>
      </p:sp>
      <p:sp>
        <p:nvSpPr>
          <p:cNvPr id="8" name="Rounded Rectangle 7"/>
          <p:cNvSpPr/>
          <p:nvPr/>
        </p:nvSpPr>
        <p:spPr>
          <a:xfrm>
            <a:off x="6014087" y="6204374"/>
            <a:ext cx="1394459" cy="881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Safe Learning Environment</a:t>
            </a:r>
          </a:p>
        </p:txBody>
      </p:sp>
      <p:sp>
        <p:nvSpPr>
          <p:cNvPr id="10" name="Rounded Rectangle 9"/>
          <p:cNvSpPr/>
          <p:nvPr/>
        </p:nvSpPr>
        <p:spPr>
          <a:xfrm>
            <a:off x="2356485" y="4754881"/>
            <a:ext cx="1548765" cy="1104753"/>
          </a:xfrm>
          <a:prstGeom prst="roundRect">
            <a:avLst/>
          </a:prstGeom>
          <a:solidFill>
            <a:srgbClr val="F1BE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prstClr val="white"/>
                </a:solidFill>
              </a:rPr>
              <a:t> Family Engagement</a:t>
            </a:r>
          </a:p>
        </p:txBody>
      </p:sp>
      <p:sp>
        <p:nvSpPr>
          <p:cNvPr id="11" name="Rounded Rectangle 10"/>
          <p:cNvSpPr/>
          <p:nvPr/>
        </p:nvSpPr>
        <p:spPr>
          <a:xfrm>
            <a:off x="4059556" y="4754881"/>
            <a:ext cx="1800225" cy="1104753"/>
          </a:xfrm>
          <a:prstGeom prst="roundRect">
            <a:avLst/>
          </a:prstGeom>
          <a:solidFill>
            <a:srgbClr val="F1BE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 Early Childhood Education</a:t>
            </a:r>
            <a:endParaRPr lang="en-US" sz="2880" b="1" dirty="0">
              <a:solidFill>
                <a:prstClr val="white"/>
              </a:solidFill>
            </a:endParaRPr>
          </a:p>
        </p:txBody>
      </p:sp>
      <p:sp>
        <p:nvSpPr>
          <p:cNvPr id="13" name="Rounded Rectangle 12"/>
          <p:cNvSpPr/>
          <p:nvPr/>
        </p:nvSpPr>
        <p:spPr>
          <a:xfrm>
            <a:off x="6014086" y="4754881"/>
            <a:ext cx="1463040" cy="1104753"/>
          </a:xfrm>
          <a:prstGeom prst="roundRect">
            <a:avLst/>
          </a:prstGeom>
          <a:solidFill>
            <a:srgbClr val="F1BE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 Early Literacy Development</a:t>
            </a:r>
          </a:p>
        </p:txBody>
      </p:sp>
      <p:sp>
        <p:nvSpPr>
          <p:cNvPr id="9" name="Rounded Rectangle 8"/>
          <p:cNvSpPr/>
          <p:nvPr/>
        </p:nvSpPr>
        <p:spPr>
          <a:xfrm>
            <a:off x="2350772" y="1719728"/>
            <a:ext cx="5052060"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 </a:t>
            </a:r>
            <a:r>
              <a:rPr lang="en-US" sz="2880" b="1" dirty="0">
                <a:solidFill>
                  <a:prstClr val="white"/>
                </a:solidFill>
              </a:rPr>
              <a:t>Basic Core Strategies</a:t>
            </a:r>
          </a:p>
        </p:txBody>
      </p:sp>
      <p:sp>
        <p:nvSpPr>
          <p:cNvPr id="12" name="Rounded Rectangle 11"/>
          <p:cNvSpPr/>
          <p:nvPr/>
        </p:nvSpPr>
        <p:spPr>
          <a:xfrm>
            <a:off x="2350772" y="3305388"/>
            <a:ext cx="1255246"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Mentoring/ Tutoring</a:t>
            </a:r>
          </a:p>
        </p:txBody>
      </p:sp>
    </p:spTree>
    <p:extLst>
      <p:ext uri="{BB962C8B-B14F-4D97-AF65-F5344CB8AC3E}">
        <p14:creationId xmlns:p14="http://schemas.microsoft.com/office/powerpoint/2010/main" val="34425913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6526" y="0"/>
            <a:ext cx="4051935" cy="894080"/>
          </a:xfrm>
        </p:spPr>
        <p:txBody>
          <a:bodyPr>
            <a:normAutofit/>
          </a:bodyPr>
          <a:lstStyle/>
          <a:p>
            <a:pPr algn="ctr"/>
            <a:r>
              <a:rPr lang="en-US" sz="2880" b="1" dirty="0"/>
              <a:t>Organizing the 15 Effective Strategies</a:t>
            </a:r>
          </a:p>
        </p:txBody>
      </p:sp>
      <p:sp>
        <p:nvSpPr>
          <p:cNvPr id="6" name="Rounded Rectangle 5"/>
          <p:cNvSpPr/>
          <p:nvPr/>
        </p:nvSpPr>
        <p:spPr>
          <a:xfrm>
            <a:off x="2356486" y="6204374"/>
            <a:ext cx="1548765" cy="883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Systemic Approach </a:t>
            </a:r>
          </a:p>
        </p:txBody>
      </p:sp>
      <p:sp>
        <p:nvSpPr>
          <p:cNvPr id="7" name="Rounded Rectangle 6"/>
          <p:cNvSpPr/>
          <p:nvPr/>
        </p:nvSpPr>
        <p:spPr>
          <a:xfrm>
            <a:off x="4059556" y="6204374"/>
            <a:ext cx="1800225" cy="881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School– Community </a:t>
            </a:r>
          </a:p>
          <a:p>
            <a:pPr algn="ctr"/>
            <a:r>
              <a:rPr lang="en-US" sz="2080" b="1" dirty="0">
                <a:solidFill>
                  <a:prstClr val="white"/>
                </a:solidFill>
              </a:rPr>
              <a:t>Collaboration </a:t>
            </a:r>
          </a:p>
        </p:txBody>
      </p:sp>
      <p:sp>
        <p:nvSpPr>
          <p:cNvPr id="8" name="Rounded Rectangle 7"/>
          <p:cNvSpPr/>
          <p:nvPr/>
        </p:nvSpPr>
        <p:spPr>
          <a:xfrm>
            <a:off x="6014087" y="6204374"/>
            <a:ext cx="1394459" cy="881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Safe Learning Environment</a:t>
            </a:r>
          </a:p>
        </p:txBody>
      </p:sp>
      <p:sp>
        <p:nvSpPr>
          <p:cNvPr id="9" name="Rounded Rectangle 8"/>
          <p:cNvSpPr/>
          <p:nvPr/>
        </p:nvSpPr>
        <p:spPr>
          <a:xfrm>
            <a:off x="2350772" y="1719728"/>
            <a:ext cx="5052060"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 </a:t>
            </a:r>
            <a:r>
              <a:rPr lang="en-US" sz="2880" b="1" dirty="0">
                <a:solidFill>
                  <a:prstClr val="white"/>
                </a:solidFill>
              </a:rPr>
              <a:t>Basic Core Strategies</a:t>
            </a:r>
          </a:p>
        </p:txBody>
      </p:sp>
      <p:sp>
        <p:nvSpPr>
          <p:cNvPr id="15" name="Rounded Rectangle 14"/>
          <p:cNvSpPr/>
          <p:nvPr/>
        </p:nvSpPr>
        <p:spPr>
          <a:xfrm>
            <a:off x="2356485" y="4754881"/>
            <a:ext cx="1548765" cy="1104753"/>
          </a:xfrm>
          <a:prstGeom prst="roundRect">
            <a:avLst/>
          </a:prstGeom>
          <a:solidFill>
            <a:srgbClr val="F1BE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prstClr val="white"/>
                </a:solidFill>
              </a:rPr>
              <a:t> Family Engagement</a:t>
            </a:r>
          </a:p>
        </p:txBody>
      </p:sp>
      <p:sp>
        <p:nvSpPr>
          <p:cNvPr id="16" name="Rounded Rectangle 15"/>
          <p:cNvSpPr/>
          <p:nvPr/>
        </p:nvSpPr>
        <p:spPr>
          <a:xfrm>
            <a:off x="4023140" y="4754881"/>
            <a:ext cx="1800225" cy="1104753"/>
          </a:xfrm>
          <a:prstGeom prst="roundRect">
            <a:avLst/>
          </a:prstGeom>
          <a:solidFill>
            <a:srgbClr val="F1BE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 Early Childhood Education</a:t>
            </a:r>
            <a:endParaRPr lang="en-US" sz="2880" b="1" dirty="0">
              <a:solidFill>
                <a:prstClr val="white"/>
              </a:solidFill>
            </a:endParaRPr>
          </a:p>
        </p:txBody>
      </p:sp>
      <p:sp>
        <p:nvSpPr>
          <p:cNvPr id="17" name="Rounded Rectangle 16"/>
          <p:cNvSpPr/>
          <p:nvPr/>
        </p:nvSpPr>
        <p:spPr>
          <a:xfrm>
            <a:off x="5941255" y="4754881"/>
            <a:ext cx="1473005" cy="1104753"/>
          </a:xfrm>
          <a:prstGeom prst="roundRect">
            <a:avLst/>
          </a:prstGeom>
          <a:solidFill>
            <a:srgbClr val="F1BE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 Early Literacy Development</a:t>
            </a:r>
          </a:p>
        </p:txBody>
      </p:sp>
      <p:sp>
        <p:nvSpPr>
          <p:cNvPr id="18" name="Rounded Rectangle 17"/>
          <p:cNvSpPr/>
          <p:nvPr/>
        </p:nvSpPr>
        <p:spPr>
          <a:xfrm>
            <a:off x="2350772" y="3316136"/>
            <a:ext cx="1255835"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Mentoring/Tutoring</a:t>
            </a:r>
          </a:p>
        </p:txBody>
      </p:sp>
      <p:sp>
        <p:nvSpPr>
          <p:cNvPr id="19" name="Rounded Rectangle 18"/>
          <p:cNvSpPr/>
          <p:nvPr/>
        </p:nvSpPr>
        <p:spPr>
          <a:xfrm>
            <a:off x="3691114" y="3316136"/>
            <a:ext cx="1170432"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 </a:t>
            </a:r>
            <a:r>
              <a:rPr lang="en-US" sz="1800" b="1" dirty="0">
                <a:solidFill>
                  <a:prstClr val="white"/>
                </a:solidFill>
              </a:rPr>
              <a:t>Service- Learning</a:t>
            </a:r>
          </a:p>
        </p:txBody>
      </p:sp>
    </p:spTree>
    <p:extLst>
      <p:ext uri="{BB962C8B-B14F-4D97-AF65-F5344CB8AC3E}">
        <p14:creationId xmlns:p14="http://schemas.microsoft.com/office/powerpoint/2010/main" val="14496834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6526" y="0"/>
            <a:ext cx="4051935" cy="894080"/>
          </a:xfrm>
        </p:spPr>
        <p:txBody>
          <a:bodyPr>
            <a:normAutofit/>
          </a:bodyPr>
          <a:lstStyle/>
          <a:p>
            <a:pPr algn="ctr"/>
            <a:r>
              <a:rPr lang="en-US" sz="2880" b="1" dirty="0"/>
              <a:t>Organizing the 15 Effective Strategies</a:t>
            </a:r>
          </a:p>
        </p:txBody>
      </p:sp>
      <p:sp>
        <p:nvSpPr>
          <p:cNvPr id="6" name="Rounded Rectangle 5"/>
          <p:cNvSpPr/>
          <p:nvPr/>
        </p:nvSpPr>
        <p:spPr>
          <a:xfrm>
            <a:off x="2356486" y="6204374"/>
            <a:ext cx="1548765" cy="883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Systemic Approach </a:t>
            </a:r>
          </a:p>
        </p:txBody>
      </p:sp>
      <p:sp>
        <p:nvSpPr>
          <p:cNvPr id="7" name="Rounded Rectangle 6"/>
          <p:cNvSpPr/>
          <p:nvPr/>
        </p:nvSpPr>
        <p:spPr>
          <a:xfrm>
            <a:off x="4059556" y="6204374"/>
            <a:ext cx="1800225" cy="881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School– Community </a:t>
            </a:r>
          </a:p>
          <a:p>
            <a:pPr algn="ctr"/>
            <a:r>
              <a:rPr lang="en-US" sz="1600" b="1" dirty="0">
                <a:solidFill>
                  <a:prstClr val="white"/>
                </a:solidFill>
              </a:rPr>
              <a:t>Collaboration </a:t>
            </a:r>
          </a:p>
        </p:txBody>
      </p:sp>
      <p:sp>
        <p:nvSpPr>
          <p:cNvPr id="8" name="Rounded Rectangle 7"/>
          <p:cNvSpPr/>
          <p:nvPr/>
        </p:nvSpPr>
        <p:spPr>
          <a:xfrm>
            <a:off x="6014087" y="6204374"/>
            <a:ext cx="1394459" cy="881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Safe Learning Environment</a:t>
            </a:r>
          </a:p>
        </p:txBody>
      </p:sp>
      <p:sp>
        <p:nvSpPr>
          <p:cNvPr id="10" name="Rounded Rectangle 9"/>
          <p:cNvSpPr/>
          <p:nvPr/>
        </p:nvSpPr>
        <p:spPr>
          <a:xfrm>
            <a:off x="2356485" y="4754881"/>
            <a:ext cx="1548765" cy="1104753"/>
          </a:xfrm>
          <a:prstGeom prst="roundRect">
            <a:avLst/>
          </a:prstGeom>
          <a:solidFill>
            <a:srgbClr val="F1BE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 Family Engagement</a:t>
            </a:r>
          </a:p>
        </p:txBody>
      </p:sp>
      <p:sp>
        <p:nvSpPr>
          <p:cNvPr id="11" name="Rounded Rectangle 10"/>
          <p:cNvSpPr/>
          <p:nvPr/>
        </p:nvSpPr>
        <p:spPr>
          <a:xfrm>
            <a:off x="4023140" y="4754881"/>
            <a:ext cx="1800225" cy="1104753"/>
          </a:xfrm>
          <a:prstGeom prst="roundRect">
            <a:avLst/>
          </a:prstGeom>
          <a:solidFill>
            <a:srgbClr val="F1BE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 Early Childhood Education</a:t>
            </a:r>
          </a:p>
        </p:txBody>
      </p:sp>
      <p:sp>
        <p:nvSpPr>
          <p:cNvPr id="13" name="Rounded Rectangle 12"/>
          <p:cNvSpPr/>
          <p:nvPr/>
        </p:nvSpPr>
        <p:spPr>
          <a:xfrm>
            <a:off x="5941255" y="4754881"/>
            <a:ext cx="1473005" cy="1104753"/>
          </a:xfrm>
          <a:prstGeom prst="roundRect">
            <a:avLst/>
          </a:prstGeom>
          <a:solidFill>
            <a:srgbClr val="F1BE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 Early Literacy Development</a:t>
            </a:r>
          </a:p>
        </p:txBody>
      </p:sp>
      <p:sp>
        <p:nvSpPr>
          <p:cNvPr id="9" name="Rounded Rectangle 8"/>
          <p:cNvSpPr/>
          <p:nvPr/>
        </p:nvSpPr>
        <p:spPr>
          <a:xfrm>
            <a:off x="2350772" y="1719728"/>
            <a:ext cx="5052060"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 </a:t>
            </a:r>
            <a:r>
              <a:rPr lang="en-US" sz="2880" b="1" dirty="0">
                <a:solidFill>
                  <a:prstClr val="white"/>
                </a:solidFill>
              </a:rPr>
              <a:t>Basic Core Strategies</a:t>
            </a:r>
          </a:p>
        </p:txBody>
      </p:sp>
      <p:sp>
        <p:nvSpPr>
          <p:cNvPr id="12" name="Rounded Rectangle 11"/>
          <p:cNvSpPr/>
          <p:nvPr/>
        </p:nvSpPr>
        <p:spPr>
          <a:xfrm>
            <a:off x="2339927" y="3316136"/>
            <a:ext cx="1255835"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Mentoring/Tutoring</a:t>
            </a:r>
          </a:p>
        </p:txBody>
      </p:sp>
      <p:sp>
        <p:nvSpPr>
          <p:cNvPr id="14" name="Rounded Rectangle 13"/>
          <p:cNvSpPr/>
          <p:nvPr/>
        </p:nvSpPr>
        <p:spPr>
          <a:xfrm>
            <a:off x="3691114" y="3316136"/>
            <a:ext cx="1170432"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 </a:t>
            </a:r>
            <a:r>
              <a:rPr lang="en-US" sz="1800" b="1" dirty="0">
                <a:solidFill>
                  <a:prstClr val="white"/>
                </a:solidFill>
              </a:rPr>
              <a:t>Service- Learning</a:t>
            </a:r>
          </a:p>
        </p:txBody>
      </p:sp>
      <p:sp>
        <p:nvSpPr>
          <p:cNvPr id="15" name="Rounded Rectangle 14"/>
          <p:cNvSpPr/>
          <p:nvPr/>
        </p:nvSpPr>
        <p:spPr>
          <a:xfrm>
            <a:off x="4956898" y="3316136"/>
            <a:ext cx="1170432"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white"/>
                </a:solidFill>
              </a:rPr>
              <a:t> </a:t>
            </a:r>
            <a:r>
              <a:rPr lang="en-US" sz="1400" b="1" dirty="0" smtClean="0">
                <a:solidFill>
                  <a:prstClr val="white"/>
                </a:solidFill>
              </a:rPr>
              <a:t>Alternative </a:t>
            </a:r>
            <a:r>
              <a:rPr lang="en-US" sz="1400" b="1" dirty="0">
                <a:solidFill>
                  <a:prstClr val="white"/>
                </a:solidFill>
              </a:rPr>
              <a:t>Schooling</a:t>
            </a:r>
          </a:p>
        </p:txBody>
      </p:sp>
      <p:sp>
        <p:nvSpPr>
          <p:cNvPr id="16" name="Rounded Rectangle 15"/>
          <p:cNvSpPr/>
          <p:nvPr/>
        </p:nvSpPr>
        <p:spPr>
          <a:xfrm>
            <a:off x="6222682" y="3316136"/>
            <a:ext cx="1243584"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white"/>
                </a:solidFill>
              </a:rPr>
              <a:t>After- &amp; Out-of-School Instruction</a:t>
            </a:r>
          </a:p>
        </p:txBody>
      </p:sp>
    </p:spTree>
    <p:extLst>
      <p:ext uri="{BB962C8B-B14F-4D97-AF65-F5344CB8AC3E}">
        <p14:creationId xmlns:p14="http://schemas.microsoft.com/office/powerpoint/2010/main" val="368699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6486" y="40100"/>
            <a:ext cx="5263515" cy="369210"/>
          </a:xfrm>
        </p:spPr>
        <p:txBody>
          <a:bodyPr>
            <a:noAutofit/>
          </a:bodyPr>
          <a:lstStyle/>
          <a:p>
            <a:pPr algn="ctr"/>
            <a:r>
              <a:rPr lang="en-US" sz="1920" b="1" dirty="0"/>
              <a:t>Organizing the 15 Effective Strategies</a:t>
            </a:r>
          </a:p>
        </p:txBody>
      </p:sp>
      <p:sp>
        <p:nvSpPr>
          <p:cNvPr id="6" name="Rounded Rectangle 5"/>
          <p:cNvSpPr/>
          <p:nvPr/>
        </p:nvSpPr>
        <p:spPr>
          <a:xfrm>
            <a:off x="2356486" y="6204374"/>
            <a:ext cx="1548765" cy="883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Systemic Approach </a:t>
            </a:r>
          </a:p>
        </p:txBody>
      </p:sp>
      <p:sp>
        <p:nvSpPr>
          <p:cNvPr id="7" name="Rounded Rectangle 6"/>
          <p:cNvSpPr/>
          <p:nvPr/>
        </p:nvSpPr>
        <p:spPr>
          <a:xfrm>
            <a:off x="4059556" y="6204374"/>
            <a:ext cx="1800225" cy="881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School– Community </a:t>
            </a:r>
          </a:p>
          <a:p>
            <a:pPr algn="ctr"/>
            <a:r>
              <a:rPr lang="en-US" sz="1600" b="1" dirty="0">
                <a:solidFill>
                  <a:prstClr val="white"/>
                </a:solidFill>
              </a:rPr>
              <a:t>Collaboration </a:t>
            </a:r>
          </a:p>
        </p:txBody>
      </p:sp>
      <p:sp>
        <p:nvSpPr>
          <p:cNvPr id="8" name="Rounded Rectangle 7"/>
          <p:cNvSpPr/>
          <p:nvPr/>
        </p:nvSpPr>
        <p:spPr>
          <a:xfrm>
            <a:off x="6014087" y="6204374"/>
            <a:ext cx="1394459" cy="881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Safe Learning Environment</a:t>
            </a:r>
          </a:p>
        </p:txBody>
      </p:sp>
      <p:sp>
        <p:nvSpPr>
          <p:cNvPr id="17" name="Rounded Rectangle 16"/>
          <p:cNvSpPr/>
          <p:nvPr/>
        </p:nvSpPr>
        <p:spPr>
          <a:xfrm>
            <a:off x="2356486" y="556354"/>
            <a:ext cx="5046345" cy="784769"/>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 </a:t>
            </a:r>
            <a:r>
              <a:rPr lang="en-US" sz="2800" b="1" dirty="0">
                <a:solidFill>
                  <a:prstClr val="white"/>
                </a:solidFill>
              </a:rPr>
              <a:t>Managing and Improving Instruction</a:t>
            </a:r>
          </a:p>
        </p:txBody>
      </p:sp>
      <p:sp>
        <p:nvSpPr>
          <p:cNvPr id="18" name="Rounded Rectangle 17"/>
          <p:cNvSpPr/>
          <p:nvPr/>
        </p:nvSpPr>
        <p:spPr>
          <a:xfrm>
            <a:off x="2356485" y="4754881"/>
            <a:ext cx="1548765" cy="1104753"/>
          </a:xfrm>
          <a:prstGeom prst="roundRect">
            <a:avLst/>
          </a:prstGeom>
          <a:solidFill>
            <a:srgbClr val="F1BE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prstClr val="white"/>
                </a:solidFill>
              </a:rPr>
              <a:t> Family Engagement</a:t>
            </a:r>
          </a:p>
        </p:txBody>
      </p:sp>
      <p:sp>
        <p:nvSpPr>
          <p:cNvPr id="19" name="Rounded Rectangle 18"/>
          <p:cNvSpPr/>
          <p:nvPr/>
        </p:nvSpPr>
        <p:spPr>
          <a:xfrm>
            <a:off x="4023140" y="4754881"/>
            <a:ext cx="1800225" cy="1104753"/>
          </a:xfrm>
          <a:prstGeom prst="roundRect">
            <a:avLst/>
          </a:prstGeom>
          <a:solidFill>
            <a:srgbClr val="F1BE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 Early Childhood Education</a:t>
            </a:r>
            <a:endParaRPr lang="en-US" sz="2880" b="1" dirty="0">
              <a:solidFill>
                <a:prstClr val="white"/>
              </a:solidFill>
            </a:endParaRPr>
          </a:p>
        </p:txBody>
      </p:sp>
      <p:sp>
        <p:nvSpPr>
          <p:cNvPr id="20" name="Rounded Rectangle 19"/>
          <p:cNvSpPr/>
          <p:nvPr/>
        </p:nvSpPr>
        <p:spPr>
          <a:xfrm>
            <a:off x="5941255" y="4754881"/>
            <a:ext cx="1473005" cy="1104753"/>
          </a:xfrm>
          <a:prstGeom prst="roundRect">
            <a:avLst/>
          </a:prstGeom>
          <a:solidFill>
            <a:srgbClr val="F1BE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 Early Literacy Development</a:t>
            </a:r>
          </a:p>
        </p:txBody>
      </p:sp>
      <p:sp>
        <p:nvSpPr>
          <p:cNvPr id="21" name="Rounded Rectangle 20"/>
          <p:cNvSpPr/>
          <p:nvPr/>
        </p:nvSpPr>
        <p:spPr>
          <a:xfrm>
            <a:off x="2339927" y="3316136"/>
            <a:ext cx="1255835"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Mentoring/Tutorin</a:t>
            </a:r>
            <a:r>
              <a:rPr lang="en-US" sz="2080" b="1" dirty="0">
                <a:solidFill>
                  <a:prstClr val="white"/>
                </a:solidFill>
              </a:rPr>
              <a:t>g</a:t>
            </a:r>
            <a:endParaRPr lang="en-US" sz="2880" b="1" dirty="0">
              <a:solidFill>
                <a:prstClr val="white"/>
              </a:solidFill>
            </a:endParaRPr>
          </a:p>
        </p:txBody>
      </p:sp>
      <p:sp>
        <p:nvSpPr>
          <p:cNvPr id="22" name="Rounded Rectangle 21"/>
          <p:cNvSpPr/>
          <p:nvPr/>
        </p:nvSpPr>
        <p:spPr>
          <a:xfrm>
            <a:off x="3691114" y="3316136"/>
            <a:ext cx="1170432"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 Service- Learning</a:t>
            </a:r>
          </a:p>
        </p:txBody>
      </p:sp>
      <p:sp>
        <p:nvSpPr>
          <p:cNvPr id="23" name="Rounded Rectangle 22"/>
          <p:cNvSpPr/>
          <p:nvPr/>
        </p:nvSpPr>
        <p:spPr>
          <a:xfrm>
            <a:off x="4956898" y="3316136"/>
            <a:ext cx="1170432"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prstClr val="white"/>
                </a:solidFill>
              </a:rPr>
              <a:t> Alternative </a:t>
            </a:r>
            <a:r>
              <a:rPr lang="en-US" sz="1400" b="1" dirty="0">
                <a:solidFill>
                  <a:prstClr val="white"/>
                </a:solidFill>
              </a:rPr>
              <a:t>Schooling</a:t>
            </a:r>
          </a:p>
        </p:txBody>
      </p:sp>
      <p:sp>
        <p:nvSpPr>
          <p:cNvPr id="24" name="Rounded Rectangle 23"/>
          <p:cNvSpPr/>
          <p:nvPr/>
        </p:nvSpPr>
        <p:spPr>
          <a:xfrm>
            <a:off x="6222682" y="3316136"/>
            <a:ext cx="1243584"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white"/>
                </a:solidFill>
              </a:rPr>
              <a:t>After- &amp; Out-of-School Instruction</a:t>
            </a:r>
          </a:p>
        </p:txBody>
      </p:sp>
    </p:spTree>
    <p:extLst>
      <p:ext uri="{BB962C8B-B14F-4D97-AF65-F5344CB8AC3E}">
        <p14:creationId xmlns:p14="http://schemas.microsoft.com/office/powerpoint/2010/main" val="2486646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2463166" y="114749"/>
            <a:ext cx="4825365" cy="1180881"/>
          </a:xfrm>
        </p:spPr>
        <p:txBody>
          <a:bodyPr anchorCtr="1">
            <a:normAutofit/>
          </a:bodyPr>
          <a:lstStyle/>
          <a:p>
            <a:pPr lvl="0" algn="ctr"/>
            <a:r>
              <a:rPr lang="en-US" sz="3200" b="1" dirty="0">
                <a:solidFill>
                  <a:srgbClr val="033AA2"/>
                </a:solidFill>
              </a:rPr>
              <a:t>U.S. Graduation </a:t>
            </a:r>
            <a:r>
              <a:rPr lang="en-US" sz="3200" b="1" dirty="0" smtClean="0">
                <a:solidFill>
                  <a:srgbClr val="033AA2"/>
                </a:solidFill>
              </a:rPr>
              <a:t>Rates</a:t>
            </a:r>
            <a:endParaRPr lang="en-US" sz="3200" b="1" dirty="0">
              <a:solidFill>
                <a:srgbClr val="033AA2"/>
              </a:solidFill>
            </a:endParaRPr>
          </a:p>
        </p:txBody>
      </p:sp>
      <p:graphicFrame>
        <p:nvGraphicFramePr>
          <p:cNvPr id="6" name="Chart 5"/>
          <p:cNvGraphicFramePr>
            <a:graphicFrameLocks/>
          </p:cNvGraphicFramePr>
          <p:nvPr>
            <p:extLst/>
          </p:nvPr>
        </p:nvGraphicFramePr>
        <p:xfrm>
          <a:off x="243840" y="1295629"/>
          <a:ext cx="9184640" cy="528805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5770880" y="6583681"/>
            <a:ext cx="2583645" cy="48628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640" dirty="0"/>
              <a:t>Public high school Averaged Freshman Graduation Rate (AFGR) data from http://nces.ed.gov/programs/coe/indicator_coi.asp</a:t>
            </a:r>
          </a:p>
          <a:p>
            <a:r>
              <a:rPr lang="en-US" sz="640" dirty="0"/>
              <a:t>Public 4-Year Adjusted Cohort Graduation Rate (ACGR) data from https://nces.ed.gov/ccd/tables/ACGR_2010-11_to_2012-13.asp</a:t>
            </a:r>
          </a:p>
        </p:txBody>
      </p:sp>
      <p:sp>
        <p:nvSpPr>
          <p:cNvPr id="3" name="TextBox 2"/>
          <p:cNvSpPr txBox="1"/>
          <p:nvPr/>
        </p:nvSpPr>
        <p:spPr>
          <a:xfrm>
            <a:off x="7477761" y="2438400"/>
            <a:ext cx="1170513" cy="683264"/>
          </a:xfrm>
          <a:prstGeom prst="rect">
            <a:avLst/>
          </a:prstGeom>
          <a:noFill/>
        </p:spPr>
        <p:txBody>
          <a:bodyPr wrap="none" rtlCol="0">
            <a:spAutoFit/>
          </a:bodyPr>
          <a:lstStyle/>
          <a:p>
            <a:r>
              <a:rPr lang="en-US" sz="3840" b="1" dirty="0"/>
              <a:t>83%</a:t>
            </a:r>
          </a:p>
        </p:txBody>
      </p:sp>
      <p:sp>
        <p:nvSpPr>
          <p:cNvPr id="4" name="TextBox 3"/>
          <p:cNvSpPr txBox="1"/>
          <p:nvPr/>
        </p:nvSpPr>
        <p:spPr>
          <a:xfrm>
            <a:off x="7373376" y="1220683"/>
            <a:ext cx="184731" cy="646331"/>
          </a:xfrm>
          <a:prstGeom prst="rect">
            <a:avLst/>
          </a:prstGeom>
          <a:noFill/>
        </p:spPr>
        <p:txBody>
          <a:bodyPr wrap="none" rtlCol="0">
            <a:spAutoFit/>
          </a:bodyPr>
          <a:lstStyle/>
          <a:p>
            <a:endParaRPr lang="en-US" sz="3600" b="1" dirty="0"/>
          </a:p>
        </p:txBody>
      </p:sp>
    </p:spTree>
    <p:extLst>
      <p:ext uri="{BB962C8B-B14F-4D97-AF65-F5344CB8AC3E}">
        <p14:creationId xmlns:p14="http://schemas.microsoft.com/office/powerpoint/2010/main" val="3434395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356486" y="6204374"/>
            <a:ext cx="1548765" cy="883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Systemic Approach </a:t>
            </a:r>
          </a:p>
        </p:txBody>
      </p:sp>
      <p:sp>
        <p:nvSpPr>
          <p:cNvPr id="7" name="Rounded Rectangle 6"/>
          <p:cNvSpPr/>
          <p:nvPr/>
        </p:nvSpPr>
        <p:spPr>
          <a:xfrm>
            <a:off x="4059556" y="6204374"/>
            <a:ext cx="1800225" cy="881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School– Community </a:t>
            </a:r>
          </a:p>
          <a:p>
            <a:pPr algn="ctr"/>
            <a:r>
              <a:rPr lang="en-US" sz="1600" b="1" dirty="0">
                <a:solidFill>
                  <a:prstClr val="white"/>
                </a:solidFill>
              </a:rPr>
              <a:t>Collaboration </a:t>
            </a:r>
          </a:p>
        </p:txBody>
      </p:sp>
      <p:sp>
        <p:nvSpPr>
          <p:cNvPr id="8" name="Rounded Rectangle 7"/>
          <p:cNvSpPr/>
          <p:nvPr/>
        </p:nvSpPr>
        <p:spPr>
          <a:xfrm>
            <a:off x="6014087" y="6204374"/>
            <a:ext cx="1394459" cy="881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Safe Learning Environment</a:t>
            </a:r>
          </a:p>
        </p:txBody>
      </p:sp>
      <p:sp>
        <p:nvSpPr>
          <p:cNvPr id="17" name="Rounded Rectangle 16"/>
          <p:cNvSpPr/>
          <p:nvPr/>
        </p:nvSpPr>
        <p:spPr>
          <a:xfrm>
            <a:off x="2356486" y="556354"/>
            <a:ext cx="5046345" cy="784769"/>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 </a:t>
            </a:r>
            <a:r>
              <a:rPr lang="en-US" sz="2800" b="1" dirty="0">
                <a:solidFill>
                  <a:prstClr val="white"/>
                </a:solidFill>
              </a:rPr>
              <a:t>Managing and Improving Instruction</a:t>
            </a:r>
          </a:p>
        </p:txBody>
      </p:sp>
      <p:sp>
        <p:nvSpPr>
          <p:cNvPr id="18" name="Title 1"/>
          <p:cNvSpPr txBox="1">
            <a:spLocks/>
          </p:cNvSpPr>
          <p:nvPr/>
        </p:nvSpPr>
        <p:spPr>
          <a:xfrm>
            <a:off x="2356486" y="40100"/>
            <a:ext cx="5263515" cy="369210"/>
          </a:xfrm>
          <a:prstGeom prst="rect">
            <a:avLst/>
          </a:prstGeom>
        </p:spPr>
        <p:txBody>
          <a:bodyPr vert="horz" lIns="73152" tIns="36576" rIns="73152" bIns="36576"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1920" b="1" dirty="0">
                <a:solidFill>
                  <a:srgbClr val="2C7C9F"/>
                </a:solidFill>
              </a:rPr>
              <a:t>Organizing the 15 Effective Strategies</a:t>
            </a:r>
          </a:p>
        </p:txBody>
      </p:sp>
      <p:sp>
        <p:nvSpPr>
          <p:cNvPr id="20" name="Rounded Rectangle 19"/>
          <p:cNvSpPr/>
          <p:nvPr/>
        </p:nvSpPr>
        <p:spPr>
          <a:xfrm>
            <a:off x="2356485" y="4754881"/>
            <a:ext cx="1548765" cy="1104753"/>
          </a:xfrm>
          <a:prstGeom prst="roundRect">
            <a:avLst/>
          </a:prstGeom>
          <a:solidFill>
            <a:srgbClr val="F1BE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 Family Engagement</a:t>
            </a:r>
          </a:p>
        </p:txBody>
      </p:sp>
      <p:sp>
        <p:nvSpPr>
          <p:cNvPr id="21" name="Rounded Rectangle 20"/>
          <p:cNvSpPr/>
          <p:nvPr/>
        </p:nvSpPr>
        <p:spPr>
          <a:xfrm>
            <a:off x="4023140" y="4754881"/>
            <a:ext cx="1800225" cy="1104753"/>
          </a:xfrm>
          <a:prstGeom prst="roundRect">
            <a:avLst/>
          </a:prstGeom>
          <a:solidFill>
            <a:srgbClr val="F1BE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 Early Childhood Education</a:t>
            </a:r>
          </a:p>
        </p:txBody>
      </p:sp>
      <p:sp>
        <p:nvSpPr>
          <p:cNvPr id="22" name="Rounded Rectangle 21"/>
          <p:cNvSpPr/>
          <p:nvPr/>
        </p:nvSpPr>
        <p:spPr>
          <a:xfrm>
            <a:off x="5941255" y="4754881"/>
            <a:ext cx="1473005" cy="1104753"/>
          </a:xfrm>
          <a:prstGeom prst="roundRect">
            <a:avLst/>
          </a:prstGeom>
          <a:solidFill>
            <a:srgbClr val="F1BE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 Early Literacy Development</a:t>
            </a:r>
          </a:p>
        </p:txBody>
      </p:sp>
      <p:sp>
        <p:nvSpPr>
          <p:cNvPr id="23" name="Rounded Rectangle 22"/>
          <p:cNvSpPr/>
          <p:nvPr/>
        </p:nvSpPr>
        <p:spPr>
          <a:xfrm>
            <a:off x="2339927" y="3316136"/>
            <a:ext cx="1255835"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Mentoring/Tutoring</a:t>
            </a:r>
          </a:p>
        </p:txBody>
      </p:sp>
      <p:sp>
        <p:nvSpPr>
          <p:cNvPr id="24" name="Rounded Rectangle 23"/>
          <p:cNvSpPr/>
          <p:nvPr/>
        </p:nvSpPr>
        <p:spPr>
          <a:xfrm>
            <a:off x="3691114" y="3316136"/>
            <a:ext cx="1170432"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 Service- Learning</a:t>
            </a:r>
          </a:p>
        </p:txBody>
      </p:sp>
      <p:sp>
        <p:nvSpPr>
          <p:cNvPr id="25" name="Rounded Rectangle 24"/>
          <p:cNvSpPr/>
          <p:nvPr/>
        </p:nvSpPr>
        <p:spPr>
          <a:xfrm>
            <a:off x="4956898" y="3316136"/>
            <a:ext cx="1240702"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 </a:t>
            </a:r>
            <a:r>
              <a:rPr lang="en-US" sz="1600" b="1" dirty="0" smtClean="0">
                <a:solidFill>
                  <a:prstClr val="white"/>
                </a:solidFill>
              </a:rPr>
              <a:t>Alternative </a:t>
            </a:r>
            <a:r>
              <a:rPr lang="en-US" sz="1600" b="1" dirty="0">
                <a:solidFill>
                  <a:prstClr val="white"/>
                </a:solidFill>
              </a:rPr>
              <a:t>Schooling</a:t>
            </a:r>
          </a:p>
        </p:txBody>
      </p:sp>
      <p:sp>
        <p:nvSpPr>
          <p:cNvPr id="26" name="Rounded Rectangle 25"/>
          <p:cNvSpPr/>
          <p:nvPr/>
        </p:nvSpPr>
        <p:spPr>
          <a:xfrm>
            <a:off x="6376417" y="3316136"/>
            <a:ext cx="1243584"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After- &amp; Out-of-School Instruction</a:t>
            </a:r>
          </a:p>
        </p:txBody>
      </p:sp>
      <p:sp>
        <p:nvSpPr>
          <p:cNvPr id="27" name="Rounded Rectangle 26"/>
          <p:cNvSpPr/>
          <p:nvPr/>
        </p:nvSpPr>
        <p:spPr>
          <a:xfrm>
            <a:off x="2356485" y="1964268"/>
            <a:ext cx="1548765" cy="1104753"/>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prstClr val="white"/>
                </a:solidFill>
              </a:rPr>
              <a:t>Individualized Instruction</a:t>
            </a:r>
            <a:endParaRPr lang="en-US" sz="1600" b="1" dirty="0">
              <a:solidFill>
                <a:prstClr val="white"/>
              </a:solidFill>
            </a:endParaRPr>
          </a:p>
        </p:txBody>
      </p:sp>
    </p:spTree>
    <p:extLst>
      <p:ext uri="{BB962C8B-B14F-4D97-AF65-F5344CB8AC3E}">
        <p14:creationId xmlns:p14="http://schemas.microsoft.com/office/powerpoint/2010/main" val="36353826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356486" y="6204374"/>
            <a:ext cx="1548765" cy="883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Systemic Approach </a:t>
            </a:r>
          </a:p>
        </p:txBody>
      </p:sp>
      <p:sp>
        <p:nvSpPr>
          <p:cNvPr id="7" name="Rounded Rectangle 6"/>
          <p:cNvSpPr/>
          <p:nvPr/>
        </p:nvSpPr>
        <p:spPr>
          <a:xfrm>
            <a:off x="4059556" y="6204374"/>
            <a:ext cx="1800225" cy="881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School– Community </a:t>
            </a:r>
          </a:p>
          <a:p>
            <a:pPr algn="ctr"/>
            <a:r>
              <a:rPr lang="en-US" sz="1600" b="1" dirty="0">
                <a:solidFill>
                  <a:prstClr val="white"/>
                </a:solidFill>
              </a:rPr>
              <a:t>Collaboration </a:t>
            </a:r>
          </a:p>
        </p:txBody>
      </p:sp>
      <p:sp>
        <p:nvSpPr>
          <p:cNvPr id="8" name="Rounded Rectangle 7"/>
          <p:cNvSpPr/>
          <p:nvPr/>
        </p:nvSpPr>
        <p:spPr>
          <a:xfrm>
            <a:off x="6186268" y="6204373"/>
            <a:ext cx="1394459" cy="881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Safe Learning Environment</a:t>
            </a:r>
          </a:p>
        </p:txBody>
      </p:sp>
      <p:sp>
        <p:nvSpPr>
          <p:cNvPr id="17" name="Rounded Rectangle 16"/>
          <p:cNvSpPr/>
          <p:nvPr/>
        </p:nvSpPr>
        <p:spPr>
          <a:xfrm>
            <a:off x="2356486" y="556354"/>
            <a:ext cx="5046345" cy="784769"/>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 </a:t>
            </a:r>
            <a:r>
              <a:rPr lang="en-US" sz="2800" b="1" dirty="0">
                <a:solidFill>
                  <a:prstClr val="white"/>
                </a:solidFill>
              </a:rPr>
              <a:t>Managing and Improving Instruction</a:t>
            </a:r>
          </a:p>
        </p:txBody>
      </p:sp>
      <p:sp>
        <p:nvSpPr>
          <p:cNvPr id="18" name="Title 1"/>
          <p:cNvSpPr>
            <a:spLocks noGrp="1"/>
          </p:cNvSpPr>
          <p:nvPr>
            <p:ph type="title"/>
          </p:nvPr>
        </p:nvSpPr>
        <p:spPr>
          <a:xfrm>
            <a:off x="2356486" y="40100"/>
            <a:ext cx="5263515" cy="369210"/>
          </a:xfrm>
        </p:spPr>
        <p:txBody>
          <a:bodyPr>
            <a:noAutofit/>
          </a:bodyPr>
          <a:lstStyle/>
          <a:p>
            <a:pPr algn="ctr"/>
            <a:r>
              <a:rPr lang="en-US" sz="1920" b="1" dirty="0"/>
              <a:t>Organizing the 15 Effective Strategies</a:t>
            </a:r>
          </a:p>
        </p:txBody>
      </p:sp>
      <p:sp>
        <p:nvSpPr>
          <p:cNvPr id="28" name="Rounded Rectangle 27"/>
          <p:cNvSpPr/>
          <p:nvPr/>
        </p:nvSpPr>
        <p:spPr>
          <a:xfrm>
            <a:off x="2337729" y="4858044"/>
            <a:ext cx="1548765" cy="1104753"/>
          </a:xfrm>
          <a:prstGeom prst="roundRect">
            <a:avLst/>
          </a:prstGeom>
          <a:solidFill>
            <a:srgbClr val="F1BE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 Family Engagement</a:t>
            </a:r>
          </a:p>
        </p:txBody>
      </p:sp>
      <p:sp>
        <p:nvSpPr>
          <p:cNvPr id="29" name="Rounded Rectangle 28"/>
          <p:cNvSpPr/>
          <p:nvPr/>
        </p:nvSpPr>
        <p:spPr>
          <a:xfrm>
            <a:off x="4184833" y="4871858"/>
            <a:ext cx="1800225" cy="1104753"/>
          </a:xfrm>
          <a:prstGeom prst="roundRect">
            <a:avLst/>
          </a:prstGeom>
          <a:solidFill>
            <a:srgbClr val="F1BE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 Early Childhood Education</a:t>
            </a:r>
          </a:p>
        </p:txBody>
      </p:sp>
      <p:sp>
        <p:nvSpPr>
          <p:cNvPr id="30" name="Rounded Rectangle 29"/>
          <p:cNvSpPr/>
          <p:nvPr/>
        </p:nvSpPr>
        <p:spPr>
          <a:xfrm>
            <a:off x="6146996" y="4858044"/>
            <a:ext cx="1473005" cy="1104753"/>
          </a:xfrm>
          <a:prstGeom prst="roundRect">
            <a:avLst/>
          </a:prstGeom>
          <a:solidFill>
            <a:srgbClr val="F1BE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 Early Literacy Development</a:t>
            </a:r>
          </a:p>
        </p:txBody>
      </p:sp>
      <p:sp>
        <p:nvSpPr>
          <p:cNvPr id="31" name="Rounded Rectangle 30"/>
          <p:cNvSpPr/>
          <p:nvPr/>
        </p:nvSpPr>
        <p:spPr>
          <a:xfrm>
            <a:off x="2321171" y="3419298"/>
            <a:ext cx="1255835"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Mentoring/Tutoring</a:t>
            </a:r>
          </a:p>
        </p:txBody>
      </p:sp>
      <p:sp>
        <p:nvSpPr>
          <p:cNvPr id="32" name="Rounded Rectangle 31"/>
          <p:cNvSpPr/>
          <p:nvPr/>
        </p:nvSpPr>
        <p:spPr>
          <a:xfrm>
            <a:off x="3672358" y="3419298"/>
            <a:ext cx="1170432"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 </a:t>
            </a:r>
            <a:r>
              <a:rPr lang="en-US" sz="1400" b="1" dirty="0">
                <a:solidFill>
                  <a:prstClr val="white"/>
                </a:solidFill>
              </a:rPr>
              <a:t>Service- Learning</a:t>
            </a:r>
          </a:p>
        </p:txBody>
      </p:sp>
      <p:sp>
        <p:nvSpPr>
          <p:cNvPr id="33" name="Rounded Rectangle 32"/>
          <p:cNvSpPr/>
          <p:nvPr/>
        </p:nvSpPr>
        <p:spPr>
          <a:xfrm>
            <a:off x="4938142" y="3419298"/>
            <a:ext cx="1170432"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prstClr val="white"/>
                </a:solidFill>
              </a:rPr>
              <a:t>Alternative </a:t>
            </a:r>
            <a:r>
              <a:rPr lang="en-US" sz="1400" b="1" dirty="0">
                <a:solidFill>
                  <a:prstClr val="white"/>
                </a:solidFill>
              </a:rPr>
              <a:t>Schooling</a:t>
            </a:r>
          </a:p>
        </p:txBody>
      </p:sp>
      <p:sp>
        <p:nvSpPr>
          <p:cNvPr id="34" name="Rounded Rectangle 33"/>
          <p:cNvSpPr/>
          <p:nvPr/>
        </p:nvSpPr>
        <p:spPr>
          <a:xfrm>
            <a:off x="6240687" y="3419298"/>
            <a:ext cx="1379314"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white"/>
                </a:solidFill>
              </a:rPr>
              <a:t>After- &amp; Out-of-School Instruction</a:t>
            </a:r>
          </a:p>
        </p:txBody>
      </p:sp>
      <p:sp>
        <p:nvSpPr>
          <p:cNvPr id="35" name="Rounded Rectangle 34"/>
          <p:cNvSpPr/>
          <p:nvPr/>
        </p:nvSpPr>
        <p:spPr>
          <a:xfrm>
            <a:off x="2321171" y="1964267"/>
            <a:ext cx="1133229" cy="1104753"/>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white"/>
                </a:solidFill>
              </a:rPr>
              <a:t>Individualized Instruction</a:t>
            </a:r>
            <a:endParaRPr lang="en-US" sz="1200" b="1" dirty="0">
              <a:solidFill>
                <a:prstClr val="white"/>
              </a:solidFill>
            </a:endParaRPr>
          </a:p>
        </p:txBody>
      </p:sp>
      <p:sp>
        <p:nvSpPr>
          <p:cNvPr id="36" name="Rounded Rectangle 35"/>
          <p:cNvSpPr/>
          <p:nvPr/>
        </p:nvSpPr>
        <p:spPr>
          <a:xfrm>
            <a:off x="3577006" y="1964267"/>
            <a:ext cx="1111108" cy="1104753"/>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white"/>
                </a:solidFill>
              </a:rPr>
              <a:t>Educa</a:t>
            </a:r>
            <a:r>
              <a:rPr lang="en-US" sz="1100" b="1" dirty="0" smtClean="0">
                <a:solidFill>
                  <a:prstClr val="white"/>
                </a:solidFill>
              </a:rPr>
              <a:t>tional Technology</a:t>
            </a:r>
            <a:endParaRPr lang="en-US" sz="1100" b="1" dirty="0">
              <a:solidFill>
                <a:prstClr val="white"/>
              </a:solidFill>
            </a:endParaRPr>
          </a:p>
        </p:txBody>
      </p:sp>
    </p:spTree>
    <p:extLst>
      <p:ext uri="{BB962C8B-B14F-4D97-AF65-F5344CB8AC3E}">
        <p14:creationId xmlns:p14="http://schemas.microsoft.com/office/powerpoint/2010/main" val="3244300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356486" y="6204374"/>
            <a:ext cx="1548765" cy="883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Systemic Approach </a:t>
            </a:r>
          </a:p>
        </p:txBody>
      </p:sp>
      <p:sp>
        <p:nvSpPr>
          <p:cNvPr id="7" name="Rounded Rectangle 6"/>
          <p:cNvSpPr/>
          <p:nvPr/>
        </p:nvSpPr>
        <p:spPr>
          <a:xfrm>
            <a:off x="4173130" y="6225662"/>
            <a:ext cx="1800225" cy="881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School– Community </a:t>
            </a:r>
          </a:p>
          <a:p>
            <a:pPr algn="ctr"/>
            <a:r>
              <a:rPr lang="en-US" sz="1600" b="1" dirty="0">
                <a:solidFill>
                  <a:prstClr val="white"/>
                </a:solidFill>
              </a:rPr>
              <a:t>Collaboration </a:t>
            </a:r>
          </a:p>
        </p:txBody>
      </p:sp>
      <p:sp>
        <p:nvSpPr>
          <p:cNvPr id="8" name="Rounded Rectangle 7"/>
          <p:cNvSpPr/>
          <p:nvPr/>
        </p:nvSpPr>
        <p:spPr>
          <a:xfrm>
            <a:off x="6241235" y="6204374"/>
            <a:ext cx="1394459" cy="881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Safe Learning Environment</a:t>
            </a:r>
          </a:p>
        </p:txBody>
      </p:sp>
      <p:sp>
        <p:nvSpPr>
          <p:cNvPr id="17" name="Rounded Rectangle 16"/>
          <p:cNvSpPr/>
          <p:nvPr/>
        </p:nvSpPr>
        <p:spPr>
          <a:xfrm>
            <a:off x="2356486" y="556354"/>
            <a:ext cx="5046345" cy="784769"/>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 </a:t>
            </a:r>
            <a:r>
              <a:rPr lang="en-US" sz="2800" b="1" dirty="0">
                <a:solidFill>
                  <a:prstClr val="white"/>
                </a:solidFill>
              </a:rPr>
              <a:t>Managing and Improving Instruction</a:t>
            </a:r>
          </a:p>
        </p:txBody>
      </p:sp>
      <p:sp>
        <p:nvSpPr>
          <p:cNvPr id="18" name="Title 1"/>
          <p:cNvSpPr>
            <a:spLocks noGrp="1"/>
          </p:cNvSpPr>
          <p:nvPr>
            <p:ph type="title"/>
          </p:nvPr>
        </p:nvSpPr>
        <p:spPr>
          <a:xfrm>
            <a:off x="2356486" y="40100"/>
            <a:ext cx="5263515" cy="369210"/>
          </a:xfrm>
        </p:spPr>
        <p:txBody>
          <a:bodyPr>
            <a:noAutofit/>
          </a:bodyPr>
          <a:lstStyle/>
          <a:p>
            <a:pPr algn="ctr"/>
            <a:r>
              <a:rPr lang="en-US" sz="1920" b="1" dirty="0"/>
              <a:t>Organizing the 15 Effective Strategies</a:t>
            </a:r>
          </a:p>
        </p:txBody>
      </p:sp>
      <p:sp>
        <p:nvSpPr>
          <p:cNvPr id="22" name="Rounded Rectangle 21"/>
          <p:cNvSpPr/>
          <p:nvPr/>
        </p:nvSpPr>
        <p:spPr>
          <a:xfrm>
            <a:off x="2337729" y="4858044"/>
            <a:ext cx="1548765" cy="1104753"/>
          </a:xfrm>
          <a:prstGeom prst="roundRect">
            <a:avLst/>
          </a:prstGeom>
          <a:solidFill>
            <a:srgbClr val="F1BE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 Family Engagement</a:t>
            </a:r>
          </a:p>
        </p:txBody>
      </p:sp>
      <p:sp>
        <p:nvSpPr>
          <p:cNvPr id="23" name="Rounded Rectangle 22"/>
          <p:cNvSpPr/>
          <p:nvPr/>
        </p:nvSpPr>
        <p:spPr>
          <a:xfrm>
            <a:off x="4116632" y="4858044"/>
            <a:ext cx="1800225" cy="1104753"/>
          </a:xfrm>
          <a:prstGeom prst="roundRect">
            <a:avLst/>
          </a:prstGeom>
          <a:solidFill>
            <a:srgbClr val="F1BE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 Early Childhood Education</a:t>
            </a:r>
          </a:p>
        </p:txBody>
      </p:sp>
      <p:sp>
        <p:nvSpPr>
          <p:cNvPr id="24" name="Rounded Rectangle 23"/>
          <p:cNvSpPr/>
          <p:nvPr/>
        </p:nvSpPr>
        <p:spPr>
          <a:xfrm>
            <a:off x="6146996" y="4811836"/>
            <a:ext cx="1473005" cy="1104753"/>
          </a:xfrm>
          <a:prstGeom prst="roundRect">
            <a:avLst/>
          </a:prstGeom>
          <a:solidFill>
            <a:srgbClr val="F1BE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 Early Literacy Development</a:t>
            </a:r>
          </a:p>
        </p:txBody>
      </p:sp>
      <p:sp>
        <p:nvSpPr>
          <p:cNvPr id="25" name="Rounded Rectangle 24"/>
          <p:cNvSpPr/>
          <p:nvPr/>
        </p:nvSpPr>
        <p:spPr>
          <a:xfrm>
            <a:off x="2321171" y="3419298"/>
            <a:ext cx="1255835"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Mentoring/Tutoring</a:t>
            </a:r>
          </a:p>
        </p:txBody>
      </p:sp>
      <p:sp>
        <p:nvSpPr>
          <p:cNvPr id="26" name="Rounded Rectangle 25"/>
          <p:cNvSpPr/>
          <p:nvPr/>
        </p:nvSpPr>
        <p:spPr>
          <a:xfrm>
            <a:off x="3672358" y="3419298"/>
            <a:ext cx="1170432"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 Service- Learning</a:t>
            </a:r>
          </a:p>
        </p:txBody>
      </p:sp>
      <p:sp>
        <p:nvSpPr>
          <p:cNvPr id="27" name="Rounded Rectangle 26"/>
          <p:cNvSpPr/>
          <p:nvPr/>
        </p:nvSpPr>
        <p:spPr>
          <a:xfrm>
            <a:off x="4938142" y="3419298"/>
            <a:ext cx="1259458"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 </a:t>
            </a:r>
            <a:r>
              <a:rPr lang="en-US" sz="1600" b="1" dirty="0" smtClean="0">
                <a:solidFill>
                  <a:prstClr val="white"/>
                </a:solidFill>
              </a:rPr>
              <a:t>Alternative </a:t>
            </a:r>
            <a:r>
              <a:rPr lang="en-US" sz="1600" b="1" dirty="0">
                <a:solidFill>
                  <a:prstClr val="white"/>
                </a:solidFill>
              </a:rPr>
              <a:t>Schooling</a:t>
            </a:r>
          </a:p>
        </p:txBody>
      </p:sp>
      <p:sp>
        <p:nvSpPr>
          <p:cNvPr id="28" name="Rounded Rectangle 27"/>
          <p:cNvSpPr/>
          <p:nvPr/>
        </p:nvSpPr>
        <p:spPr>
          <a:xfrm>
            <a:off x="6316673" y="3419298"/>
            <a:ext cx="1243584"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After- &amp; Out-of-School Instruction</a:t>
            </a:r>
          </a:p>
        </p:txBody>
      </p:sp>
      <p:sp>
        <p:nvSpPr>
          <p:cNvPr id="29" name="Rounded Rectangle 28"/>
          <p:cNvSpPr/>
          <p:nvPr/>
        </p:nvSpPr>
        <p:spPr>
          <a:xfrm>
            <a:off x="2184083" y="1956149"/>
            <a:ext cx="1530009" cy="1104753"/>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prstClr val="white"/>
                </a:solidFill>
              </a:rPr>
              <a:t>Individualized Instruction</a:t>
            </a:r>
            <a:endParaRPr lang="en-US" sz="1600" b="1" dirty="0">
              <a:solidFill>
                <a:prstClr val="white"/>
              </a:solidFill>
            </a:endParaRPr>
          </a:p>
        </p:txBody>
      </p:sp>
      <p:sp>
        <p:nvSpPr>
          <p:cNvPr id="30" name="Rounded Rectangle 29"/>
          <p:cNvSpPr/>
          <p:nvPr/>
        </p:nvSpPr>
        <p:spPr>
          <a:xfrm>
            <a:off x="3876757" y="1948622"/>
            <a:ext cx="1304843" cy="1104753"/>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prstClr val="white"/>
                </a:solidFill>
              </a:rPr>
              <a:t>Educational </a:t>
            </a:r>
            <a:r>
              <a:rPr lang="en-US" sz="1600" b="1" dirty="0">
                <a:solidFill>
                  <a:prstClr val="white"/>
                </a:solidFill>
              </a:rPr>
              <a:t>Technology</a:t>
            </a:r>
          </a:p>
        </p:txBody>
      </p:sp>
      <p:sp>
        <p:nvSpPr>
          <p:cNvPr id="31" name="Rounded Rectangle 30"/>
          <p:cNvSpPr/>
          <p:nvPr/>
        </p:nvSpPr>
        <p:spPr>
          <a:xfrm>
            <a:off x="5292545" y="1916693"/>
            <a:ext cx="1024128" cy="1104753"/>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 Active </a:t>
            </a:r>
            <a:r>
              <a:rPr lang="en-US" sz="1600" b="1" dirty="0" smtClean="0">
                <a:solidFill>
                  <a:prstClr val="white"/>
                </a:solidFill>
              </a:rPr>
              <a:t>Learning</a:t>
            </a:r>
            <a:endParaRPr lang="en-US" sz="1600" b="1" dirty="0">
              <a:solidFill>
                <a:prstClr val="white"/>
              </a:solidFill>
            </a:endParaRPr>
          </a:p>
        </p:txBody>
      </p:sp>
    </p:spTree>
    <p:extLst>
      <p:ext uri="{BB962C8B-B14F-4D97-AF65-F5344CB8AC3E}">
        <p14:creationId xmlns:p14="http://schemas.microsoft.com/office/powerpoint/2010/main" val="7916875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540443" y="6202333"/>
            <a:ext cx="1548765" cy="883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Systemic Approach </a:t>
            </a:r>
          </a:p>
        </p:txBody>
      </p:sp>
      <p:sp>
        <p:nvSpPr>
          <p:cNvPr id="7" name="Rounded Rectangle 6"/>
          <p:cNvSpPr/>
          <p:nvPr/>
        </p:nvSpPr>
        <p:spPr>
          <a:xfrm>
            <a:off x="4314695" y="6233401"/>
            <a:ext cx="1800225" cy="881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School– Community </a:t>
            </a:r>
          </a:p>
          <a:p>
            <a:pPr algn="ctr"/>
            <a:r>
              <a:rPr lang="en-US" sz="1600" b="1" dirty="0">
                <a:solidFill>
                  <a:prstClr val="white"/>
                </a:solidFill>
              </a:rPr>
              <a:t>Collaboration </a:t>
            </a:r>
          </a:p>
        </p:txBody>
      </p:sp>
      <p:sp>
        <p:nvSpPr>
          <p:cNvPr id="8" name="Rounded Rectangle 7"/>
          <p:cNvSpPr/>
          <p:nvPr/>
        </p:nvSpPr>
        <p:spPr>
          <a:xfrm>
            <a:off x="6545470" y="6233401"/>
            <a:ext cx="1394459" cy="881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Safe Learning Environment</a:t>
            </a:r>
          </a:p>
        </p:txBody>
      </p:sp>
      <p:sp>
        <p:nvSpPr>
          <p:cNvPr id="17" name="Rounded Rectangle 16"/>
          <p:cNvSpPr/>
          <p:nvPr/>
        </p:nvSpPr>
        <p:spPr>
          <a:xfrm>
            <a:off x="2863981" y="717232"/>
            <a:ext cx="5046345" cy="784769"/>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80" b="1" dirty="0">
                <a:solidFill>
                  <a:prstClr val="white"/>
                </a:solidFill>
              </a:rPr>
              <a:t> </a:t>
            </a:r>
            <a:r>
              <a:rPr lang="en-US" sz="2800" b="1" dirty="0">
                <a:solidFill>
                  <a:prstClr val="white"/>
                </a:solidFill>
              </a:rPr>
              <a:t>Managing and Improving Instruction</a:t>
            </a:r>
          </a:p>
        </p:txBody>
      </p:sp>
      <p:sp>
        <p:nvSpPr>
          <p:cNvPr id="24" name="Title 1"/>
          <p:cNvSpPr>
            <a:spLocks noGrp="1"/>
          </p:cNvSpPr>
          <p:nvPr>
            <p:ph type="title"/>
          </p:nvPr>
        </p:nvSpPr>
        <p:spPr>
          <a:xfrm>
            <a:off x="2721776" y="157071"/>
            <a:ext cx="5263515" cy="369210"/>
          </a:xfrm>
        </p:spPr>
        <p:txBody>
          <a:bodyPr>
            <a:noAutofit/>
          </a:bodyPr>
          <a:lstStyle/>
          <a:p>
            <a:pPr algn="ctr"/>
            <a:r>
              <a:rPr lang="en-US" sz="1920" b="1" dirty="0"/>
              <a:t>Organizing the 15 Effective Strategies</a:t>
            </a:r>
          </a:p>
        </p:txBody>
      </p:sp>
      <p:sp>
        <p:nvSpPr>
          <p:cNvPr id="25" name="Rounded Rectangle 24"/>
          <p:cNvSpPr/>
          <p:nvPr/>
        </p:nvSpPr>
        <p:spPr>
          <a:xfrm>
            <a:off x="2497823" y="4887073"/>
            <a:ext cx="1548765" cy="1104753"/>
          </a:xfrm>
          <a:prstGeom prst="roundRect">
            <a:avLst/>
          </a:prstGeom>
          <a:solidFill>
            <a:srgbClr val="F1BE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 Family Engagement</a:t>
            </a:r>
          </a:p>
        </p:txBody>
      </p:sp>
      <p:sp>
        <p:nvSpPr>
          <p:cNvPr id="26" name="Rounded Rectangle 25"/>
          <p:cNvSpPr/>
          <p:nvPr/>
        </p:nvSpPr>
        <p:spPr>
          <a:xfrm>
            <a:off x="4340864" y="4887073"/>
            <a:ext cx="1800225" cy="1104753"/>
          </a:xfrm>
          <a:prstGeom prst="roundRect">
            <a:avLst/>
          </a:prstGeom>
          <a:solidFill>
            <a:srgbClr val="F1BE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 Early Childhood Education</a:t>
            </a:r>
          </a:p>
        </p:txBody>
      </p:sp>
      <p:sp>
        <p:nvSpPr>
          <p:cNvPr id="27" name="Rounded Rectangle 26"/>
          <p:cNvSpPr/>
          <p:nvPr/>
        </p:nvSpPr>
        <p:spPr>
          <a:xfrm>
            <a:off x="6506198" y="4887073"/>
            <a:ext cx="1473005" cy="1104753"/>
          </a:xfrm>
          <a:prstGeom prst="roundRect">
            <a:avLst/>
          </a:prstGeom>
          <a:solidFill>
            <a:srgbClr val="F1BE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 Early Literacy Development</a:t>
            </a:r>
          </a:p>
        </p:txBody>
      </p:sp>
      <p:sp>
        <p:nvSpPr>
          <p:cNvPr id="28" name="Rounded Rectangle 27"/>
          <p:cNvSpPr/>
          <p:nvPr/>
        </p:nvSpPr>
        <p:spPr>
          <a:xfrm>
            <a:off x="2016371" y="3402883"/>
            <a:ext cx="1255835"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Mentoring/Tutoring</a:t>
            </a:r>
          </a:p>
        </p:txBody>
      </p:sp>
      <p:sp>
        <p:nvSpPr>
          <p:cNvPr id="29" name="Rounded Rectangle 28"/>
          <p:cNvSpPr/>
          <p:nvPr/>
        </p:nvSpPr>
        <p:spPr>
          <a:xfrm>
            <a:off x="3581694" y="3402882"/>
            <a:ext cx="1170432"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 Service- Learning</a:t>
            </a:r>
          </a:p>
        </p:txBody>
      </p:sp>
      <p:sp>
        <p:nvSpPr>
          <p:cNvPr id="30" name="Rounded Rectangle 29"/>
          <p:cNvSpPr/>
          <p:nvPr/>
        </p:nvSpPr>
        <p:spPr>
          <a:xfrm>
            <a:off x="5353534" y="3382334"/>
            <a:ext cx="1277257"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 </a:t>
            </a:r>
            <a:r>
              <a:rPr lang="en-US" sz="1600" b="1" dirty="0" smtClean="0">
                <a:solidFill>
                  <a:prstClr val="white"/>
                </a:solidFill>
              </a:rPr>
              <a:t>Alternative </a:t>
            </a:r>
            <a:r>
              <a:rPr lang="en-US" sz="1600" b="1" dirty="0">
                <a:solidFill>
                  <a:prstClr val="white"/>
                </a:solidFill>
              </a:rPr>
              <a:t>Schooling</a:t>
            </a:r>
          </a:p>
        </p:txBody>
      </p:sp>
      <p:sp>
        <p:nvSpPr>
          <p:cNvPr id="31" name="Rounded Rectangle 30"/>
          <p:cNvSpPr/>
          <p:nvPr/>
        </p:nvSpPr>
        <p:spPr>
          <a:xfrm>
            <a:off x="6998209" y="3379462"/>
            <a:ext cx="1243584"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After- &amp; Out-of-School Instruction</a:t>
            </a:r>
          </a:p>
        </p:txBody>
      </p:sp>
      <p:sp>
        <p:nvSpPr>
          <p:cNvPr id="32" name="Rounded Rectangle 31"/>
          <p:cNvSpPr/>
          <p:nvPr/>
        </p:nvSpPr>
        <p:spPr>
          <a:xfrm>
            <a:off x="1556085" y="1993297"/>
            <a:ext cx="1532164" cy="1104753"/>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prstClr val="white"/>
                </a:solidFill>
              </a:rPr>
              <a:t>Individualized Instruction</a:t>
            </a:r>
            <a:endParaRPr lang="en-US" sz="1600" b="1" dirty="0">
              <a:solidFill>
                <a:prstClr val="white"/>
              </a:solidFill>
            </a:endParaRPr>
          </a:p>
        </p:txBody>
      </p:sp>
      <p:sp>
        <p:nvSpPr>
          <p:cNvPr id="33" name="Rounded Rectangle 32"/>
          <p:cNvSpPr/>
          <p:nvPr/>
        </p:nvSpPr>
        <p:spPr>
          <a:xfrm>
            <a:off x="3213068" y="1993297"/>
            <a:ext cx="1294316" cy="1104753"/>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prstClr val="white"/>
                </a:solidFill>
              </a:rPr>
              <a:t>Educational </a:t>
            </a:r>
            <a:r>
              <a:rPr lang="en-US" sz="1600" b="1" dirty="0">
                <a:solidFill>
                  <a:prstClr val="white"/>
                </a:solidFill>
              </a:rPr>
              <a:t>Technology</a:t>
            </a:r>
          </a:p>
        </p:txBody>
      </p:sp>
      <p:sp>
        <p:nvSpPr>
          <p:cNvPr id="34" name="Rounded Rectangle 33"/>
          <p:cNvSpPr/>
          <p:nvPr/>
        </p:nvSpPr>
        <p:spPr>
          <a:xfrm>
            <a:off x="4678183" y="2009344"/>
            <a:ext cx="1125590" cy="1104753"/>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 Active </a:t>
            </a:r>
            <a:r>
              <a:rPr lang="en-US" sz="1600" b="1" dirty="0" smtClean="0">
                <a:solidFill>
                  <a:prstClr val="white"/>
                </a:solidFill>
              </a:rPr>
              <a:t>Learning</a:t>
            </a:r>
            <a:endParaRPr lang="en-US" sz="1600" b="1" dirty="0">
              <a:solidFill>
                <a:prstClr val="white"/>
              </a:solidFill>
            </a:endParaRPr>
          </a:p>
        </p:txBody>
      </p:sp>
      <p:sp>
        <p:nvSpPr>
          <p:cNvPr id="35" name="Rounded Rectangle 34"/>
          <p:cNvSpPr/>
          <p:nvPr/>
        </p:nvSpPr>
        <p:spPr>
          <a:xfrm>
            <a:off x="5944240" y="2033133"/>
            <a:ext cx="1298461" cy="1104753"/>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 Career &amp; </a:t>
            </a:r>
            <a:r>
              <a:rPr lang="en-US" sz="1600" b="1" dirty="0" smtClean="0">
                <a:solidFill>
                  <a:prstClr val="white"/>
                </a:solidFill>
              </a:rPr>
              <a:t>Technical Education</a:t>
            </a:r>
            <a:endParaRPr lang="en-US" sz="1600" b="1" dirty="0">
              <a:solidFill>
                <a:prstClr val="white"/>
              </a:solidFill>
            </a:endParaRPr>
          </a:p>
        </p:txBody>
      </p:sp>
      <p:sp>
        <p:nvSpPr>
          <p:cNvPr id="36" name="Rounded Rectangle 35"/>
          <p:cNvSpPr/>
          <p:nvPr/>
        </p:nvSpPr>
        <p:spPr>
          <a:xfrm>
            <a:off x="7383168" y="1993455"/>
            <a:ext cx="1439989" cy="1104595"/>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prstClr val="white"/>
                </a:solidFill>
              </a:rPr>
              <a:t>Professional Development</a:t>
            </a:r>
            <a:endParaRPr lang="en-US" sz="1600" b="1" dirty="0">
              <a:solidFill>
                <a:prstClr val="white"/>
              </a:solidFill>
            </a:endParaRPr>
          </a:p>
        </p:txBody>
      </p:sp>
    </p:spTree>
    <p:extLst>
      <p:ext uri="{BB962C8B-B14F-4D97-AF65-F5344CB8AC3E}">
        <p14:creationId xmlns:p14="http://schemas.microsoft.com/office/powerpoint/2010/main" val="17593436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348" y="3516"/>
            <a:ext cx="8871284" cy="1040637"/>
          </a:xfrm>
        </p:spPr>
        <p:txBody>
          <a:bodyPr>
            <a:normAutofit/>
          </a:bodyPr>
          <a:lstStyle/>
          <a:p>
            <a:pPr algn="ctr"/>
            <a:r>
              <a:rPr lang="en-US" sz="3200" b="1" dirty="0" smtClean="0"/>
              <a:t>Strategies Must Be Strategically Selected &amp; Applied</a:t>
            </a:r>
            <a:endParaRPr lang="en-US" sz="3200" b="1" dirty="0"/>
          </a:p>
        </p:txBody>
      </p:sp>
      <p:sp>
        <p:nvSpPr>
          <p:cNvPr id="7" name="AutoShape 12" descr="Image result for national youth day"/>
          <p:cNvSpPr>
            <a:spLocks noChangeAspect="1" noChangeArrowheads="1"/>
          </p:cNvSpPr>
          <p:nvPr/>
        </p:nvSpPr>
        <p:spPr bwMode="auto">
          <a:xfrm>
            <a:off x="2258060" y="-115570"/>
            <a:ext cx="243840" cy="2438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3152" tIns="36576" rIns="73152" bIns="36576" numCol="1" anchor="t" anchorCtr="0" compatLnSpc="1">
            <a:prstTxWarp prst="textNoShape">
              <a:avLst/>
            </a:prstTxWarp>
          </a:bodyPr>
          <a:lstStyle/>
          <a:p>
            <a:endParaRPr lang="en-US" sz="2080" dirty="0"/>
          </a:p>
        </p:txBody>
      </p:sp>
      <p:sp>
        <p:nvSpPr>
          <p:cNvPr id="13" name="AutoShape 14" descr="Image result for national youth day"/>
          <p:cNvSpPr>
            <a:spLocks noChangeAspect="1" noChangeArrowheads="1"/>
          </p:cNvSpPr>
          <p:nvPr/>
        </p:nvSpPr>
        <p:spPr bwMode="auto">
          <a:xfrm>
            <a:off x="2379980" y="6350"/>
            <a:ext cx="243840" cy="2438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3152" tIns="36576" rIns="73152" bIns="36576" numCol="1" anchor="t" anchorCtr="0" compatLnSpc="1">
            <a:prstTxWarp prst="textNoShape">
              <a:avLst/>
            </a:prstTxWarp>
          </a:bodyPr>
          <a:lstStyle/>
          <a:p>
            <a:endParaRPr lang="en-US" sz="2080" dirty="0"/>
          </a:p>
        </p:txBody>
      </p:sp>
      <p:sp>
        <p:nvSpPr>
          <p:cNvPr id="5" name="AutoShape 6" descr="Image result for graduation cap clipart"/>
          <p:cNvSpPr>
            <a:spLocks noChangeAspect="1" noChangeArrowheads="1"/>
          </p:cNvSpPr>
          <p:nvPr/>
        </p:nvSpPr>
        <p:spPr bwMode="auto">
          <a:xfrm>
            <a:off x="2623820" y="250190"/>
            <a:ext cx="243840" cy="2438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3152" tIns="36576" rIns="73152" bIns="36576" numCol="1" anchor="t" anchorCtr="0" compatLnSpc="1">
            <a:prstTxWarp prst="textNoShape">
              <a:avLst/>
            </a:prstTxWarp>
          </a:bodyPr>
          <a:lstStyle/>
          <a:p>
            <a:endParaRPr lang="en-US" sz="2080" dirty="0"/>
          </a:p>
        </p:txBody>
      </p:sp>
      <p:grpSp>
        <p:nvGrpSpPr>
          <p:cNvPr id="19" name="Group 18"/>
          <p:cNvGrpSpPr/>
          <p:nvPr/>
        </p:nvGrpSpPr>
        <p:grpSpPr>
          <a:xfrm>
            <a:off x="513348" y="2437100"/>
            <a:ext cx="8547188" cy="3819322"/>
            <a:chOff x="2337729" y="2177210"/>
            <a:chExt cx="5036950" cy="4384406"/>
          </a:xfrm>
          <a:effectLst/>
        </p:grpSpPr>
        <p:sp>
          <p:nvSpPr>
            <p:cNvPr id="20" name="Rounded Rectangle 19"/>
            <p:cNvSpPr/>
            <p:nvPr/>
          </p:nvSpPr>
          <p:spPr>
            <a:xfrm>
              <a:off x="2356486" y="5678282"/>
              <a:ext cx="1647898" cy="883334"/>
            </a:xfrm>
            <a:prstGeom prst="roundRect">
              <a:avLst/>
            </a:prstGeom>
            <a:solidFill>
              <a:srgbClr val="003D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Systemic Approach </a:t>
              </a:r>
            </a:p>
          </p:txBody>
        </p:sp>
        <p:sp>
          <p:nvSpPr>
            <p:cNvPr id="21" name="Rounded Rectangle 20"/>
            <p:cNvSpPr/>
            <p:nvPr/>
          </p:nvSpPr>
          <p:spPr>
            <a:xfrm>
              <a:off x="4048267" y="5678282"/>
              <a:ext cx="1800225" cy="881933"/>
            </a:xfrm>
            <a:prstGeom prst="roundRect">
              <a:avLst/>
            </a:prstGeom>
            <a:solidFill>
              <a:srgbClr val="003D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School– Community </a:t>
              </a:r>
            </a:p>
            <a:p>
              <a:pPr algn="ctr" defTabSz="292608" fontAlgn="auto">
                <a:spcBef>
                  <a:spcPts val="0"/>
                </a:spcBef>
                <a:spcAft>
                  <a:spcPts val="0"/>
                </a:spcAft>
              </a:pPr>
              <a:r>
                <a:rPr lang="en-US" sz="1152" b="1" dirty="0">
                  <a:solidFill>
                    <a:prstClr val="white"/>
                  </a:solidFill>
                </a:rPr>
                <a:t>Collaboration </a:t>
              </a:r>
            </a:p>
          </p:txBody>
        </p:sp>
        <p:sp>
          <p:nvSpPr>
            <p:cNvPr id="22" name="Rounded Rectangle 21"/>
            <p:cNvSpPr/>
            <p:nvPr/>
          </p:nvSpPr>
          <p:spPr>
            <a:xfrm>
              <a:off x="5881086" y="5678282"/>
              <a:ext cx="1493593" cy="881933"/>
            </a:xfrm>
            <a:prstGeom prst="roundRect">
              <a:avLst/>
            </a:prstGeom>
            <a:solidFill>
              <a:srgbClr val="003D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Safe Learning Environment</a:t>
              </a:r>
            </a:p>
          </p:txBody>
        </p:sp>
        <p:sp>
          <p:nvSpPr>
            <p:cNvPr id="23" name="Rounded Rectangle 22"/>
            <p:cNvSpPr/>
            <p:nvPr/>
          </p:nvSpPr>
          <p:spPr>
            <a:xfrm>
              <a:off x="2383801" y="2177210"/>
              <a:ext cx="1038727" cy="1213453"/>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smtClean="0">
                  <a:solidFill>
                    <a:prstClr val="white"/>
                  </a:solidFill>
                </a:rPr>
                <a:t>Individualized</a:t>
              </a:r>
            </a:p>
            <a:p>
              <a:pPr algn="ctr" defTabSz="292608" fontAlgn="auto">
                <a:spcBef>
                  <a:spcPts val="0"/>
                </a:spcBef>
                <a:spcAft>
                  <a:spcPts val="0"/>
                </a:spcAft>
              </a:pPr>
              <a:r>
                <a:rPr lang="en-US" sz="1152" b="1" dirty="0" smtClean="0">
                  <a:solidFill>
                    <a:prstClr val="white"/>
                  </a:solidFill>
                </a:rPr>
                <a:t>Instruction</a:t>
              </a:r>
              <a:endParaRPr lang="en-US" sz="2304" b="1" dirty="0">
                <a:solidFill>
                  <a:prstClr val="white"/>
                </a:solidFill>
              </a:endParaRPr>
            </a:p>
          </p:txBody>
        </p:sp>
        <p:sp>
          <p:nvSpPr>
            <p:cNvPr id="24" name="Rounded Rectangle 23"/>
            <p:cNvSpPr/>
            <p:nvPr/>
          </p:nvSpPr>
          <p:spPr>
            <a:xfrm>
              <a:off x="3427811" y="2177210"/>
              <a:ext cx="934403" cy="1213453"/>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Educa</a:t>
              </a:r>
              <a:br>
                <a:rPr lang="en-US" sz="1152" b="1" dirty="0">
                  <a:solidFill>
                    <a:prstClr val="white"/>
                  </a:solidFill>
                </a:rPr>
              </a:br>
              <a:r>
                <a:rPr lang="en-US" sz="1152" b="1" dirty="0">
                  <a:solidFill>
                    <a:prstClr val="white"/>
                  </a:solidFill>
                </a:rPr>
                <a:t>tional Technology</a:t>
              </a:r>
              <a:endParaRPr lang="en-US" sz="2304" b="1" dirty="0">
                <a:solidFill>
                  <a:prstClr val="white"/>
                </a:solidFill>
              </a:endParaRPr>
            </a:p>
          </p:txBody>
        </p:sp>
        <p:sp>
          <p:nvSpPr>
            <p:cNvPr id="25" name="Rounded Rectangle 24"/>
            <p:cNvSpPr/>
            <p:nvPr/>
          </p:nvSpPr>
          <p:spPr>
            <a:xfrm>
              <a:off x="4380022" y="2177210"/>
              <a:ext cx="1024128" cy="1213453"/>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 </a:t>
              </a:r>
              <a:r>
                <a:rPr lang="en-US" sz="1152" b="1" dirty="0" smtClean="0">
                  <a:solidFill>
                    <a:prstClr val="white"/>
                  </a:solidFill>
                </a:rPr>
                <a:t>Active</a:t>
              </a:r>
            </a:p>
            <a:p>
              <a:pPr algn="ctr" defTabSz="292608" fontAlgn="auto">
                <a:spcBef>
                  <a:spcPts val="0"/>
                </a:spcBef>
                <a:spcAft>
                  <a:spcPts val="0"/>
                </a:spcAft>
              </a:pPr>
              <a:r>
                <a:rPr lang="en-US" sz="1152" b="1" dirty="0" smtClean="0">
                  <a:solidFill>
                    <a:prstClr val="white"/>
                  </a:solidFill>
                </a:rPr>
                <a:t> Learning</a:t>
              </a:r>
              <a:endParaRPr lang="en-US" sz="2304" b="1" dirty="0">
                <a:solidFill>
                  <a:prstClr val="white"/>
                </a:solidFill>
              </a:endParaRPr>
            </a:p>
          </p:txBody>
        </p:sp>
        <p:sp>
          <p:nvSpPr>
            <p:cNvPr id="26" name="Rounded Rectangle 25"/>
            <p:cNvSpPr/>
            <p:nvPr/>
          </p:nvSpPr>
          <p:spPr>
            <a:xfrm>
              <a:off x="5421959" y="2177210"/>
              <a:ext cx="885825" cy="1213453"/>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Career &amp; </a:t>
              </a:r>
              <a:endParaRPr lang="en-US" sz="1152" b="1" dirty="0" smtClean="0">
                <a:solidFill>
                  <a:prstClr val="white"/>
                </a:solidFill>
              </a:endParaRPr>
            </a:p>
            <a:p>
              <a:pPr algn="ctr" defTabSz="292608" fontAlgn="auto">
                <a:spcBef>
                  <a:spcPts val="0"/>
                </a:spcBef>
                <a:spcAft>
                  <a:spcPts val="0"/>
                </a:spcAft>
              </a:pPr>
              <a:r>
                <a:rPr lang="en-US" sz="1152" b="1" dirty="0" smtClean="0">
                  <a:solidFill>
                    <a:prstClr val="white"/>
                  </a:solidFill>
                </a:rPr>
                <a:t>Technical </a:t>
              </a:r>
            </a:p>
            <a:p>
              <a:pPr algn="ctr" defTabSz="292608" fontAlgn="auto">
                <a:spcBef>
                  <a:spcPts val="0"/>
                </a:spcBef>
                <a:spcAft>
                  <a:spcPts val="0"/>
                </a:spcAft>
              </a:pPr>
              <a:r>
                <a:rPr lang="en-US" sz="1152" b="1" dirty="0" smtClean="0">
                  <a:solidFill>
                    <a:prstClr val="white"/>
                  </a:solidFill>
                </a:rPr>
                <a:t>Education</a:t>
              </a:r>
              <a:endParaRPr lang="en-US" sz="2304" b="1" dirty="0">
                <a:solidFill>
                  <a:prstClr val="white"/>
                </a:solidFill>
              </a:endParaRPr>
            </a:p>
          </p:txBody>
        </p:sp>
        <p:sp>
          <p:nvSpPr>
            <p:cNvPr id="27" name="Rounded Rectangle 26"/>
            <p:cNvSpPr/>
            <p:nvPr/>
          </p:nvSpPr>
          <p:spPr>
            <a:xfrm>
              <a:off x="6338118" y="2177210"/>
              <a:ext cx="950976" cy="1213279"/>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smtClean="0">
                  <a:solidFill>
                    <a:prstClr val="white"/>
                  </a:solidFill>
                </a:rPr>
                <a:t>Professional</a:t>
              </a:r>
            </a:p>
            <a:p>
              <a:pPr algn="ctr" defTabSz="292608" fontAlgn="auto">
                <a:spcBef>
                  <a:spcPts val="0"/>
                </a:spcBef>
                <a:spcAft>
                  <a:spcPts val="0"/>
                </a:spcAft>
              </a:pPr>
              <a:r>
                <a:rPr lang="en-US" sz="1152" b="1" dirty="0" smtClean="0">
                  <a:solidFill>
                    <a:prstClr val="white"/>
                  </a:solidFill>
                </a:rPr>
                <a:t> Development</a:t>
              </a:r>
              <a:endParaRPr lang="en-US" sz="2304" b="1" dirty="0">
                <a:solidFill>
                  <a:prstClr val="white"/>
                </a:solidFill>
              </a:endParaRPr>
            </a:p>
          </p:txBody>
        </p:sp>
        <p:sp>
          <p:nvSpPr>
            <p:cNvPr id="28" name="Rounded Rectangle 27"/>
            <p:cNvSpPr/>
            <p:nvPr/>
          </p:nvSpPr>
          <p:spPr>
            <a:xfrm>
              <a:off x="2337729" y="4544894"/>
              <a:ext cx="1666655" cy="1104753"/>
            </a:xfrm>
            <a:prstGeom prst="roundRect">
              <a:avLst/>
            </a:prstGeom>
            <a:solidFill>
              <a:srgbClr val="E7AE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 Family Engagement</a:t>
              </a:r>
              <a:endParaRPr lang="en-US" sz="2304" b="1" dirty="0">
                <a:solidFill>
                  <a:prstClr val="white"/>
                </a:solidFill>
              </a:endParaRPr>
            </a:p>
          </p:txBody>
        </p:sp>
        <p:sp>
          <p:nvSpPr>
            <p:cNvPr id="29" name="Rounded Rectangle 28"/>
            <p:cNvSpPr/>
            <p:nvPr/>
          </p:nvSpPr>
          <p:spPr>
            <a:xfrm>
              <a:off x="4004384" y="4544894"/>
              <a:ext cx="1800225" cy="1104753"/>
            </a:xfrm>
            <a:prstGeom prst="roundRect">
              <a:avLst/>
            </a:prstGeom>
            <a:solidFill>
              <a:srgbClr val="E7AE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 Early Childhood Education</a:t>
              </a:r>
              <a:endParaRPr lang="en-US" sz="2304" b="1" dirty="0">
                <a:solidFill>
                  <a:prstClr val="white"/>
                </a:solidFill>
              </a:endParaRPr>
            </a:p>
          </p:txBody>
        </p:sp>
        <p:sp>
          <p:nvSpPr>
            <p:cNvPr id="30" name="Rounded Rectangle 29"/>
            <p:cNvSpPr/>
            <p:nvPr/>
          </p:nvSpPr>
          <p:spPr>
            <a:xfrm>
              <a:off x="5804609" y="4544894"/>
              <a:ext cx="1570070" cy="1104753"/>
            </a:xfrm>
            <a:prstGeom prst="roundRect">
              <a:avLst/>
            </a:prstGeom>
            <a:solidFill>
              <a:srgbClr val="E7AE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 Early Literacy Development</a:t>
              </a:r>
              <a:endParaRPr lang="en-US" sz="2304" b="1" dirty="0">
                <a:solidFill>
                  <a:prstClr val="white"/>
                </a:solidFill>
              </a:endParaRPr>
            </a:p>
          </p:txBody>
        </p:sp>
        <p:sp>
          <p:nvSpPr>
            <p:cNvPr id="31" name="Rounded Rectangle 30"/>
            <p:cNvSpPr/>
            <p:nvPr/>
          </p:nvSpPr>
          <p:spPr>
            <a:xfrm>
              <a:off x="2383801" y="3419298"/>
              <a:ext cx="1255835"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Mentoring/Tutoring</a:t>
              </a:r>
              <a:endParaRPr lang="en-US" sz="2304" b="1" dirty="0">
                <a:solidFill>
                  <a:prstClr val="white"/>
                </a:solidFill>
              </a:endParaRPr>
            </a:p>
          </p:txBody>
        </p:sp>
        <p:sp>
          <p:nvSpPr>
            <p:cNvPr id="32" name="Rounded Rectangle 31"/>
            <p:cNvSpPr/>
            <p:nvPr/>
          </p:nvSpPr>
          <p:spPr>
            <a:xfrm>
              <a:off x="3672358" y="3419298"/>
              <a:ext cx="1170432"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 Service- Learning</a:t>
              </a:r>
              <a:endParaRPr lang="en-US" sz="2304" b="1" dirty="0">
                <a:solidFill>
                  <a:prstClr val="white"/>
                </a:solidFill>
              </a:endParaRPr>
            </a:p>
          </p:txBody>
        </p:sp>
        <p:sp>
          <p:nvSpPr>
            <p:cNvPr id="33" name="Rounded Rectangle 32"/>
            <p:cNvSpPr/>
            <p:nvPr/>
          </p:nvSpPr>
          <p:spPr>
            <a:xfrm>
              <a:off x="4875512" y="3419298"/>
              <a:ext cx="1188720"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 </a:t>
              </a:r>
              <a:r>
                <a:rPr lang="en-US" sz="1152" b="1" dirty="0" smtClean="0">
                  <a:solidFill>
                    <a:prstClr val="white"/>
                  </a:solidFill>
                </a:rPr>
                <a:t>Alternative</a:t>
              </a:r>
            </a:p>
            <a:p>
              <a:pPr algn="ctr" defTabSz="292608" fontAlgn="auto">
                <a:spcBef>
                  <a:spcPts val="0"/>
                </a:spcBef>
                <a:spcAft>
                  <a:spcPts val="0"/>
                </a:spcAft>
              </a:pPr>
              <a:r>
                <a:rPr lang="en-US" sz="1152" b="1" dirty="0" smtClean="0">
                  <a:solidFill>
                    <a:prstClr val="white"/>
                  </a:solidFill>
                </a:rPr>
                <a:t> </a:t>
              </a:r>
              <a:r>
                <a:rPr lang="en-US" sz="1152" b="1" dirty="0">
                  <a:solidFill>
                    <a:prstClr val="white"/>
                  </a:solidFill>
                </a:rPr>
                <a:t>Schooling</a:t>
              </a:r>
              <a:endParaRPr lang="en-US" sz="2304" b="1" dirty="0">
                <a:solidFill>
                  <a:prstClr val="white"/>
                </a:solidFill>
              </a:endParaRPr>
            </a:p>
          </p:txBody>
        </p:sp>
        <p:sp>
          <p:nvSpPr>
            <p:cNvPr id="34" name="Rounded Rectangle 33"/>
            <p:cNvSpPr/>
            <p:nvPr/>
          </p:nvSpPr>
          <p:spPr>
            <a:xfrm>
              <a:off x="6091192" y="3419298"/>
              <a:ext cx="1243584"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After- &amp; Out-of-School Instruction</a:t>
              </a:r>
            </a:p>
          </p:txBody>
        </p:sp>
      </p:grpSp>
      <p:sp>
        <p:nvSpPr>
          <p:cNvPr id="35" name="Isosceles Triangle 34"/>
          <p:cNvSpPr/>
          <p:nvPr/>
        </p:nvSpPr>
        <p:spPr>
          <a:xfrm>
            <a:off x="0" y="927789"/>
            <a:ext cx="9641305" cy="1509310"/>
          </a:xfrm>
          <a:prstGeom prst="triangle">
            <a:avLst>
              <a:gd name="adj" fmla="val 52303"/>
            </a:avLst>
          </a:prstGeom>
          <a:blipFill dpi="0"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80" dirty="0"/>
          </a:p>
        </p:txBody>
      </p:sp>
    </p:spTree>
    <p:extLst>
      <p:ext uri="{BB962C8B-B14F-4D97-AF65-F5344CB8AC3E}">
        <p14:creationId xmlns:p14="http://schemas.microsoft.com/office/powerpoint/2010/main" val="7353818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348" y="3516"/>
            <a:ext cx="8871284" cy="1040637"/>
          </a:xfrm>
        </p:spPr>
        <p:txBody>
          <a:bodyPr>
            <a:normAutofit/>
          </a:bodyPr>
          <a:lstStyle/>
          <a:p>
            <a:pPr algn="ctr"/>
            <a:r>
              <a:rPr lang="en-US" sz="3200" b="1" dirty="0" smtClean="0"/>
              <a:t>Strategies Must Be Strategically Selected &amp; Applied</a:t>
            </a:r>
            <a:endParaRPr lang="en-US" sz="3200" b="1" dirty="0"/>
          </a:p>
        </p:txBody>
      </p:sp>
      <p:sp>
        <p:nvSpPr>
          <p:cNvPr id="7" name="AutoShape 12" descr="Image result for national youth day"/>
          <p:cNvSpPr>
            <a:spLocks noChangeAspect="1" noChangeArrowheads="1"/>
          </p:cNvSpPr>
          <p:nvPr/>
        </p:nvSpPr>
        <p:spPr bwMode="auto">
          <a:xfrm>
            <a:off x="2258060" y="-115570"/>
            <a:ext cx="243840" cy="2438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3152" tIns="36576" rIns="73152" bIns="36576" numCol="1" anchor="t" anchorCtr="0" compatLnSpc="1">
            <a:prstTxWarp prst="textNoShape">
              <a:avLst/>
            </a:prstTxWarp>
          </a:bodyPr>
          <a:lstStyle/>
          <a:p>
            <a:endParaRPr lang="en-US" sz="2080" dirty="0"/>
          </a:p>
        </p:txBody>
      </p:sp>
      <p:sp>
        <p:nvSpPr>
          <p:cNvPr id="13" name="AutoShape 14" descr="Image result for national youth day"/>
          <p:cNvSpPr>
            <a:spLocks noChangeAspect="1" noChangeArrowheads="1"/>
          </p:cNvSpPr>
          <p:nvPr/>
        </p:nvSpPr>
        <p:spPr bwMode="auto">
          <a:xfrm>
            <a:off x="2379980" y="6350"/>
            <a:ext cx="243840" cy="2438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3152" tIns="36576" rIns="73152" bIns="36576" numCol="1" anchor="t" anchorCtr="0" compatLnSpc="1">
            <a:prstTxWarp prst="textNoShape">
              <a:avLst/>
            </a:prstTxWarp>
          </a:bodyPr>
          <a:lstStyle/>
          <a:p>
            <a:endParaRPr lang="en-US" sz="2080" dirty="0"/>
          </a:p>
        </p:txBody>
      </p:sp>
      <p:sp>
        <p:nvSpPr>
          <p:cNvPr id="5" name="AutoShape 6" descr="Image result for graduation cap clipart"/>
          <p:cNvSpPr>
            <a:spLocks noChangeAspect="1" noChangeArrowheads="1"/>
          </p:cNvSpPr>
          <p:nvPr/>
        </p:nvSpPr>
        <p:spPr bwMode="auto">
          <a:xfrm>
            <a:off x="2623820" y="250190"/>
            <a:ext cx="243840" cy="2438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3152" tIns="36576" rIns="73152" bIns="36576" numCol="1" anchor="t" anchorCtr="0" compatLnSpc="1">
            <a:prstTxWarp prst="textNoShape">
              <a:avLst/>
            </a:prstTxWarp>
          </a:bodyPr>
          <a:lstStyle/>
          <a:p>
            <a:endParaRPr lang="en-US" sz="2080" dirty="0"/>
          </a:p>
        </p:txBody>
      </p:sp>
      <p:grpSp>
        <p:nvGrpSpPr>
          <p:cNvPr id="19" name="Group 18"/>
          <p:cNvGrpSpPr/>
          <p:nvPr/>
        </p:nvGrpSpPr>
        <p:grpSpPr>
          <a:xfrm>
            <a:off x="513348" y="2437100"/>
            <a:ext cx="8547188" cy="3819322"/>
            <a:chOff x="2337729" y="2177210"/>
            <a:chExt cx="5036950" cy="4384406"/>
          </a:xfrm>
          <a:effectLst/>
        </p:grpSpPr>
        <p:sp>
          <p:nvSpPr>
            <p:cNvPr id="20" name="Rounded Rectangle 19"/>
            <p:cNvSpPr/>
            <p:nvPr/>
          </p:nvSpPr>
          <p:spPr>
            <a:xfrm>
              <a:off x="2356486" y="5678282"/>
              <a:ext cx="1647898" cy="883334"/>
            </a:xfrm>
            <a:prstGeom prst="roundRect">
              <a:avLst/>
            </a:prstGeom>
            <a:solidFill>
              <a:srgbClr val="003D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Systemic Approach </a:t>
              </a:r>
            </a:p>
          </p:txBody>
        </p:sp>
        <p:sp>
          <p:nvSpPr>
            <p:cNvPr id="21" name="Rounded Rectangle 20"/>
            <p:cNvSpPr/>
            <p:nvPr/>
          </p:nvSpPr>
          <p:spPr>
            <a:xfrm>
              <a:off x="4048267" y="5678282"/>
              <a:ext cx="1800225" cy="881933"/>
            </a:xfrm>
            <a:prstGeom prst="roundRect">
              <a:avLst/>
            </a:prstGeom>
            <a:solidFill>
              <a:srgbClr val="003D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School– Community </a:t>
              </a:r>
            </a:p>
            <a:p>
              <a:pPr algn="ctr" defTabSz="292608" fontAlgn="auto">
                <a:spcBef>
                  <a:spcPts val="0"/>
                </a:spcBef>
                <a:spcAft>
                  <a:spcPts val="0"/>
                </a:spcAft>
              </a:pPr>
              <a:r>
                <a:rPr lang="en-US" sz="1152" b="1" dirty="0">
                  <a:solidFill>
                    <a:prstClr val="white"/>
                  </a:solidFill>
                </a:rPr>
                <a:t>Collaboration </a:t>
              </a:r>
            </a:p>
          </p:txBody>
        </p:sp>
        <p:sp>
          <p:nvSpPr>
            <p:cNvPr id="22" name="Rounded Rectangle 21"/>
            <p:cNvSpPr/>
            <p:nvPr/>
          </p:nvSpPr>
          <p:spPr>
            <a:xfrm>
              <a:off x="5881086" y="5678282"/>
              <a:ext cx="1493593" cy="881933"/>
            </a:xfrm>
            <a:prstGeom prst="roundRect">
              <a:avLst/>
            </a:prstGeom>
            <a:solidFill>
              <a:srgbClr val="003D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Safe Learning Environment</a:t>
              </a:r>
            </a:p>
          </p:txBody>
        </p:sp>
        <p:sp>
          <p:nvSpPr>
            <p:cNvPr id="23" name="Rounded Rectangle 22"/>
            <p:cNvSpPr/>
            <p:nvPr/>
          </p:nvSpPr>
          <p:spPr>
            <a:xfrm>
              <a:off x="2383801" y="2177210"/>
              <a:ext cx="1038727" cy="1213453"/>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smtClean="0">
                  <a:solidFill>
                    <a:prstClr val="white"/>
                  </a:solidFill>
                </a:rPr>
                <a:t>Individualized</a:t>
              </a:r>
            </a:p>
            <a:p>
              <a:pPr algn="ctr" defTabSz="292608" fontAlgn="auto">
                <a:spcBef>
                  <a:spcPts val="0"/>
                </a:spcBef>
                <a:spcAft>
                  <a:spcPts val="0"/>
                </a:spcAft>
              </a:pPr>
              <a:r>
                <a:rPr lang="en-US" sz="1152" b="1" dirty="0" smtClean="0">
                  <a:solidFill>
                    <a:prstClr val="white"/>
                  </a:solidFill>
                </a:rPr>
                <a:t>Instruction</a:t>
              </a:r>
              <a:endParaRPr lang="en-US" sz="2304" b="1" dirty="0">
                <a:solidFill>
                  <a:prstClr val="white"/>
                </a:solidFill>
              </a:endParaRPr>
            </a:p>
          </p:txBody>
        </p:sp>
        <p:sp>
          <p:nvSpPr>
            <p:cNvPr id="24" name="Rounded Rectangle 23"/>
            <p:cNvSpPr/>
            <p:nvPr/>
          </p:nvSpPr>
          <p:spPr>
            <a:xfrm>
              <a:off x="3427811" y="2177210"/>
              <a:ext cx="934403" cy="1213453"/>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Educa</a:t>
              </a:r>
              <a:br>
                <a:rPr lang="en-US" sz="1152" b="1" dirty="0">
                  <a:solidFill>
                    <a:prstClr val="white"/>
                  </a:solidFill>
                </a:rPr>
              </a:br>
              <a:r>
                <a:rPr lang="en-US" sz="1152" b="1" dirty="0">
                  <a:solidFill>
                    <a:prstClr val="white"/>
                  </a:solidFill>
                </a:rPr>
                <a:t>tional Technology</a:t>
              </a:r>
              <a:endParaRPr lang="en-US" sz="2304" b="1" dirty="0">
                <a:solidFill>
                  <a:prstClr val="white"/>
                </a:solidFill>
              </a:endParaRPr>
            </a:p>
          </p:txBody>
        </p:sp>
        <p:sp>
          <p:nvSpPr>
            <p:cNvPr id="25" name="Rounded Rectangle 24"/>
            <p:cNvSpPr/>
            <p:nvPr/>
          </p:nvSpPr>
          <p:spPr>
            <a:xfrm>
              <a:off x="4380022" y="2177210"/>
              <a:ext cx="1024128" cy="1213453"/>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 Active </a:t>
              </a:r>
              <a:endParaRPr lang="en-US" sz="1152" b="1" dirty="0" smtClean="0">
                <a:solidFill>
                  <a:prstClr val="white"/>
                </a:solidFill>
              </a:endParaRPr>
            </a:p>
            <a:p>
              <a:pPr algn="ctr" defTabSz="292608" fontAlgn="auto">
                <a:spcBef>
                  <a:spcPts val="0"/>
                </a:spcBef>
                <a:spcAft>
                  <a:spcPts val="0"/>
                </a:spcAft>
              </a:pPr>
              <a:r>
                <a:rPr lang="en-US" sz="1152" b="1" dirty="0" smtClean="0">
                  <a:solidFill>
                    <a:prstClr val="white"/>
                  </a:solidFill>
                </a:rPr>
                <a:t>Learning</a:t>
              </a:r>
              <a:endParaRPr lang="en-US" sz="2304" b="1" dirty="0">
                <a:solidFill>
                  <a:prstClr val="white"/>
                </a:solidFill>
              </a:endParaRPr>
            </a:p>
          </p:txBody>
        </p:sp>
        <p:sp>
          <p:nvSpPr>
            <p:cNvPr id="26" name="Rounded Rectangle 25"/>
            <p:cNvSpPr/>
            <p:nvPr/>
          </p:nvSpPr>
          <p:spPr>
            <a:xfrm>
              <a:off x="5421959" y="2177210"/>
              <a:ext cx="885825" cy="1213453"/>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Career &amp; </a:t>
              </a:r>
              <a:endParaRPr lang="en-US" sz="1152" b="1" dirty="0" smtClean="0">
                <a:solidFill>
                  <a:prstClr val="white"/>
                </a:solidFill>
              </a:endParaRPr>
            </a:p>
            <a:p>
              <a:pPr algn="ctr" defTabSz="292608" fontAlgn="auto">
                <a:spcBef>
                  <a:spcPts val="0"/>
                </a:spcBef>
                <a:spcAft>
                  <a:spcPts val="0"/>
                </a:spcAft>
              </a:pPr>
              <a:r>
                <a:rPr lang="en-US" sz="1152" b="1" dirty="0" smtClean="0">
                  <a:solidFill>
                    <a:prstClr val="white"/>
                  </a:solidFill>
                </a:rPr>
                <a:t>Technical </a:t>
              </a:r>
            </a:p>
            <a:p>
              <a:pPr algn="ctr" defTabSz="292608" fontAlgn="auto">
                <a:spcBef>
                  <a:spcPts val="0"/>
                </a:spcBef>
                <a:spcAft>
                  <a:spcPts val="0"/>
                </a:spcAft>
              </a:pPr>
              <a:r>
                <a:rPr lang="en-US" sz="1152" b="1" dirty="0" smtClean="0">
                  <a:solidFill>
                    <a:prstClr val="white"/>
                  </a:solidFill>
                </a:rPr>
                <a:t>Education</a:t>
              </a:r>
              <a:endParaRPr lang="en-US" sz="2304" b="1" dirty="0">
                <a:solidFill>
                  <a:prstClr val="white"/>
                </a:solidFill>
              </a:endParaRPr>
            </a:p>
          </p:txBody>
        </p:sp>
        <p:sp>
          <p:nvSpPr>
            <p:cNvPr id="27" name="Rounded Rectangle 26"/>
            <p:cNvSpPr/>
            <p:nvPr/>
          </p:nvSpPr>
          <p:spPr>
            <a:xfrm>
              <a:off x="6338118" y="2177210"/>
              <a:ext cx="950976" cy="1213279"/>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smtClean="0">
                  <a:solidFill>
                    <a:prstClr val="white"/>
                  </a:solidFill>
                </a:rPr>
                <a:t>Professional</a:t>
              </a:r>
            </a:p>
            <a:p>
              <a:pPr algn="ctr" defTabSz="292608" fontAlgn="auto">
                <a:spcBef>
                  <a:spcPts val="0"/>
                </a:spcBef>
                <a:spcAft>
                  <a:spcPts val="0"/>
                </a:spcAft>
              </a:pPr>
              <a:r>
                <a:rPr lang="en-US" sz="1152" b="1" dirty="0" smtClean="0">
                  <a:solidFill>
                    <a:prstClr val="white"/>
                  </a:solidFill>
                </a:rPr>
                <a:t> Development</a:t>
              </a:r>
              <a:endParaRPr lang="en-US" sz="2304" b="1" dirty="0">
                <a:solidFill>
                  <a:prstClr val="white"/>
                </a:solidFill>
              </a:endParaRPr>
            </a:p>
          </p:txBody>
        </p:sp>
        <p:sp>
          <p:nvSpPr>
            <p:cNvPr id="28" name="Rounded Rectangle 27"/>
            <p:cNvSpPr/>
            <p:nvPr/>
          </p:nvSpPr>
          <p:spPr>
            <a:xfrm>
              <a:off x="2337729" y="4544894"/>
              <a:ext cx="1666655" cy="1104753"/>
            </a:xfrm>
            <a:prstGeom prst="roundRect">
              <a:avLst/>
            </a:prstGeom>
            <a:solidFill>
              <a:srgbClr val="E7AE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 Family Engagement</a:t>
              </a:r>
              <a:endParaRPr lang="en-US" sz="2304" b="1" dirty="0">
                <a:solidFill>
                  <a:prstClr val="white"/>
                </a:solidFill>
              </a:endParaRPr>
            </a:p>
          </p:txBody>
        </p:sp>
        <p:sp>
          <p:nvSpPr>
            <p:cNvPr id="29" name="Rounded Rectangle 28"/>
            <p:cNvSpPr/>
            <p:nvPr/>
          </p:nvSpPr>
          <p:spPr>
            <a:xfrm>
              <a:off x="4004384" y="4544894"/>
              <a:ext cx="1800225" cy="1104753"/>
            </a:xfrm>
            <a:prstGeom prst="roundRect">
              <a:avLst/>
            </a:prstGeom>
            <a:solidFill>
              <a:srgbClr val="E7AE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 Early Childhood Education</a:t>
              </a:r>
              <a:endParaRPr lang="en-US" sz="2304" b="1" dirty="0">
                <a:solidFill>
                  <a:prstClr val="white"/>
                </a:solidFill>
              </a:endParaRPr>
            </a:p>
          </p:txBody>
        </p:sp>
        <p:sp>
          <p:nvSpPr>
            <p:cNvPr id="30" name="Rounded Rectangle 29"/>
            <p:cNvSpPr/>
            <p:nvPr/>
          </p:nvSpPr>
          <p:spPr>
            <a:xfrm>
              <a:off x="5804609" y="4544894"/>
              <a:ext cx="1570070" cy="1104753"/>
            </a:xfrm>
            <a:prstGeom prst="roundRect">
              <a:avLst/>
            </a:prstGeom>
            <a:solidFill>
              <a:srgbClr val="E7AE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 Early Literacy Development</a:t>
              </a:r>
              <a:endParaRPr lang="en-US" sz="2304" b="1" dirty="0">
                <a:solidFill>
                  <a:prstClr val="white"/>
                </a:solidFill>
              </a:endParaRPr>
            </a:p>
          </p:txBody>
        </p:sp>
        <p:sp>
          <p:nvSpPr>
            <p:cNvPr id="31" name="Rounded Rectangle 30"/>
            <p:cNvSpPr/>
            <p:nvPr/>
          </p:nvSpPr>
          <p:spPr>
            <a:xfrm>
              <a:off x="2383801" y="3419298"/>
              <a:ext cx="1255835"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Mentoring/Tutoring</a:t>
              </a:r>
              <a:endParaRPr lang="en-US" sz="2304" b="1" dirty="0">
                <a:solidFill>
                  <a:prstClr val="white"/>
                </a:solidFill>
              </a:endParaRPr>
            </a:p>
          </p:txBody>
        </p:sp>
        <p:sp>
          <p:nvSpPr>
            <p:cNvPr id="32" name="Rounded Rectangle 31"/>
            <p:cNvSpPr/>
            <p:nvPr/>
          </p:nvSpPr>
          <p:spPr>
            <a:xfrm>
              <a:off x="3672358" y="3419298"/>
              <a:ext cx="1170432"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 Service- Learning</a:t>
              </a:r>
              <a:endParaRPr lang="en-US" sz="2304" b="1" dirty="0">
                <a:solidFill>
                  <a:prstClr val="white"/>
                </a:solidFill>
              </a:endParaRPr>
            </a:p>
          </p:txBody>
        </p:sp>
        <p:sp>
          <p:nvSpPr>
            <p:cNvPr id="33" name="Rounded Rectangle 32"/>
            <p:cNvSpPr/>
            <p:nvPr/>
          </p:nvSpPr>
          <p:spPr>
            <a:xfrm>
              <a:off x="4875512" y="3419298"/>
              <a:ext cx="1188720"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 </a:t>
              </a:r>
              <a:r>
                <a:rPr lang="en-US" sz="1152" b="1" dirty="0" smtClean="0">
                  <a:solidFill>
                    <a:prstClr val="white"/>
                  </a:solidFill>
                </a:rPr>
                <a:t>Alternative</a:t>
              </a:r>
            </a:p>
            <a:p>
              <a:pPr algn="ctr" defTabSz="292608" fontAlgn="auto">
                <a:spcBef>
                  <a:spcPts val="0"/>
                </a:spcBef>
                <a:spcAft>
                  <a:spcPts val="0"/>
                </a:spcAft>
              </a:pPr>
              <a:r>
                <a:rPr lang="en-US" sz="1152" b="1" dirty="0" smtClean="0">
                  <a:solidFill>
                    <a:prstClr val="white"/>
                  </a:solidFill>
                </a:rPr>
                <a:t> </a:t>
              </a:r>
              <a:r>
                <a:rPr lang="en-US" sz="1152" b="1" dirty="0">
                  <a:solidFill>
                    <a:prstClr val="white"/>
                  </a:solidFill>
                </a:rPr>
                <a:t>Schooling</a:t>
              </a:r>
              <a:endParaRPr lang="en-US" sz="2304" b="1" dirty="0">
                <a:solidFill>
                  <a:prstClr val="white"/>
                </a:solidFill>
              </a:endParaRPr>
            </a:p>
          </p:txBody>
        </p:sp>
        <p:sp>
          <p:nvSpPr>
            <p:cNvPr id="34" name="Rounded Rectangle 33"/>
            <p:cNvSpPr/>
            <p:nvPr/>
          </p:nvSpPr>
          <p:spPr>
            <a:xfrm>
              <a:off x="6091192" y="3419298"/>
              <a:ext cx="1243584"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After- &amp; Out-of-School Instruction</a:t>
              </a:r>
            </a:p>
          </p:txBody>
        </p:sp>
      </p:grpSp>
      <p:sp>
        <p:nvSpPr>
          <p:cNvPr id="35" name="Isosceles Triangle 34"/>
          <p:cNvSpPr/>
          <p:nvPr/>
        </p:nvSpPr>
        <p:spPr>
          <a:xfrm>
            <a:off x="0" y="927789"/>
            <a:ext cx="9641305" cy="1509310"/>
          </a:xfrm>
          <a:prstGeom prst="triangle">
            <a:avLst>
              <a:gd name="adj" fmla="val 52303"/>
            </a:avLst>
          </a:prstGeom>
          <a:blipFill dpi="0"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80" dirty="0"/>
          </a:p>
        </p:txBody>
      </p:sp>
      <p:cxnSp>
        <p:nvCxnSpPr>
          <p:cNvPr id="4" name="Straight Arrow Connector 3"/>
          <p:cNvCxnSpPr/>
          <p:nvPr/>
        </p:nvCxnSpPr>
        <p:spPr>
          <a:xfrm>
            <a:off x="1925053" y="4170947"/>
            <a:ext cx="2422358" cy="1748590"/>
          </a:xfrm>
          <a:prstGeom prst="straightConnector1">
            <a:avLst/>
          </a:prstGeom>
          <a:ln w="76200">
            <a:solidFill>
              <a:schemeClr val="bg2">
                <a:lumMod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2081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348" y="3516"/>
            <a:ext cx="8871284" cy="1040637"/>
          </a:xfrm>
        </p:spPr>
        <p:txBody>
          <a:bodyPr>
            <a:normAutofit/>
          </a:bodyPr>
          <a:lstStyle/>
          <a:p>
            <a:pPr algn="ctr"/>
            <a:r>
              <a:rPr lang="en-US" sz="3200" b="1" dirty="0" smtClean="0"/>
              <a:t>Strategies Must Be Strategically Selected &amp; Applied</a:t>
            </a:r>
            <a:endParaRPr lang="en-US" sz="3200" b="1" dirty="0"/>
          </a:p>
        </p:txBody>
      </p:sp>
      <p:sp>
        <p:nvSpPr>
          <p:cNvPr id="7" name="AutoShape 12" descr="Image result for national youth day"/>
          <p:cNvSpPr>
            <a:spLocks noChangeAspect="1" noChangeArrowheads="1"/>
          </p:cNvSpPr>
          <p:nvPr/>
        </p:nvSpPr>
        <p:spPr bwMode="auto">
          <a:xfrm>
            <a:off x="2258060" y="-115570"/>
            <a:ext cx="243840" cy="2438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3152" tIns="36576" rIns="73152" bIns="36576" numCol="1" anchor="t" anchorCtr="0" compatLnSpc="1">
            <a:prstTxWarp prst="textNoShape">
              <a:avLst/>
            </a:prstTxWarp>
          </a:bodyPr>
          <a:lstStyle/>
          <a:p>
            <a:endParaRPr lang="en-US" sz="2080" dirty="0"/>
          </a:p>
        </p:txBody>
      </p:sp>
      <p:sp>
        <p:nvSpPr>
          <p:cNvPr id="13" name="AutoShape 14" descr="Image result for national youth day"/>
          <p:cNvSpPr>
            <a:spLocks noChangeAspect="1" noChangeArrowheads="1"/>
          </p:cNvSpPr>
          <p:nvPr/>
        </p:nvSpPr>
        <p:spPr bwMode="auto">
          <a:xfrm>
            <a:off x="2379980" y="6350"/>
            <a:ext cx="243840" cy="2438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3152" tIns="36576" rIns="73152" bIns="36576" numCol="1" anchor="t" anchorCtr="0" compatLnSpc="1">
            <a:prstTxWarp prst="textNoShape">
              <a:avLst/>
            </a:prstTxWarp>
          </a:bodyPr>
          <a:lstStyle/>
          <a:p>
            <a:endParaRPr lang="en-US" sz="2080" dirty="0"/>
          </a:p>
        </p:txBody>
      </p:sp>
      <p:sp>
        <p:nvSpPr>
          <p:cNvPr id="5" name="AutoShape 6" descr="Image result for graduation cap clipart"/>
          <p:cNvSpPr>
            <a:spLocks noChangeAspect="1" noChangeArrowheads="1"/>
          </p:cNvSpPr>
          <p:nvPr/>
        </p:nvSpPr>
        <p:spPr bwMode="auto">
          <a:xfrm>
            <a:off x="2623820" y="250190"/>
            <a:ext cx="243840" cy="2438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3152" tIns="36576" rIns="73152" bIns="36576" numCol="1" anchor="t" anchorCtr="0" compatLnSpc="1">
            <a:prstTxWarp prst="textNoShape">
              <a:avLst/>
            </a:prstTxWarp>
          </a:bodyPr>
          <a:lstStyle/>
          <a:p>
            <a:endParaRPr lang="en-US" sz="2080" dirty="0"/>
          </a:p>
        </p:txBody>
      </p:sp>
      <p:grpSp>
        <p:nvGrpSpPr>
          <p:cNvPr id="19" name="Group 18"/>
          <p:cNvGrpSpPr/>
          <p:nvPr/>
        </p:nvGrpSpPr>
        <p:grpSpPr>
          <a:xfrm>
            <a:off x="513348" y="2437100"/>
            <a:ext cx="8547188" cy="3819322"/>
            <a:chOff x="2337729" y="2177210"/>
            <a:chExt cx="5036950" cy="4384406"/>
          </a:xfrm>
          <a:effectLst/>
        </p:grpSpPr>
        <p:sp>
          <p:nvSpPr>
            <p:cNvPr id="20" name="Rounded Rectangle 19"/>
            <p:cNvSpPr/>
            <p:nvPr/>
          </p:nvSpPr>
          <p:spPr>
            <a:xfrm>
              <a:off x="2356486" y="5678282"/>
              <a:ext cx="1647898" cy="883334"/>
            </a:xfrm>
            <a:prstGeom prst="roundRect">
              <a:avLst/>
            </a:prstGeom>
            <a:solidFill>
              <a:srgbClr val="003D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Systemic Approach </a:t>
              </a:r>
            </a:p>
          </p:txBody>
        </p:sp>
        <p:sp>
          <p:nvSpPr>
            <p:cNvPr id="21" name="Rounded Rectangle 20"/>
            <p:cNvSpPr/>
            <p:nvPr/>
          </p:nvSpPr>
          <p:spPr>
            <a:xfrm>
              <a:off x="4048267" y="5678282"/>
              <a:ext cx="1800225" cy="881933"/>
            </a:xfrm>
            <a:prstGeom prst="roundRect">
              <a:avLst/>
            </a:prstGeom>
            <a:solidFill>
              <a:srgbClr val="003D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School– Community </a:t>
              </a:r>
            </a:p>
            <a:p>
              <a:pPr algn="ctr" defTabSz="292608" fontAlgn="auto">
                <a:spcBef>
                  <a:spcPts val="0"/>
                </a:spcBef>
                <a:spcAft>
                  <a:spcPts val="0"/>
                </a:spcAft>
              </a:pPr>
              <a:r>
                <a:rPr lang="en-US" sz="1152" b="1" dirty="0">
                  <a:solidFill>
                    <a:prstClr val="white"/>
                  </a:solidFill>
                </a:rPr>
                <a:t>Collaboration </a:t>
              </a:r>
            </a:p>
          </p:txBody>
        </p:sp>
        <p:sp>
          <p:nvSpPr>
            <p:cNvPr id="22" name="Rounded Rectangle 21"/>
            <p:cNvSpPr/>
            <p:nvPr/>
          </p:nvSpPr>
          <p:spPr>
            <a:xfrm>
              <a:off x="5881086" y="5678282"/>
              <a:ext cx="1493593" cy="881933"/>
            </a:xfrm>
            <a:prstGeom prst="roundRect">
              <a:avLst/>
            </a:prstGeom>
            <a:solidFill>
              <a:srgbClr val="003D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Safe Learning Environment</a:t>
              </a:r>
            </a:p>
          </p:txBody>
        </p:sp>
        <p:sp>
          <p:nvSpPr>
            <p:cNvPr id="23" name="Rounded Rectangle 22"/>
            <p:cNvSpPr/>
            <p:nvPr/>
          </p:nvSpPr>
          <p:spPr>
            <a:xfrm>
              <a:off x="2383801" y="2177210"/>
              <a:ext cx="1038727" cy="1213453"/>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smtClean="0">
                  <a:solidFill>
                    <a:prstClr val="white"/>
                  </a:solidFill>
                </a:rPr>
                <a:t>Individualized</a:t>
              </a:r>
            </a:p>
            <a:p>
              <a:pPr algn="ctr" defTabSz="292608" fontAlgn="auto">
                <a:spcBef>
                  <a:spcPts val="0"/>
                </a:spcBef>
                <a:spcAft>
                  <a:spcPts val="0"/>
                </a:spcAft>
              </a:pPr>
              <a:r>
                <a:rPr lang="en-US" sz="1152" b="1" dirty="0" smtClean="0">
                  <a:solidFill>
                    <a:prstClr val="white"/>
                  </a:solidFill>
                </a:rPr>
                <a:t>Instruction</a:t>
              </a:r>
              <a:endParaRPr lang="en-US" sz="2304" b="1" dirty="0">
                <a:solidFill>
                  <a:prstClr val="white"/>
                </a:solidFill>
              </a:endParaRPr>
            </a:p>
          </p:txBody>
        </p:sp>
        <p:sp>
          <p:nvSpPr>
            <p:cNvPr id="24" name="Rounded Rectangle 23"/>
            <p:cNvSpPr/>
            <p:nvPr/>
          </p:nvSpPr>
          <p:spPr>
            <a:xfrm>
              <a:off x="3427811" y="2177210"/>
              <a:ext cx="934403" cy="1213453"/>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Educa</a:t>
              </a:r>
              <a:br>
                <a:rPr lang="en-US" sz="1152" b="1" dirty="0">
                  <a:solidFill>
                    <a:prstClr val="white"/>
                  </a:solidFill>
                </a:rPr>
              </a:br>
              <a:r>
                <a:rPr lang="en-US" sz="1152" b="1" dirty="0">
                  <a:solidFill>
                    <a:prstClr val="white"/>
                  </a:solidFill>
                </a:rPr>
                <a:t>tional Technology</a:t>
              </a:r>
              <a:endParaRPr lang="en-US" sz="2304" b="1" dirty="0">
                <a:solidFill>
                  <a:prstClr val="white"/>
                </a:solidFill>
              </a:endParaRPr>
            </a:p>
          </p:txBody>
        </p:sp>
        <p:sp>
          <p:nvSpPr>
            <p:cNvPr id="25" name="Rounded Rectangle 24"/>
            <p:cNvSpPr/>
            <p:nvPr/>
          </p:nvSpPr>
          <p:spPr>
            <a:xfrm>
              <a:off x="4380022" y="2177210"/>
              <a:ext cx="1024128" cy="1213453"/>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 </a:t>
              </a:r>
              <a:r>
                <a:rPr lang="en-US" sz="1152" b="1" dirty="0" smtClean="0">
                  <a:solidFill>
                    <a:prstClr val="white"/>
                  </a:solidFill>
                </a:rPr>
                <a:t>Active</a:t>
              </a:r>
            </a:p>
            <a:p>
              <a:pPr algn="ctr" defTabSz="292608" fontAlgn="auto">
                <a:spcBef>
                  <a:spcPts val="0"/>
                </a:spcBef>
                <a:spcAft>
                  <a:spcPts val="0"/>
                </a:spcAft>
              </a:pPr>
              <a:r>
                <a:rPr lang="en-US" sz="1152" b="1" dirty="0" smtClean="0">
                  <a:solidFill>
                    <a:prstClr val="white"/>
                  </a:solidFill>
                </a:rPr>
                <a:t> Learning</a:t>
              </a:r>
              <a:endParaRPr lang="en-US" sz="2304" b="1" dirty="0">
                <a:solidFill>
                  <a:prstClr val="white"/>
                </a:solidFill>
              </a:endParaRPr>
            </a:p>
          </p:txBody>
        </p:sp>
        <p:sp>
          <p:nvSpPr>
            <p:cNvPr id="26" name="Rounded Rectangle 25"/>
            <p:cNvSpPr/>
            <p:nvPr/>
          </p:nvSpPr>
          <p:spPr>
            <a:xfrm>
              <a:off x="5421959" y="2177210"/>
              <a:ext cx="885825" cy="1213453"/>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Career &amp; </a:t>
              </a:r>
              <a:endParaRPr lang="en-US" sz="1152" b="1" dirty="0" smtClean="0">
                <a:solidFill>
                  <a:prstClr val="white"/>
                </a:solidFill>
              </a:endParaRPr>
            </a:p>
            <a:p>
              <a:pPr algn="ctr" defTabSz="292608" fontAlgn="auto">
                <a:spcBef>
                  <a:spcPts val="0"/>
                </a:spcBef>
                <a:spcAft>
                  <a:spcPts val="0"/>
                </a:spcAft>
              </a:pPr>
              <a:r>
                <a:rPr lang="en-US" sz="1152" b="1" dirty="0" smtClean="0">
                  <a:solidFill>
                    <a:prstClr val="white"/>
                  </a:solidFill>
                </a:rPr>
                <a:t>Technical </a:t>
              </a:r>
            </a:p>
            <a:p>
              <a:pPr algn="ctr" defTabSz="292608" fontAlgn="auto">
                <a:spcBef>
                  <a:spcPts val="0"/>
                </a:spcBef>
                <a:spcAft>
                  <a:spcPts val="0"/>
                </a:spcAft>
              </a:pPr>
              <a:r>
                <a:rPr lang="en-US" sz="1152" b="1" dirty="0" smtClean="0">
                  <a:solidFill>
                    <a:prstClr val="white"/>
                  </a:solidFill>
                </a:rPr>
                <a:t>Education</a:t>
              </a:r>
              <a:endParaRPr lang="en-US" sz="2304" b="1" dirty="0">
                <a:solidFill>
                  <a:prstClr val="white"/>
                </a:solidFill>
              </a:endParaRPr>
            </a:p>
          </p:txBody>
        </p:sp>
        <p:sp>
          <p:nvSpPr>
            <p:cNvPr id="27" name="Rounded Rectangle 26"/>
            <p:cNvSpPr/>
            <p:nvPr/>
          </p:nvSpPr>
          <p:spPr>
            <a:xfrm>
              <a:off x="6338118" y="2177210"/>
              <a:ext cx="950976" cy="1213279"/>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smtClean="0">
                  <a:solidFill>
                    <a:prstClr val="white"/>
                  </a:solidFill>
                </a:rPr>
                <a:t>Professional</a:t>
              </a:r>
            </a:p>
            <a:p>
              <a:pPr algn="ctr" defTabSz="292608" fontAlgn="auto">
                <a:spcBef>
                  <a:spcPts val="0"/>
                </a:spcBef>
                <a:spcAft>
                  <a:spcPts val="0"/>
                </a:spcAft>
              </a:pPr>
              <a:r>
                <a:rPr lang="en-US" sz="1152" b="1" dirty="0" smtClean="0">
                  <a:solidFill>
                    <a:prstClr val="white"/>
                  </a:solidFill>
                </a:rPr>
                <a:t> Development</a:t>
              </a:r>
              <a:endParaRPr lang="en-US" sz="2304" b="1" dirty="0">
                <a:solidFill>
                  <a:prstClr val="white"/>
                </a:solidFill>
              </a:endParaRPr>
            </a:p>
          </p:txBody>
        </p:sp>
        <p:sp>
          <p:nvSpPr>
            <p:cNvPr id="28" name="Rounded Rectangle 27"/>
            <p:cNvSpPr/>
            <p:nvPr/>
          </p:nvSpPr>
          <p:spPr>
            <a:xfrm>
              <a:off x="2337729" y="4544894"/>
              <a:ext cx="1666655" cy="1104753"/>
            </a:xfrm>
            <a:prstGeom prst="roundRect">
              <a:avLst/>
            </a:prstGeom>
            <a:solidFill>
              <a:srgbClr val="E7AE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 Family Engagement</a:t>
              </a:r>
              <a:endParaRPr lang="en-US" sz="2304" b="1" dirty="0">
                <a:solidFill>
                  <a:prstClr val="white"/>
                </a:solidFill>
              </a:endParaRPr>
            </a:p>
          </p:txBody>
        </p:sp>
        <p:sp>
          <p:nvSpPr>
            <p:cNvPr id="29" name="Rounded Rectangle 28"/>
            <p:cNvSpPr/>
            <p:nvPr/>
          </p:nvSpPr>
          <p:spPr>
            <a:xfrm>
              <a:off x="4004384" y="4544894"/>
              <a:ext cx="1800225" cy="1104753"/>
            </a:xfrm>
            <a:prstGeom prst="roundRect">
              <a:avLst/>
            </a:prstGeom>
            <a:solidFill>
              <a:srgbClr val="E7AE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 Early Childhood Education</a:t>
              </a:r>
              <a:endParaRPr lang="en-US" sz="2304" b="1" dirty="0">
                <a:solidFill>
                  <a:prstClr val="white"/>
                </a:solidFill>
              </a:endParaRPr>
            </a:p>
          </p:txBody>
        </p:sp>
        <p:sp>
          <p:nvSpPr>
            <p:cNvPr id="30" name="Rounded Rectangle 29"/>
            <p:cNvSpPr/>
            <p:nvPr/>
          </p:nvSpPr>
          <p:spPr>
            <a:xfrm>
              <a:off x="5804609" y="4544894"/>
              <a:ext cx="1570070" cy="1104753"/>
            </a:xfrm>
            <a:prstGeom prst="roundRect">
              <a:avLst/>
            </a:prstGeom>
            <a:solidFill>
              <a:srgbClr val="E7AE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 Early Literacy Development</a:t>
              </a:r>
              <a:endParaRPr lang="en-US" sz="2304" b="1" dirty="0">
                <a:solidFill>
                  <a:prstClr val="white"/>
                </a:solidFill>
              </a:endParaRPr>
            </a:p>
          </p:txBody>
        </p:sp>
        <p:sp>
          <p:nvSpPr>
            <p:cNvPr id="31" name="Rounded Rectangle 30"/>
            <p:cNvSpPr/>
            <p:nvPr/>
          </p:nvSpPr>
          <p:spPr>
            <a:xfrm>
              <a:off x="2383801" y="3419298"/>
              <a:ext cx="1255835"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Mentoring/Tutoring</a:t>
              </a:r>
              <a:endParaRPr lang="en-US" sz="2304" b="1" dirty="0">
                <a:solidFill>
                  <a:prstClr val="white"/>
                </a:solidFill>
              </a:endParaRPr>
            </a:p>
          </p:txBody>
        </p:sp>
        <p:sp>
          <p:nvSpPr>
            <p:cNvPr id="32" name="Rounded Rectangle 31"/>
            <p:cNvSpPr/>
            <p:nvPr/>
          </p:nvSpPr>
          <p:spPr>
            <a:xfrm>
              <a:off x="3672358" y="3419298"/>
              <a:ext cx="1170432"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 Service- Learning</a:t>
              </a:r>
              <a:endParaRPr lang="en-US" sz="2304" b="1" dirty="0">
                <a:solidFill>
                  <a:prstClr val="white"/>
                </a:solidFill>
              </a:endParaRPr>
            </a:p>
          </p:txBody>
        </p:sp>
        <p:sp>
          <p:nvSpPr>
            <p:cNvPr id="33" name="Rounded Rectangle 32"/>
            <p:cNvSpPr/>
            <p:nvPr/>
          </p:nvSpPr>
          <p:spPr>
            <a:xfrm>
              <a:off x="4875512" y="3419298"/>
              <a:ext cx="1188720"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 </a:t>
              </a:r>
              <a:r>
                <a:rPr lang="en-US" sz="1152" b="1" dirty="0" smtClean="0">
                  <a:solidFill>
                    <a:prstClr val="white"/>
                  </a:solidFill>
                </a:rPr>
                <a:t>Alternative</a:t>
              </a:r>
            </a:p>
            <a:p>
              <a:pPr algn="ctr" defTabSz="292608" fontAlgn="auto">
                <a:spcBef>
                  <a:spcPts val="0"/>
                </a:spcBef>
                <a:spcAft>
                  <a:spcPts val="0"/>
                </a:spcAft>
              </a:pPr>
              <a:r>
                <a:rPr lang="en-US" sz="1152" b="1" dirty="0" smtClean="0">
                  <a:solidFill>
                    <a:prstClr val="white"/>
                  </a:solidFill>
                </a:rPr>
                <a:t> </a:t>
              </a:r>
              <a:r>
                <a:rPr lang="en-US" sz="1152" b="1" dirty="0">
                  <a:solidFill>
                    <a:prstClr val="white"/>
                  </a:solidFill>
                </a:rPr>
                <a:t>Schooling</a:t>
              </a:r>
              <a:endParaRPr lang="en-US" sz="2304" b="1" dirty="0">
                <a:solidFill>
                  <a:prstClr val="white"/>
                </a:solidFill>
              </a:endParaRPr>
            </a:p>
          </p:txBody>
        </p:sp>
        <p:sp>
          <p:nvSpPr>
            <p:cNvPr id="34" name="Rounded Rectangle 33"/>
            <p:cNvSpPr/>
            <p:nvPr/>
          </p:nvSpPr>
          <p:spPr>
            <a:xfrm>
              <a:off x="6091192" y="3419298"/>
              <a:ext cx="1243584"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After- &amp; Out-of-School Instruction</a:t>
              </a:r>
            </a:p>
          </p:txBody>
        </p:sp>
      </p:grpSp>
      <p:sp>
        <p:nvSpPr>
          <p:cNvPr id="35" name="Isosceles Triangle 34"/>
          <p:cNvSpPr/>
          <p:nvPr/>
        </p:nvSpPr>
        <p:spPr>
          <a:xfrm>
            <a:off x="0" y="927789"/>
            <a:ext cx="9641305" cy="1509310"/>
          </a:xfrm>
          <a:prstGeom prst="triangle">
            <a:avLst>
              <a:gd name="adj" fmla="val 52303"/>
            </a:avLst>
          </a:prstGeom>
          <a:blipFill dpi="0"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80" dirty="0"/>
          </a:p>
        </p:txBody>
      </p:sp>
      <p:cxnSp>
        <p:nvCxnSpPr>
          <p:cNvPr id="36" name="Straight Arrow Connector 35"/>
          <p:cNvCxnSpPr/>
          <p:nvPr/>
        </p:nvCxnSpPr>
        <p:spPr>
          <a:xfrm flipH="1">
            <a:off x="2722550" y="5193792"/>
            <a:ext cx="4160041" cy="12192"/>
          </a:xfrm>
          <a:prstGeom prst="straightConnector1">
            <a:avLst/>
          </a:prstGeom>
          <a:ln w="76200">
            <a:solidFill>
              <a:schemeClr val="bg2">
                <a:lumMod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31874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348" y="3516"/>
            <a:ext cx="8871284" cy="1040637"/>
          </a:xfrm>
        </p:spPr>
        <p:txBody>
          <a:bodyPr>
            <a:normAutofit/>
          </a:bodyPr>
          <a:lstStyle/>
          <a:p>
            <a:pPr algn="ctr"/>
            <a:r>
              <a:rPr lang="en-US" sz="3200" b="1" dirty="0" smtClean="0"/>
              <a:t>Strategies Must Be Strategically Selected &amp; Applied</a:t>
            </a:r>
            <a:endParaRPr lang="en-US" sz="3200" b="1" dirty="0"/>
          </a:p>
        </p:txBody>
      </p:sp>
      <p:sp>
        <p:nvSpPr>
          <p:cNvPr id="7" name="AutoShape 12" descr="Image result for national youth day"/>
          <p:cNvSpPr>
            <a:spLocks noChangeAspect="1" noChangeArrowheads="1"/>
          </p:cNvSpPr>
          <p:nvPr/>
        </p:nvSpPr>
        <p:spPr bwMode="auto">
          <a:xfrm>
            <a:off x="2258060" y="-115570"/>
            <a:ext cx="243840" cy="2438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3152" tIns="36576" rIns="73152" bIns="36576" numCol="1" anchor="t" anchorCtr="0" compatLnSpc="1">
            <a:prstTxWarp prst="textNoShape">
              <a:avLst/>
            </a:prstTxWarp>
          </a:bodyPr>
          <a:lstStyle/>
          <a:p>
            <a:endParaRPr lang="en-US" sz="2080" dirty="0"/>
          </a:p>
        </p:txBody>
      </p:sp>
      <p:sp>
        <p:nvSpPr>
          <p:cNvPr id="13" name="AutoShape 14" descr="Image result for national youth day"/>
          <p:cNvSpPr>
            <a:spLocks noChangeAspect="1" noChangeArrowheads="1"/>
          </p:cNvSpPr>
          <p:nvPr/>
        </p:nvSpPr>
        <p:spPr bwMode="auto">
          <a:xfrm>
            <a:off x="2379980" y="6350"/>
            <a:ext cx="243840" cy="2438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3152" tIns="36576" rIns="73152" bIns="36576" numCol="1" anchor="t" anchorCtr="0" compatLnSpc="1">
            <a:prstTxWarp prst="textNoShape">
              <a:avLst/>
            </a:prstTxWarp>
          </a:bodyPr>
          <a:lstStyle/>
          <a:p>
            <a:endParaRPr lang="en-US" sz="2080" dirty="0"/>
          </a:p>
        </p:txBody>
      </p:sp>
      <p:sp>
        <p:nvSpPr>
          <p:cNvPr id="5" name="AutoShape 6" descr="Image result for graduation cap clipart"/>
          <p:cNvSpPr>
            <a:spLocks noChangeAspect="1" noChangeArrowheads="1"/>
          </p:cNvSpPr>
          <p:nvPr/>
        </p:nvSpPr>
        <p:spPr bwMode="auto">
          <a:xfrm>
            <a:off x="2623820" y="250190"/>
            <a:ext cx="243840" cy="2438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3152" tIns="36576" rIns="73152" bIns="36576" numCol="1" anchor="t" anchorCtr="0" compatLnSpc="1">
            <a:prstTxWarp prst="textNoShape">
              <a:avLst/>
            </a:prstTxWarp>
          </a:bodyPr>
          <a:lstStyle/>
          <a:p>
            <a:endParaRPr lang="en-US" sz="2080" dirty="0"/>
          </a:p>
        </p:txBody>
      </p:sp>
      <p:grpSp>
        <p:nvGrpSpPr>
          <p:cNvPr id="19" name="Group 18"/>
          <p:cNvGrpSpPr/>
          <p:nvPr/>
        </p:nvGrpSpPr>
        <p:grpSpPr>
          <a:xfrm>
            <a:off x="513348" y="2437100"/>
            <a:ext cx="8547188" cy="3819322"/>
            <a:chOff x="2337729" y="2177210"/>
            <a:chExt cx="5036950" cy="4384406"/>
          </a:xfrm>
          <a:effectLst/>
        </p:grpSpPr>
        <p:sp>
          <p:nvSpPr>
            <p:cNvPr id="20" name="Rounded Rectangle 19"/>
            <p:cNvSpPr/>
            <p:nvPr/>
          </p:nvSpPr>
          <p:spPr>
            <a:xfrm>
              <a:off x="2356486" y="5678282"/>
              <a:ext cx="1647898" cy="883334"/>
            </a:xfrm>
            <a:prstGeom prst="roundRect">
              <a:avLst/>
            </a:prstGeom>
            <a:solidFill>
              <a:srgbClr val="003D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Systemic Approach </a:t>
              </a:r>
            </a:p>
          </p:txBody>
        </p:sp>
        <p:sp>
          <p:nvSpPr>
            <p:cNvPr id="21" name="Rounded Rectangle 20"/>
            <p:cNvSpPr/>
            <p:nvPr/>
          </p:nvSpPr>
          <p:spPr>
            <a:xfrm>
              <a:off x="4048267" y="5678282"/>
              <a:ext cx="1800225" cy="881933"/>
            </a:xfrm>
            <a:prstGeom prst="roundRect">
              <a:avLst/>
            </a:prstGeom>
            <a:solidFill>
              <a:srgbClr val="003D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School– Community </a:t>
              </a:r>
            </a:p>
            <a:p>
              <a:pPr algn="ctr" defTabSz="292608" fontAlgn="auto">
                <a:spcBef>
                  <a:spcPts val="0"/>
                </a:spcBef>
                <a:spcAft>
                  <a:spcPts val="0"/>
                </a:spcAft>
              </a:pPr>
              <a:r>
                <a:rPr lang="en-US" sz="1152" b="1" dirty="0">
                  <a:solidFill>
                    <a:prstClr val="white"/>
                  </a:solidFill>
                </a:rPr>
                <a:t>Collaboration </a:t>
              </a:r>
            </a:p>
          </p:txBody>
        </p:sp>
        <p:sp>
          <p:nvSpPr>
            <p:cNvPr id="22" name="Rounded Rectangle 21"/>
            <p:cNvSpPr/>
            <p:nvPr/>
          </p:nvSpPr>
          <p:spPr>
            <a:xfrm>
              <a:off x="5881086" y="5678282"/>
              <a:ext cx="1493593" cy="881933"/>
            </a:xfrm>
            <a:prstGeom prst="roundRect">
              <a:avLst/>
            </a:prstGeom>
            <a:solidFill>
              <a:srgbClr val="003D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Safe Learning Environment</a:t>
              </a:r>
            </a:p>
          </p:txBody>
        </p:sp>
        <p:sp>
          <p:nvSpPr>
            <p:cNvPr id="23" name="Rounded Rectangle 22"/>
            <p:cNvSpPr/>
            <p:nvPr/>
          </p:nvSpPr>
          <p:spPr>
            <a:xfrm>
              <a:off x="2383801" y="2177210"/>
              <a:ext cx="1038727" cy="1213453"/>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smtClean="0">
                  <a:solidFill>
                    <a:prstClr val="white"/>
                  </a:solidFill>
                </a:rPr>
                <a:t>Individualized</a:t>
              </a:r>
            </a:p>
            <a:p>
              <a:pPr algn="ctr" defTabSz="292608" fontAlgn="auto">
                <a:spcBef>
                  <a:spcPts val="0"/>
                </a:spcBef>
                <a:spcAft>
                  <a:spcPts val="0"/>
                </a:spcAft>
              </a:pPr>
              <a:r>
                <a:rPr lang="en-US" sz="1152" b="1" dirty="0" smtClean="0">
                  <a:solidFill>
                    <a:prstClr val="white"/>
                  </a:solidFill>
                </a:rPr>
                <a:t>Instruction</a:t>
              </a:r>
              <a:endParaRPr lang="en-US" sz="2304" b="1" dirty="0">
                <a:solidFill>
                  <a:prstClr val="white"/>
                </a:solidFill>
              </a:endParaRPr>
            </a:p>
          </p:txBody>
        </p:sp>
        <p:sp>
          <p:nvSpPr>
            <p:cNvPr id="24" name="Rounded Rectangle 23"/>
            <p:cNvSpPr/>
            <p:nvPr/>
          </p:nvSpPr>
          <p:spPr>
            <a:xfrm>
              <a:off x="3427811" y="2177210"/>
              <a:ext cx="934403" cy="1213453"/>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Educa</a:t>
              </a:r>
              <a:br>
                <a:rPr lang="en-US" sz="1152" b="1" dirty="0">
                  <a:solidFill>
                    <a:prstClr val="white"/>
                  </a:solidFill>
                </a:rPr>
              </a:br>
              <a:r>
                <a:rPr lang="en-US" sz="1152" b="1" dirty="0">
                  <a:solidFill>
                    <a:prstClr val="white"/>
                  </a:solidFill>
                </a:rPr>
                <a:t>tional Technology</a:t>
              </a:r>
              <a:endParaRPr lang="en-US" sz="2304" b="1" dirty="0">
                <a:solidFill>
                  <a:prstClr val="white"/>
                </a:solidFill>
              </a:endParaRPr>
            </a:p>
          </p:txBody>
        </p:sp>
        <p:sp>
          <p:nvSpPr>
            <p:cNvPr id="25" name="Rounded Rectangle 24"/>
            <p:cNvSpPr/>
            <p:nvPr/>
          </p:nvSpPr>
          <p:spPr>
            <a:xfrm>
              <a:off x="4380022" y="2177210"/>
              <a:ext cx="1024128" cy="1213453"/>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 </a:t>
              </a:r>
              <a:r>
                <a:rPr lang="en-US" sz="1152" b="1" dirty="0" smtClean="0">
                  <a:solidFill>
                    <a:prstClr val="white"/>
                  </a:solidFill>
                </a:rPr>
                <a:t>Active</a:t>
              </a:r>
            </a:p>
            <a:p>
              <a:pPr algn="ctr" defTabSz="292608" fontAlgn="auto">
                <a:spcBef>
                  <a:spcPts val="0"/>
                </a:spcBef>
                <a:spcAft>
                  <a:spcPts val="0"/>
                </a:spcAft>
              </a:pPr>
              <a:r>
                <a:rPr lang="en-US" sz="1152" b="1" dirty="0" smtClean="0">
                  <a:solidFill>
                    <a:prstClr val="white"/>
                  </a:solidFill>
                </a:rPr>
                <a:t> Learning</a:t>
              </a:r>
              <a:endParaRPr lang="en-US" sz="2304" b="1" dirty="0">
                <a:solidFill>
                  <a:prstClr val="white"/>
                </a:solidFill>
              </a:endParaRPr>
            </a:p>
          </p:txBody>
        </p:sp>
        <p:sp>
          <p:nvSpPr>
            <p:cNvPr id="26" name="Rounded Rectangle 25"/>
            <p:cNvSpPr/>
            <p:nvPr/>
          </p:nvSpPr>
          <p:spPr>
            <a:xfrm>
              <a:off x="5421959" y="2177210"/>
              <a:ext cx="885825" cy="1213453"/>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Career &amp; </a:t>
              </a:r>
              <a:endParaRPr lang="en-US" sz="1152" b="1" dirty="0" smtClean="0">
                <a:solidFill>
                  <a:prstClr val="white"/>
                </a:solidFill>
              </a:endParaRPr>
            </a:p>
            <a:p>
              <a:pPr algn="ctr" defTabSz="292608" fontAlgn="auto">
                <a:spcBef>
                  <a:spcPts val="0"/>
                </a:spcBef>
                <a:spcAft>
                  <a:spcPts val="0"/>
                </a:spcAft>
              </a:pPr>
              <a:r>
                <a:rPr lang="en-US" sz="1152" b="1" dirty="0" smtClean="0">
                  <a:solidFill>
                    <a:prstClr val="white"/>
                  </a:solidFill>
                </a:rPr>
                <a:t>Technical </a:t>
              </a:r>
            </a:p>
            <a:p>
              <a:pPr algn="ctr" defTabSz="292608" fontAlgn="auto">
                <a:spcBef>
                  <a:spcPts val="0"/>
                </a:spcBef>
                <a:spcAft>
                  <a:spcPts val="0"/>
                </a:spcAft>
              </a:pPr>
              <a:r>
                <a:rPr lang="en-US" sz="1152" b="1" dirty="0" smtClean="0">
                  <a:solidFill>
                    <a:prstClr val="white"/>
                  </a:solidFill>
                </a:rPr>
                <a:t>Education</a:t>
              </a:r>
              <a:endParaRPr lang="en-US" sz="2304" b="1" dirty="0">
                <a:solidFill>
                  <a:prstClr val="white"/>
                </a:solidFill>
              </a:endParaRPr>
            </a:p>
          </p:txBody>
        </p:sp>
        <p:sp>
          <p:nvSpPr>
            <p:cNvPr id="27" name="Rounded Rectangle 26"/>
            <p:cNvSpPr/>
            <p:nvPr/>
          </p:nvSpPr>
          <p:spPr>
            <a:xfrm>
              <a:off x="6338118" y="2177210"/>
              <a:ext cx="950976" cy="1213279"/>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smtClean="0">
                  <a:solidFill>
                    <a:prstClr val="white"/>
                  </a:solidFill>
                </a:rPr>
                <a:t>Professional</a:t>
              </a:r>
            </a:p>
            <a:p>
              <a:pPr algn="ctr" defTabSz="292608" fontAlgn="auto">
                <a:spcBef>
                  <a:spcPts val="0"/>
                </a:spcBef>
                <a:spcAft>
                  <a:spcPts val="0"/>
                </a:spcAft>
              </a:pPr>
              <a:r>
                <a:rPr lang="en-US" sz="1152" b="1" dirty="0" smtClean="0">
                  <a:solidFill>
                    <a:prstClr val="white"/>
                  </a:solidFill>
                </a:rPr>
                <a:t> Development</a:t>
              </a:r>
              <a:endParaRPr lang="en-US" sz="2304" b="1" dirty="0">
                <a:solidFill>
                  <a:prstClr val="white"/>
                </a:solidFill>
              </a:endParaRPr>
            </a:p>
          </p:txBody>
        </p:sp>
        <p:sp>
          <p:nvSpPr>
            <p:cNvPr id="28" name="Rounded Rectangle 27"/>
            <p:cNvSpPr/>
            <p:nvPr/>
          </p:nvSpPr>
          <p:spPr>
            <a:xfrm>
              <a:off x="2337729" y="4544894"/>
              <a:ext cx="1666655" cy="1104753"/>
            </a:xfrm>
            <a:prstGeom prst="roundRect">
              <a:avLst/>
            </a:prstGeom>
            <a:solidFill>
              <a:srgbClr val="E7AE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 Family Engagement</a:t>
              </a:r>
              <a:endParaRPr lang="en-US" sz="2304" b="1" dirty="0">
                <a:solidFill>
                  <a:prstClr val="white"/>
                </a:solidFill>
              </a:endParaRPr>
            </a:p>
          </p:txBody>
        </p:sp>
        <p:sp>
          <p:nvSpPr>
            <p:cNvPr id="29" name="Rounded Rectangle 28"/>
            <p:cNvSpPr/>
            <p:nvPr/>
          </p:nvSpPr>
          <p:spPr>
            <a:xfrm>
              <a:off x="4004384" y="4544894"/>
              <a:ext cx="1800225" cy="1104753"/>
            </a:xfrm>
            <a:prstGeom prst="roundRect">
              <a:avLst/>
            </a:prstGeom>
            <a:solidFill>
              <a:srgbClr val="E7AE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 Early Childhood Education</a:t>
              </a:r>
              <a:endParaRPr lang="en-US" sz="2304" b="1" dirty="0">
                <a:solidFill>
                  <a:prstClr val="white"/>
                </a:solidFill>
              </a:endParaRPr>
            </a:p>
          </p:txBody>
        </p:sp>
        <p:sp>
          <p:nvSpPr>
            <p:cNvPr id="30" name="Rounded Rectangle 29"/>
            <p:cNvSpPr/>
            <p:nvPr/>
          </p:nvSpPr>
          <p:spPr>
            <a:xfrm>
              <a:off x="5804609" y="4544894"/>
              <a:ext cx="1570070" cy="1104753"/>
            </a:xfrm>
            <a:prstGeom prst="roundRect">
              <a:avLst/>
            </a:prstGeom>
            <a:solidFill>
              <a:srgbClr val="E7AE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 Early Literacy Development</a:t>
              </a:r>
              <a:endParaRPr lang="en-US" sz="2304" b="1" dirty="0">
                <a:solidFill>
                  <a:prstClr val="white"/>
                </a:solidFill>
              </a:endParaRPr>
            </a:p>
          </p:txBody>
        </p:sp>
        <p:sp>
          <p:nvSpPr>
            <p:cNvPr id="31" name="Rounded Rectangle 30"/>
            <p:cNvSpPr/>
            <p:nvPr/>
          </p:nvSpPr>
          <p:spPr>
            <a:xfrm>
              <a:off x="2383801" y="3419298"/>
              <a:ext cx="1255835"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Mentoring/Tutoring</a:t>
              </a:r>
              <a:endParaRPr lang="en-US" sz="2304" b="1" dirty="0">
                <a:solidFill>
                  <a:prstClr val="white"/>
                </a:solidFill>
              </a:endParaRPr>
            </a:p>
          </p:txBody>
        </p:sp>
        <p:sp>
          <p:nvSpPr>
            <p:cNvPr id="32" name="Rounded Rectangle 31"/>
            <p:cNvSpPr/>
            <p:nvPr/>
          </p:nvSpPr>
          <p:spPr>
            <a:xfrm>
              <a:off x="3672358" y="3419298"/>
              <a:ext cx="1170432"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 Service- Learning</a:t>
              </a:r>
              <a:endParaRPr lang="en-US" sz="2304" b="1" dirty="0">
                <a:solidFill>
                  <a:prstClr val="white"/>
                </a:solidFill>
              </a:endParaRPr>
            </a:p>
          </p:txBody>
        </p:sp>
        <p:sp>
          <p:nvSpPr>
            <p:cNvPr id="33" name="Rounded Rectangle 32"/>
            <p:cNvSpPr/>
            <p:nvPr/>
          </p:nvSpPr>
          <p:spPr>
            <a:xfrm>
              <a:off x="4875512" y="3419298"/>
              <a:ext cx="1188720"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 </a:t>
              </a:r>
              <a:r>
                <a:rPr lang="en-US" sz="1152" b="1" dirty="0" smtClean="0">
                  <a:solidFill>
                    <a:prstClr val="white"/>
                  </a:solidFill>
                </a:rPr>
                <a:t>Alternative</a:t>
              </a:r>
            </a:p>
            <a:p>
              <a:pPr algn="ctr" defTabSz="292608" fontAlgn="auto">
                <a:spcBef>
                  <a:spcPts val="0"/>
                </a:spcBef>
                <a:spcAft>
                  <a:spcPts val="0"/>
                </a:spcAft>
              </a:pPr>
              <a:r>
                <a:rPr lang="en-US" sz="1152" b="1" dirty="0" smtClean="0">
                  <a:solidFill>
                    <a:prstClr val="white"/>
                  </a:solidFill>
                </a:rPr>
                <a:t> </a:t>
              </a:r>
              <a:r>
                <a:rPr lang="en-US" sz="1152" b="1" dirty="0">
                  <a:solidFill>
                    <a:prstClr val="white"/>
                  </a:solidFill>
                </a:rPr>
                <a:t>Schooling</a:t>
              </a:r>
              <a:endParaRPr lang="en-US" sz="2304" b="1" dirty="0">
                <a:solidFill>
                  <a:prstClr val="white"/>
                </a:solidFill>
              </a:endParaRPr>
            </a:p>
          </p:txBody>
        </p:sp>
        <p:sp>
          <p:nvSpPr>
            <p:cNvPr id="34" name="Rounded Rectangle 33"/>
            <p:cNvSpPr/>
            <p:nvPr/>
          </p:nvSpPr>
          <p:spPr>
            <a:xfrm>
              <a:off x="6091192" y="3419298"/>
              <a:ext cx="1243584"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After- &amp; Out-of-School Instruction</a:t>
              </a:r>
            </a:p>
          </p:txBody>
        </p:sp>
      </p:grpSp>
      <p:sp>
        <p:nvSpPr>
          <p:cNvPr id="35" name="Isosceles Triangle 34"/>
          <p:cNvSpPr/>
          <p:nvPr/>
        </p:nvSpPr>
        <p:spPr>
          <a:xfrm>
            <a:off x="0" y="927789"/>
            <a:ext cx="9641305" cy="1509310"/>
          </a:xfrm>
          <a:prstGeom prst="triangle">
            <a:avLst>
              <a:gd name="adj" fmla="val 52303"/>
            </a:avLst>
          </a:prstGeom>
          <a:blipFill dpi="0"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80" dirty="0"/>
          </a:p>
        </p:txBody>
      </p:sp>
      <p:cxnSp>
        <p:nvCxnSpPr>
          <p:cNvPr id="36" name="Straight Arrow Connector 35"/>
          <p:cNvCxnSpPr/>
          <p:nvPr/>
        </p:nvCxnSpPr>
        <p:spPr>
          <a:xfrm>
            <a:off x="7764380" y="4219074"/>
            <a:ext cx="16041" cy="1572126"/>
          </a:xfrm>
          <a:prstGeom prst="straightConnector1">
            <a:avLst/>
          </a:prstGeom>
          <a:ln w="76200">
            <a:solidFill>
              <a:schemeClr val="bg2">
                <a:lumMod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86392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348" y="3516"/>
            <a:ext cx="8871284" cy="1040637"/>
          </a:xfrm>
        </p:spPr>
        <p:txBody>
          <a:bodyPr>
            <a:normAutofit/>
          </a:bodyPr>
          <a:lstStyle/>
          <a:p>
            <a:pPr algn="ctr"/>
            <a:r>
              <a:rPr lang="en-US" sz="3200" b="1" dirty="0" smtClean="0"/>
              <a:t>Strategies Must Be Strategically Selected &amp; Applied</a:t>
            </a:r>
            <a:endParaRPr lang="en-US" sz="3200" b="1" dirty="0"/>
          </a:p>
        </p:txBody>
      </p:sp>
      <p:sp>
        <p:nvSpPr>
          <p:cNvPr id="7" name="AutoShape 12" descr="Image result for national youth day"/>
          <p:cNvSpPr>
            <a:spLocks noChangeAspect="1" noChangeArrowheads="1"/>
          </p:cNvSpPr>
          <p:nvPr/>
        </p:nvSpPr>
        <p:spPr bwMode="auto">
          <a:xfrm>
            <a:off x="2258060" y="-115570"/>
            <a:ext cx="243840" cy="2438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3152" tIns="36576" rIns="73152" bIns="36576" numCol="1" anchor="t" anchorCtr="0" compatLnSpc="1">
            <a:prstTxWarp prst="textNoShape">
              <a:avLst/>
            </a:prstTxWarp>
          </a:bodyPr>
          <a:lstStyle/>
          <a:p>
            <a:endParaRPr lang="en-US" sz="2080" dirty="0"/>
          </a:p>
        </p:txBody>
      </p:sp>
      <p:sp>
        <p:nvSpPr>
          <p:cNvPr id="13" name="AutoShape 14" descr="Image result for national youth day"/>
          <p:cNvSpPr>
            <a:spLocks noChangeAspect="1" noChangeArrowheads="1"/>
          </p:cNvSpPr>
          <p:nvPr/>
        </p:nvSpPr>
        <p:spPr bwMode="auto">
          <a:xfrm>
            <a:off x="2379980" y="6350"/>
            <a:ext cx="243840" cy="2438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3152" tIns="36576" rIns="73152" bIns="36576" numCol="1" anchor="t" anchorCtr="0" compatLnSpc="1">
            <a:prstTxWarp prst="textNoShape">
              <a:avLst/>
            </a:prstTxWarp>
          </a:bodyPr>
          <a:lstStyle/>
          <a:p>
            <a:endParaRPr lang="en-US" sz="2080" dirty="0"/>
          </a:p>
        </p:txBody>
      </p:sp>
      <p:sp>
        <p:nvSpPr>
          <p:cNvPr id="5" name="AutoShape 6" descr="Image result for graduation cap clipart"/>
          <p:cNvSpPr>
            <a:spLocks noChangeAspect="1" noChangeArrowheads="1"/>
          </p:cNvSpPr>
          <p:nvPr/>
        </p:nvSpPr>
        <p:spPr bwMode="auto">
          <a:xfrm>
            <a:off x="2623820" y="250190"/>
            <a:ext cx="243840" cy="2438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3152" tIns="36576" rIns="73152" bIns="36576" numCol="1" anchor="t" anchorCtr="0" compatLnSpc="1">
            <a:prstTxWarp prst="textNoShape">
              <a:avLst/>
            </a:prstTxWarp>
          </a:bodyPr>
          <a:lstStyle/>
          <a:p>
            <a:endParaRPr lang="en-US" sz="2080" dirty="0"/>
          </a:p>
        </p:txBody>
      </p:sp>
      <p:grpSp>
        <p:nvGrpSpPr>
          <p:cNvPr id="19" name="Group 18"/>
          <p:cNvGrpSpPr/>
          <p:nvPr/>
        </p:nvGrpSpPr>
        <p:grpSpPr>
          <a:xfrm>
            <a:off x="513348" y="2437100"/>
            <a:ext cx="8547188" cy="3819322"/>
            <a:chOff x="2337729" y="2177210"/>
            <a:chExt cx="5036950" cy="4384406"/>
          </a:xfrm>
          <a:effectLst/>
        </p:grpSpPr>
        <p:sp>
          <p:nvSpPr>
            <p:cNvPr id="20" name="Rounded Rectangle 19"/>
            <p:cNvSpPr/>
            <p:nvPr/>
          </p:nvSpPr>
          <p:spPr>
            <a:xfrm>
              <a:off x="2356486" y="5678282"/>
              <a:ext cx="1647898" cy="883334"/>
            </a:xfrm>
            <a:prstGeom prst="roundRect">
              <a:avLst/>
            </a:prstGeom>
            <a:solidFill>
              <a:srgbClr val="003D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Systemic Approach </a:t>
              </a:r>
            </a:p>
          </p:txBody>
        </p:sp>
        <p:sp>
          <p:nvSpPr>
            <p:cNvPr id="21" name="Rounded Rectangle 20"/>
            <p:cNvSpPr/>
            <p:nvPr/>
          </p:nvSpPr>
          <p:spPr>
            <a:xfrm>
              <a:off x="4048267" y="5678282"/>
              <a:ext cx="1800225" cy="881933"/>
            </a:xfrm>
            <a:prstGeom prst="roundRect">
              <a:avLst/>
            </a:prstGeom>
            <a:solidFill>
              <a:srgbClr val="003D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School– Community </a:t>
              </a:r>
            </a:p>
            <a:p>
              <a:pPr algn="ctr" defTabSz="292608" fontAlgn="auto">
                <a:spcBef>
                  <a:spcPts val="0"/>
                </a:spcBef>
                <a:spcAft>
                  <a:spcPts val="0"/>
                </a:spcAft>
              </a:pPr>
              <a:r>
                <a:rPr lang="en-US" sz="1152" b="1" dirty="0">
                  <a:solidFill>
                    <a:prstClr val="white"/>
                  </a:solidFill>
                </a:rPr>
                <a:t>Collaboration </a:t>
              </a:r>
            </a:p>
          </p:txBody>
        </p:sp>
        <p:sp>
          <p:nvSpPr>
            <p:cNvPr id="22" name="Rounded Rectangle 21"/>
            <p:cNvSpPr/>
            <p:nvPr/>
          </p:nvSpPr>
          <p:spPr>
            <a:xfrm>
              <a:off x="5881086" y="5678282"/>
              <a:ext cx="1493593" cy="881933"/>
            </a:xfrm>
            <a:prstGeom prst="roundRect">
              <a:avLst/>
            </a:prstGeom>
            <a:solidFill>
              <a:srgbClr val="003D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Safe Learning Environment</a:t>
              </a:r>
            </a:p>
          </p:txBody>
        </p:sp>
        <p:sp>
          <p:nvSpPr>
            <p:cNvPr id="23" name="Rounded Rectangle 22"/>
            <p:cNvSpPr/>
            <p:nvPr/>
          </p:nvSpPr>
          <p:spPr>
            <a:xfrm>
              <a:off x="2383801" y="2177210"/>
              <a:ext cx="1038727" cy="1213453"/>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smtClean="0">
                  <a:solidFill>
                    <a:prstClr val="white"/>
                  </a:solidFill>
                </a:rPr>
                <a:t>Individualized</a:t>
              </a:r>
            </a:p>
            <a:p>
              <a:pPr algn="ctr" defTabSz="292608" fontAlgn="auto">
                <a:spcBef>
                  <a:spcPts val="0"/>
                </a:spcBef>
                <a:spcAft>
                  <a:spcPts val="0"/>
                </a:spcAft>
              </a:pPr>
              <a:r>
                <a:rPr lang="en-US" sz="1152" b="1" dirty="0" smtClean="0">
                  <a:solidFill>
                    <a:prstClr val="white"/>
                  </a:solidFill>
                </a:rPr>
                <a:t>Instruction</a:t>
              </a:r>
              <a:endParaRPr lang="en-US" sz="2304" b="1" dirty="0">
                <a:solidFill>
                  <a:prstClr val="white"/>
                </a:solidFill>
              </a:endParaRPr>
            </a:p>
          </p:txBody>
        </p:sp>
        <p:sp>
          <p:nvSpPr>
            <p:cNvPr id="24" name="Rounded Rectangle 23"/>
            <p:cNvSpPr/>
            <p:nvPr/>
          </p:nvSpPr>
          <p:spPr>
            <a:xfrm>
              <a:off x="3427811" y="2177210"/>
              <a:ext cx="934403" cy="1213453"/>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Educa</a:t>
              </a:r>
              <a:br>
                <a:rPr lang="en-US" sz="1152" b="1" dirty="0">
                  <a:solidFill>
                    <a:prstClr val="white"/>
                  </a:solidFill>
                </a:rPr>
              </a:br>
              <a:r>
                <a:rPr lang="en-US" sz="1152" b="1" dirty="0">
                  <a:solidFill>
                    <a:prstClr val="white"/>
                  </a:solidFill>
                </a:rPr>
                <a:t>tional Technology</a:t>
              </a:r>
              <a:endParaRPr lang="en-US" sz="2304" b="1" dirty="0">
                <a:solidFill>
                  <a:prstClr val="white"/>
                </a:solidFill>
              </a:endParaRPr>
            </a:p>
          </p:txBody>
        </p:sp>
        <p:sp>
          <p:nvSpPr>
            <p:cNvPr id="25" name="Rounded Rectangle 24"/>
            <p:cNvSpPr/>
            <p:nvPr/>
          </p:nvSpPr>
          <p:spPr>
            <a:xfrm>
              <a:off x="4380022" y="2177210"/>
              <a:ext cx="1024128" cy="1213453"/>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 Active Learn</a:t>
              </a:r>
              <a:br>
                <a:rPr lang="en-US" sz="1152" b="1" dirty="0">
                  <a:solidFill>
                    <a:prstClr val="white"/>
                  </a:solidFill>
                </a:rPr>
              </a:br>
              <a:r>
                <a:rPr lang="en-US" sz="1152" b="1" dirty="0">
                  <a:solidFill>
                    <a:prstClr val="white"/>
                  </a:solidFill>
                </a:rPr>
                <a:t>ing</a:t>
              </a:r>
              <a:endParaRPr lang="en-US" sz="2304" b="1" dirty="0">
                <a:solidFill>
                  <a:prstClr val="white"/>
                </a:solidFill>
              </a:endParaRPr>
            </a:p>
          </p:txBody>
        </p:sp>
        <p:sp>
          <p:nvSpPr>
            <p:cNvPr id="26" name="Rounded Rectangle 25"/>
            <p:cNvSpPr/>
            <p:nvPr/>
          </p:nvSpPr>
          <p:spPr>
            <a:xfrm>
              <a:off x="5421959" y="2177210"/>
              <a:ext cx="885825" cy="1213453"/>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Career &amp; </a:t>
              </a:r>
              <a:endParaRPr lang="en-US" sz="1152" b="1" dirty="0" smtClean="0">
                <a:solidFill>
                  <a:prstClr val="white"/>
                </a:solidFill>
              </a:endParaRPr>
            </a:p>
            <a:p>
              <a:pPr algn="ctr" defTabSz="292608" fontAlgn="auto">
                <a:spcBef>
                  <a:spcPts val="0"/>
                </a:spcBef>
                <a:spcAft>
                  <a:spcPts val="0"/>
                </a:spcAft>
              </a:pPr>
              <a:r>
                <a:rPr lang="en-US" sz="1152" b="1" dirty="0" smtClean="0">
                  <a:solidFill>
                    <a:prstClr val="white"/>
                  </a:solidFill>
                </a:rPr>
                <a:t>Technical </a:t>
              </a:r>
            </a:p>
            <a:p>
              <a:pPr algn="ctr" defTabSz="292608" fontAlgn="auto">
                <a:spcBef>
                  <a:spcPts val="0"/>
                </a:spcBef>
                <a:spcAft>
                  <a:spcPts val="0"/>
                </a:spcAft>
              </a:pPr>
              <a:r>
                <a:rPr lang="en-US" sz="1152" b="1" dirty="0" smtClean="0">
                  <a:solidFill>
                    <a:prstClr val="white"/>
                  </a:solidFill>
                </a:rPr>
                <a:t>Education</a:t>
              </a:r>
              <a:endParaRPr lang="en-US" sz="2304" b="1" dirty="0">
                <a:solidFill>
                  <a:prstClr val="white"/>
                </a:solidFill>
              </a:endParaRPr>
            </a:p>
          </p:txBody>
        </p:sp>
        <p:sp>
          <p:nvSpPr>
            <p:cNvPr id="27" name="Rounded Rectangle 26"/>
            <p:cNvSpPr/>
            <p:nvPr/>
          </p:nvSpPr>
          <p:spPr>
            <a:xfrm>
              <a:off x="6338118" y="2177210"/>
              <a:ext cx="950976" cy="1213279"/>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smtClean="0">
                  <a:solidFill>
                    <a:prstClr val="white"/>
                  </a:solidFill>
                </a:rPr>
                <a:t>Professional</a:t>
              </a:r>
            </a:p>
            <a:p>
              <a:pPr algn="ctr" defTabSz="292608" fontAlgn="auto">
                <a:spcBef>
                  <a:spcPts val="0"/>
                </a:spcBef>
                <a:spcAft>
                  <a:spcPts val="0"/>
                </a:spcAft>
              </a:pPr>
              <a:r>
                <a:rPr lang="en-US" sz="1152" b="1" dirty="0" smtClean="0">
                  <a:solidFill>
                    <a:prstClr val="white"/>
                  </a:solidFill>
                </a:rPr>
                <a:t> Development</a:t>
              </a:r>
              <a:endParaRPr lang="en-US" sz="2304" b="1" dirty="0">
                <a:solidFill>
                  <a:prstClr val="white"/>
                </a:solidFill>
              </a:endParaRPr>
            </a:p>
          </p:txBody>
        </p:sp>
        <p:sp>
          <p:nvSpPr>
            <p:cNvPr id="28" name="Rounded Rectangle 27"/>
            <p:cNvSpPr/>
            <p:nvPr/>
          </p:nvSpPr>
          <p:spPr>
            <a:xfrm>
              <a:off x="2337729" y="4544894"/>
              <a:ext cx="1666655" cy="1104753"/>
            </a:xfrm>
            <a:prstGeom prst="roundRect">
              <a:avLst/>
            </a:prstGeom>
            <a:solidFill>
              <a:srgbClr val="E7AE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 Family Engagement</a:t>
              </a:r>
              <a:endParaRPr lang="en-US" sz="2304" b="1" dirty="0">
                <a:solidFill>
                  <a:prstClr val="white"/>
                </a:solidFill>
              </a:endParaRPr>
            </a:p>
          </p:txBody>
        </p:sp>
        <p:sp>
          <p:nvSpPr>
            <p:cNvPr id="29" name="Rounded Rectangle 28"/>
            <p:cNvSpPr/>
            <p:nvPr/>
          </p:nvSpPr>
          <p:spPr>
            <a:xfrm>
              <a:off x="4004384" y="4544894"/>
              <a:ext cx="1800225" cy="1104753"/>
            </a:xfrm>
            <a:prstGeom prst="roundRect">
              <a:avLst/>
            </a:prstGeom>
            <a:solidFill>
              <a:srgbClr val="E7AE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 Early Childhood Education</a:t>
              </a:r>
              <a:endParaRPr lang="en-US" sz="2304" b="1" dirty="0">
                <a:solidFill>
                  <a:prstClr val="white"/>
                </a:solidFill>
              </a:endParaRPr>
            </a:p>
          </p:txBody>
        </p:sp>
        <p:sp>
          <p:nvSpPr>
            <p:cNvPr id="30" name="Rounded Rectangle 29"/>
            <p:cNvSpPr/>
            <p:nvPr/>
          </p:nvSpPr>
          <p:spPr>
            <a:xfrm>
              <a:off x="5804609" y="4544894"/>
              <a:ext cx="1570070" cy="1104753"/>
            </a:xfrm>
            <a:prstGeom prst="roundRect">
              <a:avLst/>
            </a:prstGeom>
            <a:solidFill>
              <a:srgbClr val="E7AE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 Early Literacy Development</a:t>
              </a:r>
              <a:endParaRPr lang="en-US" sz="2304" b="1" dirty="0">
                <a:solidFill>
                  <a:prstClr val="white"/>
                </a:solidFill>
              </a:endParaRPr>
            </a:p>
          </p:txBody>
        </p:sp>
        <p:sp>
          <p:nvSpPr>
            <p:cNvPr id="31" name="Rounded Rectangle 30"/>
            <p:cNvSpPr/>
            <p:nvPr/>
          </p:nvSpPr>
          <p:spPr>
            <a:xfrm>
              <a:off x="2383801" y="3419298"/>
              <a:ext cx="1255835"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Mentoring/Tutoring</a:t>
              </a:r>
              <a:endParaRPr lang="en-US" sz="2304" b="1" dirty="0">
                <a:solidFill>
                  <a:prstClr val="white"/>
                </a:solidFill>
              </a:endParaRPr>
            </a:p>
          </p:txBody>
        </p:sp>
        <p:sp>
          <p:nvSpPr>
            <p:cNvPr id="32" name="Rounded Rectangle 31"/>
            <p:cNvSpPr/>
            <p:nvPr/>
          </p:nvSpPr>
          <p:spPr>
            <a:xfrm>
              <a:off x="3672358" y="3419298"/>
              <a:ext cx="1170432"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 Service- Learning</a:t>
              </a:r>
              <a:endParaRPr lang="en-US" sz="2304" b="1" dirty="0">
                <a:solidFill>
                  <a:prstClr val="white"/>
                </a:solidFill>
              </a:endParaRPr>
            </a:p>
          </p:txBody>
        </p:sp>
        <p:sp>
          <p:nvSpPr>
            <p:cNvPr id="33" name="Rounded Rectangle 32"/>
            <p:cNvSpPr/>
            <p:nvPr/>
          </p:nvSpPr>
          <p:spPr>
            <a:xfrm>
              <a:off x="4875512" y="3419298"/>
              <a:ext cx="1188720"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 </a:t>
              </a:r>
              <a:r>
                <a:rPr lang="en-US" sz="1152" b="1" dirty="0" smtClean="0">
                  <a:solidFill>
                    <a:prstClr val="white"/>
                  </a:solidFill>
                </a:rPr>
                <a:t>Alternative</a:t>
              </a:r>
            </a:p>
            <a:p>
              <a:pPr algn="ctr" defTabSz="292608" fontAlgn="auto">
                <a:spcBef>
                  <a:spcPts val="0"/>
                </a:spcBef>
                <a:spcAft>
                  <a:spcPts val="0"/>
                </a:spcAft>
              </a:pPr>
              <a:r>
                <a:rPr lang="en-US" sz="1152" b="1" dirty="0" smtClean="0">
                  <a:solidFill>
                    <a:prstClr val="white"/>
                  </a:solidFill>
                </a:rPr>
                <a:t> </a:t>
              </a:r>
              <a:r>
                <a:rPr lang="en-US" sz="1152" b="1" dirty="0">
                  <a:solidFill>
                    <a:prstClr val="white"/>
                  </a:solidFill>
                </a:rPr>
                <a:t>Schooling</a:t>
              </a:r>
              <a:endParaRPr lang="en-US" sz="2304" b="1" dirty="0">
                <a:solidFill>
                  <a:prstClr val="white"/>
                </a:solidFill>
              </a:endParaRPr>
            </a:p>
          </p:txBody>
        </p:sp>
        <p:sp>
          <p:nvSpPr>
            <p:cNvPr id="34" name="Rounded Rectangle 33"/>
            <p:cNvSpPr/>
            <p:nvPr/>
          </p:nvSpPr>
          <p:spPr>
            <a:xfrm>
              <a:off x="6091192" y="3419298"/>
              <a:ext cx="1243584" cy="1104753"/>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2608" fontAlgn="auto">
                <a:spcBef>
                  <a:spcPts val="0"/>
                </a:spcBef>
                <a:spcAft>
                  <a:spcPts val="0"/>
                </a:spcAft>
              </a:pPr>
              <a:r>
                <a:rPr lang="en-US" sz="1152" b="1" dirty="0">
                  <a:solidFill>
                    <a:prstClr val="white"/>
                  </a:solidFill>
                </a:rPr>
                <a:t>After- &amp; Out-of-School Instruction</a:t>
              </a:r>
            </a:p>
          </p:txBody>
        </p:sp>
      </p:grpSp>
      <p:sp>
        <p:nvSpPr>
          <p:cNvPr id="35" name="Isosceles Triangle 34"/>
          <p:cNvSpPr/>
          <p:nvPr/>
        </p:nvSpPr>
        <p:spPr>
          <a:xfrm>
            <a:off x="0" y="927789"/>
            <a:ext cx="9641305" cy="1509310"/>
          </a:xfrm>
          <a:prstGeom prst="triangle">
            <a:avLst>
              <a:gd name="adj" fmla="val 52303"/>
            </a:avLst>
          </a:prstGeom>
          <a:blipFill dpi="0"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80" dirty="0"/>
          </a:p>
        </p:txBody>
      </p:sp>
      <p:cxnSp>
        <p:nvCxnSpPr>
          <p:cNvPr id="36" name="Straight Arrow Connector 35"/>
          <p:cNvCxnSpPr/>
          <p:nvPr/>
        </p:nvCxnSpPr>
        <p:spPr>
          <a:xfrm flipH="1">
            <a:off x="2501900" y="3946358"/>
            <a:ext cx="3894389" cy="1909010"/>
          </a:xfrm>
          <a:prstGeom prst="straightConnector1">
            <a:avLst/>
          </a:prstGeom>
          <a:ln w="76200">
            <a:solidFill>
              <a:schemeClr val="bg2">
                <a:lumMod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6689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4904C0C-C584-4ABB-8BB6-A4D085B14A2D}" type="slidenum">
              <a:rPr lang="en-US" smtClean="0"/>
              <a:pPr>
                <a:defRPr/>
              </a:pPr>
              <a:t>59</a:t>
            </a:fld>
            <a:endParaRPr lang="en-US" dirty="0"/>
          </a:p>
        </p:txBody>
      </p:sp>
      <p:sp>
        <p:nvSpPr>
          <p:cNvPr id="3" name="TextBox 2"/>
          <p:cNvSpPr txBox="1"/>
          <p:nvPr/>
        </p:nvSpPr>
        <p:spPr>
          <a:xfrm>
            <a:off x="4876800" y="3224463"/>
            <a:ext cx="184731" cy="492443"/>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053" y="256673"/>
            <a:ext cx="9063789" cy="6523433"/>
          </a:xfrm>
          <a:prstGeom prst="rect">
            <a:avLst/>
          </a:prstGeom>
        </p:spPr>
      </p:pic>
    </p:spTree>
    <p:extLst>
      <p:ext uri="{BB962C8B-B14F-4D97-AF65-F5344CB8AC3E}">
        <p14:creationId xmlns:p14="http://schemas.microsoft.com/office/powerpoint/2010/main" val="2077246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25120" y="243841"/>
            <a:ext cx="8940800" cy="1545155"/>
          </a:xfrm>
          <a:prstGeom prst="rect">
            <a:avLst/>
          </a:prstGeom>
          <a:noFill/>
          <a:ln w="9525">
            <a:noFill/>
            <a:miter lim="800000"/>
            <a:headEnd/>
            <a:tailEnd/>
          </a:ln>
        </p:spPr>
        <p:txBody>
          <a:bodyPr lIns="96181" tIns="48091" rIns="96181" bIns="48091" anchor="ctr"/>
          <a:lstStyle/>
          <a:p>
            <a:pPr algn="ctr" eaLnBrk="0" fontAlgn="base" hangingPunct="0">
              <a:spcBef>
                <a:spcPct val="0"/>
              </a:spcBef>
              <a:spcAft>
                <a:spcPct val="0"/>
              </a:spcAft>
              <a:defRPr/>
            </a:pPr>
            <a:r>
              <a:rPr lang="en-US" sz="4655" b="1" dirty="0">
                <a:ln w="12700">
                  <a:noFill/>
                  <a:prstDash val="solid"/>
                </a:ln>
                <a:solidFill>
                  <a:srgbClr val="0000FF"/>
                </a:solidFill>
                <a:latin typeface="Trebuchet MS" pitchFamily="34" charset="0"/>
                <a:cs typeface="Tahoma" pitchFamily="34" charset="0"/>
              </a:rPr>
              <a:t>Types</a:t>
            </a:r>
            <a:r>
              <a:rPr lang="en-US" sz="4655" b="1" dirty="0">
                <a:ln w="12700">
                  <a:noFill/>
                  <a:prstDash val="solid"/>
                </a:ln>
                <a:solidFill>
                  <a:srgbClr val="0000FF"/>
                </a:solidFill>
                <a:latin typeface="Trebuchet MS" pitchFamily="34" charset="0"/>
              </a:rPr>
              <a:t> of Dropout and </a:t>
            </a:r>
            <a:br>
              <a:rPr lang="en-US" sz="4655" b="1" dirty="0">
                <a:ln w="12700">
                  <a:noFill/>
                  <a:prstDash val="solid"/>
                </a:ln>
                <a:solidFill>
                  <a:srgbClr val="0000FF"/>
                </a:solidFill>
                <a:latin typeface="Trebuchet MS" pitchFamily="34" charset="0"/>
              </a:rPr>
            </a:br>
            <a:r>
              <a:rPr lang="en-US" sz="4655" b="1" dirty="0">
                <a:ln w="12700">
                  <a:noFill/>
                  <a:prstDash val="solid"/>
                </a:ln>
                <a:solidFill>
                  <a:srgbClr val="0000FF"/>
                </a:solidFill>
                <a:latin typeface="Trebuchet MS" pitchFamily="34" charset="0"/>
              </a:rPr>
              <a:t>Graduation Rates</a:t>
            </a:r>
            <a:endParaRPr lang="en-US" sz="4655" kern="0" dirty="0">
              <a:ln w="12700">
                <a:noFill/>
                <a:prstDash val="solid"/>
              </a:ln>
              <a:solidFill>
                <a:srgbClr val="0000FF"/>
              </a:solidFill>
              <a:latin typeface="Trebuchet MS" pitchFamily="34" charset="0"/>
              <a:ea typeface="+mj-ea"/>
              <a:cs typeface="+mj-cs"/>
            </a:endParaRPr>
          </a:p>
        </p:txBody>
      </p:sp>
      <p:sp>
        <p:nvSpPr>
          <p:cNvPr id="5" name="Content Placeholder 2"/>
          <p:cNvSpPr txBox="1">
            <a:spLocks/>
          </p:cNvSpPr>
          <p:nvPr/>
        </p:nvSpPr>
        <p:spPr bwMode="auto">
          <a:xfrm>
            <a:off x="558801" y="1888951"/>
            <a:ext cx="8707120" cy="1497522"/>
          </a:xfrm>
          <a:prstGeom prst="rect">
            <a:avLst/>
          </a:prstGeom>
          <a:noFill/>
          <a:ln w="9525">
            <a:noFill/>
            <a:miter lim="800000"/>
            <a:headEnd/>
            <a:tailEnd/>
          </a:ln>
        </p:spPr>
        <p:txBody>
          <a:bodyPr lIns="96181" tIns="48091" rIns="96181" bIns="48091"/>
          <a:lstStyle/>
          <a:p>
            <a:pPr marL="121901" eaLnBrk="0" hangingPunct="0">
              <a:spcBef>
                <a:spcPct val="20000"/>
              </a:spcBef>
              <a:defRPr/>
            </a:pPr>
            <a:r>
              <a:rPr lang="en-US" sz="2909" b="1" dirty="0">
                <a:ln w="12700">
                  <a:noFill/>
                  <a:prstDash val="solid"/>
                </a:ln>
                <a:solidFill>
                  <a:prstClr val="black"/>
                </a:solidFill>
                <a:cs typeface="Tahoma" pitchFamily="34" charset="0"/>
              </a:rPr>
              <a:t>According to NCES, its indicators of school dropout and school completion include the following:</a:t>
            </a:r>
          </a:p>
          <a:p>
            <a:pPr marL="360691" indent="-360691" eaLnBrk="0" hangingPunct="0">
              <a:spcBef>
                <a:spcPct val="20000"/>
              </a:spcBef>
              <a:buFontTx/>
              <a:buChar char="•"/>
              <a:defRPr/>
            </a:pPr>
            <a:endParaRPr lang="en-US" sz="873" kern="0" dirty="0">
              <a:solidFill>
                <a:prstClr val="black"/>
              </a:solidFill>
              <a:cs typeface="Tahoma" pitchFamily="34" charset="0"/>
            </a:endParaRPr>
          </a:p>
          <a:p>
            <a:pPr marL="1082071" indent="-360691" eaLnBrk="0" hangingPunct="0">
              <a:spcBef>
                <a:spcPct val="20000"/>
              </a:spcBef>
              <a:buClr>
                <a:srgbClr val="0000FF"/>
              </a:buClr>
              <a:buFont typeface="Wingdings" pitchFamily="2" charset="2"/>
              <a:buChar char="§"/>
              <a:defRPr/>
            </a:pPr>
            <a:r>
              <a:rPr lang="en-US" sz="3394" kern="0" dirty="0">
                <a:solidFill>
                  <a:prstClr val="black"/>
                </a:solidFill>
                <a:cs typeface="Tahoma" pitchFamily="34" charset="0"/>
              </a:rPr>
              <a:t>Event dropout rate</a:t>
            </a:r>
          </a:p>
          <a:p>
            <a:pPr marL="1082071" indent="-360691" eaLnBrk="0" hangingPunct="0">
              <a:spcBef>
                <a:spcPct val="20000"/>
              </a:spcBef>
              <a:buClr>
                <a:srgbClr val="0000FF"/>
              </a:buClr>
              <a:buFont typeface="Wingdings" pitchFamily="2" charset="2"/>
              <a:buChar char="§"/>
              <a:defRPr/>
            </a:pPr>
            <a:r>
              <a:rPr lang="en-US" sz="3394" kern="0" dirty="0">
                <a:solidFill>
                  <a:prstClr val="black"/>
                </a:solidFill>
                <a:cs typeface="Tahoma" pitchFamily="34" charset="0"/>
              </a:rPr>
              <a:t>Status dropout rate</a:t>
            </a:r>
          </a:p>
          <a:p>
            <a:pPr marL="1082071" indent="-360691" eaLnBrk="0" hangingPunct="0">
              <a:spcBef>
                <a:spcPct val="20000"/>
              </a:spcBef>
              <a:buClr>
                <a:srgbClr val="0000FF"/>
              </a:buClr>
              <a:buFont typeface="Wingdings" pitchFamily="2" charset="2"/>
              <a:buChar char="§"/>
              <a:defRPr/>
            </a:pPr>
            <a:r>
              <a:rPr lang="en-US" sz="3394" kern="0" dirty="0">
                <a:solidFill>
                  <a:prstClr val="black"/>
                </a:solidFill>
                <a:cs typeface="Tahoma" pitchFamily="34" charset="0"/>
              </a:rPr>
              <a:t>Status completion rate</a:t>
            </a:r>
          </a:p>
          <a:p>
            <a:pPr marL="1082071" indent="-360691" eaLnBrk="0" hangingPunct="0">
              <a:spcBef>
                <a:spcPct val="20000"/>
              </a:spcBef>
              <a:buClr>
                <a:srgbClr val="0000FF"/>
              </a:buClr>
              <a:buFont typeface="Wingdings" pitchFamily="2" charset="2"/>
              <a:buChar char="§"/>
              <a:defRPr/>
            </a:pPr>
            <a:r>
              <a:rPr lang="en-US" sz="3394" kern="0" dirty="0">
                <a:solidFill>
                  <a:prstClr val="black"/>
                </a:solidFill>
                <a:cs typeface="Tahoma" pitchFamily="34" charset="0"/>
              </a:rPr>
              <a:t>Averaged freshman graduation rate</a:t>
            </a:r>
          </a:p>
          <a:p>
            <a:pPr marL="1108409" eaLnBrk="0" hangingPunct="0">
              <a:spcBef>
                <a:spcPct val="20000"/>
              </a:spcBef>
              <a:buClr>
                <a:srgbClr val="0000FF"/>
              </a:buClr>
              <a:defRPr/>
            </a:pPr>
            <a:r>
              <a:rPr lang="en-US" sz="1261" kern="0" dirty="0">
                <a:solidFill>
                  <a:prstClr val="black"/>
                </a:solidFill>
                <a:latin typeface="Tahoma" pitchFamily="34" charset="0"/>
                <a:cs typeface="Tahoma" pitchFamily="34" charset="0"/>
              </a:rPr>
              <a:t>(Non-regulatory cohort rate)</a:t>
            </a:r>
          </a:p>
          <a:p>
            <a:pPr marL="360691" indent="-360691" eaLnBrk="0" hangingPunct="0">
              <a:spcBef>
                <a:spcPct val="20000"/>
              </a:spcBef>
              <a:defRPr/>
            </a:pPr>
            <a:endParaRPr lang="en-US" sz="3394" b="1" kern="0" dirty="0">
              <a:solidFill>
                <a:prstClr val="black"/>
              </a:solidFill>
            </a:endParaRPr>
          </a:p>
        </p:txBody>
      </p:sp>
      <p:sp>
        <p:nvSpPr>
          <p:cNvPr id="6" name="Slide Number Placeholder 5"/>
          <p:cNvSpPr>
            <a:spLocks noGrp="1"/>
          </p:cNvSpPr>
          <p:nvPr>
            <p:ph type="sldNum" sz="quarter" idx="12"/>
          </p:nvPr>
        </p:nvSpPr>
        <p:spPr/>
        <p:txBody>
          <a:bodyPr/>
          <a:lstStyle/>
          <a:p>
            <a:pPr>
              <a:defRPr/>
            </a:pPr>
            <a:fld id="{A90A1473-BA0D-4A8F-8847-D1E1DBDF681A}" type="slidenum">
              <a:rPr lang="en-US" smtClean="0">
                <a:solidFill>
                  <a:prstClr val="black"/>
                </a:solidFill>
              </a:rPr>
              <a:pPr>
                <a:defRPr/>
              </a:pPr>
              <a:t>6</a:t>
            </a:fld>
            <a:endParaRPr lang="en-US" dirty="0">
              <a:solidFill>
                <a:prstClr val="black"/>
              </a:solidFill>
            </a:endParaRPr>
          </a:p>
        </p:txBody>
      </p:sp>
      <p:sp>
        <p:nvSpPr>
          <p:cNvPr id="7" name="TextBox 6"/>
          <p:cNvSpPr txBox="1"/>
          <p:nvPr/>
        </p:nvSpPr>
        <p:spPr>
          <a:xfrm>
            <a:off x="4307840" y="6421120"/>
            <a:ext cx="5305367" cy="411983"/>
          </a:xfrm>
          <a:prstGeom prst="rect">
            <a:avLst/>
          </a:prstGeom>
          <a:noFill/>
        </p:spPr>
        <p:txBody>
          <a:bodyPr wrap="square" lIns="88593" tIns="44297" rIns="88593" bIns="44297" rtlCol="0">
            <a:spAutoFit/>
          </a:bodyPr>
          <a:lstStyle/>
          <a:p>
            <a:pPr fontAlgn="base">
              <a:lnSpc>
                <a:spcPct val="90000"/>
              </a:lnSpc>
              <a:spcBef>
                <a:spcPct val="20000"/>
              </a:spcBef>
              <a:spcAft>
                <a:spcPct val="0"/>
              </a:spcAft>
              <a:buClr>
                <a:srgbClr val="800080"/>
              </a:buClr>
              <a:buSzPct val="60000"/>
              <a:buFont typeface="Wingdings" pitchFamily="2" charset="2"/>
              <a:buNone/>
            </a:pPr>
            <a:r>
              <a:rPr lang="en-US" sz="1164" dirty="0">
                <a:solidFill>
                  <a:prstClr val="black"/>
                </a:solidFill>
                <a:latin typeface="Trebuchet MS" pitchFamily="34" charset="0"/>
              </a:rPr>
              <a:t>(National Center for Education Statistics, 2010. </a:t>
            </a:r>
            <a:r>
              <a:rPr lang="en-US" sz="1164" i="1" dirty="0">
                <a:solidFill>
                  <a:prstClr val="black"/>
                </a:solidFill>
                <a:latin typeface="Trebuchet MS" pitchFamily="34" charset="0"/>
              </a:rPr>
              <a:t>Trends in High School Dropout and Completion Rates in the United States: 1972-2008) </a:t>
            </a:r>
          </a:p>
        </p:txBody>
      </p:sp>
    </p:spTree>
    <p:extLst>
      <p:ext uri="{BB962C8B-B14F-4D97-AF65-F5344CB8AC3E}">
        <p14:creationId xmlns:p14="http://schemas.microsoft.com/office/powerpoint/2010/main" val="8290408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4904C0C-C584-4ABB-8BB6-A4D085B14A2D}" type="slidenum">
              <a:rPr lang="en-US" smtClean="0"/>
              <a:pPr>
                <a:defRPr/>
              </a:pPr>
              <a:t>60</a:t>
            </a:fld>
            <a:endParaRPr lang="en-US" dirty="0"/>
          </a:p>
        </p:txBody>
      </p:sp>
      <p:sp>
        <p:nvSpPr>
          <p:cNvPr id="3" name="TextBox 2"/>
          <p:cNvSpPr txBox="1"/>
          <p:nvPr/>
        </p:nvSpPr>
        <p:spPr>
          <a:xfrm>
            <a:off x="113680" y="5035847"/>
            <a:ext cx="2601994" cy="1631216"/>
          </a:xfrm>
          <a:prstGeom prst="rect">
            <a:avLst/>
          </a:prstGeom>
          <a:noFill/>
        </p:spPr>
        <p:txBody>
          <a:bodyPr wrap="none" rtlCol="0">
            <a:spAutoFit/>
          </a:bodyPr>
          <a:lstStyle/>
          <a:p>
            <a:pPr algn="ctr"/>
            <a:r>
              <a:rPr lang="en-US" b="1" dirty="0" smtClean="0"/>
              <a:t>2012 </a:t>
            </a:r>
          </a:p>
          <a:p>
            <a:pPr algn="ctr"/>
            <a:r>
              <a:rPr lang="en-US" b="1" dirty="0" smtClean="0"/>
              <a:t>Graduation Rate</a:t>
            </a:r>
          </a:p>
          <a:p>
            <a:pPr algn="ctr"/>
            <a:r>
              <a:rPr lang="en-US" sz="4800" b="1" dirty="0" smtClean="0"/>
              <a:t>19 %</a:t>
            </a:r>
            <a:endParaRPr lang="en-US" sz="4800" b="1" dirty="0"/>
          </a:p>
        </p:txBody>
      </p:sp>
      <p:sp>
        <p:nvSpPr>
          <p:cNvPr id="4" name="TextBox 3"/>
          <p:cNvSpPr txBox="1"/>
          <p:nvPr/>
        </p:nvSpPr>
        <p:spPr>
          <a:xfrm>
            <a:off x="6833406" y="1436037"/>
            <a:ext cx="2601994" cy="1631216"/>
          </a:xfrm>
          <a:prstGeom prst="rect">
            <a:avLst/>
          </a:prstGeom>
          <a:noFill/>
        </p:spPr>
        <p:txBody>
          <a:bodyPr wrap="none" rtlCol="0">
            <a:spAutoFit/>
          </a:bodyPr>
          <a:lstStyle/>
          <a:p>
            <a:pPr algn="ctr"/>
            <a:r>
              <a:rPr lang="en-US" b="1" dirty="0" smtClean="0"/>
              <a:t>2016</a:t>
            </a:r>
          </a:p>
          <a:p>
            <a:pPr algn="ctr"/>
            <a:r>
              <a:rPr lang="en-US" b="1" dirty="0" smtClean="0"/>
              <a:t>Graduation Rate</a:t>
            </a:r>
          </a:p>
          <a:p>
            <a:pPr algn="ctr"/>
            <a:r>
              <a:rPr lang="en-US" sz="4800" b="1" dirty="0" smtClean="0"/>
              <a:t>61 %</a:t>
            </a:r>
            <a:endParaRPr lang="en-US" sz="4800" b="1" dirty="0"/>
          </a:p>
        </p:txBody>
      </p:sp>
      <p:sp>
        <p:nvSpPr>
          <p:cNvPr id="6" name="TextBox 5"/>
          <p:cNvSpPr txBox="1"/>
          <p:nvPr/>
        </p:nvSpPr>
        <p:spPr>
          <a:xfrm>
            <a:off x="2669620" y="135467"/>
            <a:ext cx="4968412" cy="1077218"/>
          </a:xfrm>
          <a:prstGeom prst="rect">
            <a:avLst/>
          </a:prstGeom>
          <a:noFill/>
        </p:spPr>
        <p:txBody>
          <a:bodyPr wrap="none" rtlCol="0">
            <a:spAutoFit/>
          </a:bodyPr>
          <a:lstStyle/>
          <a:p>
            <a:pPr algn="ctr"/>
            <a:r>
              <a:rPr lang="en-US" sz="3200" b="1" dirty="0" smtClean="0"/>
              <a:t>McLaren Success Academy</a:t>
            </a:r>
          </a:p>
          <a:p>
            <a:pPr algn="ctr"/>
            <a:r>
              <a:rPr lang="en-US" sz="3200" b="1" dirty="0" smtClean="0"/>
              <a:t>Fulton County, GA</a:t>
            </a:r>
            <a:endParaRPr lang="en-US" sz="3200" b="1" dirty="0"/>
          </a:p>
        </p:txBody>
      </p:sp>
      <p:cxnSp>
        <p:nvCxnSpPr>
          <p:cNvPr id="8" name="Straight Arrow Connector 7"/>
          <p:cNvCxnSpPr/>
          <p:nvPr/>
        </p:nvCxnSpPr>
        <p:spPr>
          <a:xfrm flipV="1">
            <a:off x="524933" y="581744"/>
            <a:ext cx="7806267" cy="3719323"/>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912459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0560" y="182880"/>
            <a:ext cx="8034528" cy="6083808"/>
          </a:xfrm>
        </p:spPr>
      </p:pic>
      <p:sp>
        <p:nvSpPr>
          <p:cNvPr id="4" name="Slide Number Placeholder 3"/>
          <p:cNvSpPr>
            <a:spLocks noGrp="1"/>
          </p:cNvSpPr>
          <p:nvPr>
            <p:ph type="sldNum" sz="quarter" idx="12"/>
          </p:nvPr>
        </p:nvSpPr>
        <p:spPr/>
        <p:txBody>
          <a:bodyPr/>
          <a:lstStyle/>
          <a:p>
            <a:pPr>
              <a:defRPr/>
            </a:pPr>
            <a:fld id="{3475D17A-72F3-42AF-808C-AF32F60D5801}" type="slidenum">
              <a:rPr lang="en-US" smtClean="0"/>
              <a:pPr>
                <a:defRPr/>
              </a:pPr>
              <a:t>61</a:t>
            </a:fld>
            <a:endParaRPr lang="en-US" dirty="0"/>
          </a:p>
        </p:txBody>
      </p:sp>
      <p:sp>
        <p:nvSpPr>
          <p:cNvPr id="5" name="TextBox 4"/>
          <p:cNvSpPr txBox="1"/>
          <p:nvPr/>
        </p:nvSpPr>
        <p:spPr>
          <a:xfrm>
            <a:off x="5900928" y="3072384"/>
            <a:ext cx="1304544" cy="492443"/>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7915865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475D17A-72F3-42AF-808C-AF32F60D5801}" type="slidenum">
              <a:rPr lang="en-US" smtClean="0"/>
              <a:pPr>
                <a:defRPr/>
              </a:pPr>
              <a:t>62</a:t>
            </a:fld>
            <a:endParaRPr lang="en-US" dirty="0"/>
          </a:p>
        </p:txBody>
      </p:sp>
      <p:sp>
        <p:nvSpPr>
          <p:cNvPr id="5" name="TextBox 4"/>
          <p:cNvSpPr txBox="1"/>
          <p:nvPr/>
        </p:nvSpPr>
        <p:spPr>
          <a:xfrm>
            <a:off x="3497178" y="1363580"/>
            <a:ext cx="1660605" cy="684948"/>
          </a:xfrm>
          <a:prstGeom prst="rect">
            <a:avLst/>
          </a:prstGeom>
          <a:noFill/>
        </p:spPr>
        <p:txBody>
          <a:bodyPr wrap="square" rtlCol="0">
            <a:spAutoFit/>
          </a:bodyPr>
          <a:lstStyle/>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753600" cy="7315200"/>
          </a:xfrm>
          <a:prstGeom prst="rect">
            <a:avLst/>
          </a:prstGeom>
        </p:spPr>
      </p:pic>
    </p:spTree>
    <p:extLst>
      <p:ext uri="{BB962C8B-B14F-4D97-AF65-F5344CB8AC3E}">
        <p14:creationId xmlns:p14="http://schemas.microsoft.com/office/powerpoint/2010/main" val="37057441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1369" y="237507"/>
            <a:ext cx="4368711" cy="3142906"/>
          </a:xfrm>
        </p:spPr>
      </p:pic>
      <p:sp>
        <p:nvSpPr>
          <p:cNvPr id="4" name="Slide Number Placeholder 3"/>
          <p:cNvSpPr>
            <a:spLocks noGrp="1"/>
          </p:cNvSpPr>
          <p:nvPr>
            <p:ph type="sldNum" sz="quarter" idx="12"/>
          </p:nvPr>
        </p:nvSpPr>
        <p:spPr/>
        <p:txBody>
          <a:bodyPr/>
          <a:lstStyle/>
          <a:p>
            <a:pPr>
              <a:defRPr/>
            </a:pPr>
            <a:fld id="{3475D17A-72F3-42AF-808C-AF32F60D5801}" type="slidenum">
              <a:rPr lang="en-US" smtClean="0"/>
              <a:pPr>
                <a:defRPr/>
              </a:pPr>
              <a:t>63</a:t>
            </a:fld>
            <a:endParaRPr lang="en-US" dirty="0"/>
          </a:p>
        </p:txBody>
      </p:sp>
      <p:sp>
        <p:nvSpPr>
          <p:cNvPr id="3" name="Rectangle 2"/>
          <p:cNvSpPr/>
          <p:nvPr/>
        </p:nvSpPr>
        <p:spPr>
          <a:xfrm>
            <a:off x="731520" y="3657600"/>
            <a:ext cx="8534400" cy="2850396"/>
          </a:xfrm>
          <a:prstGeom prst="rect">
            <a:avLst/>
          </a:prstGeom>
        </p:spPr>
        <p:txBody>
          <a:bodyPr wrap="square">
            <a:spAutoFit/>
          </a:bodyPr>
          <a:lstStyle/>
          <a:p>
            <a:r>
              <a:rPr lang="en-US" sz="2987" b="1" dirty="0"/>
              <a:t>Hello, I'm Grad Dog, and I'm here to help all of our young Hart County Bulldogs to earn a high school diploma. Whether you are in Kindergarten or a Senior at HCHS, I am cheering you on with the Grad Dog Motto: Finish what you start! You can do it!</a:t>
            </a:r>
          </a:p>
        </p:txBody>
      </p:sp>
    </p:spTree>
    <p:extLst>
      <p:ext uri="{BB962C8B-B14F-4D97-AF65-F5344CB8AC3E}">
        <p14:creationId xmlns:p14="http://schemas.microsoft.com/office/powerpoint/2010/main" val="28079651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021647" y="965394"/>
            <a:ext cx="6405249" cy="5010912"/>
          </a:xfrm>
        </p:spPr>
      </p:pic>
      <p:sp>
        <p:nvSpPr>
          <p:cNvPr id="4" name="Slide Number Placeholder 3"/>
          <p:cNvSpPr>
            <a:spLocks noGrp="1"/>
          </p:cNvSpPr>
          <p:nvPr>
            <p:ph type="sldNum" sz="quarter" idx="12"/>
          </p:nvPr>
        </p:nvSpPr>
        <p:spPr/>
        <p:txBody>
          <a:bodyPr/>
          <a:lstStyle/>
          <a:p>
            <a:pPr>
              <a:defRPr/>
            </a:pPr>
            <a:fld id="{3475D17A-72F3-42AF-808C-AF32F60D5801}" type="slidenum">
              <a:rPr lang="en-US" smtClean="0"/>
              <a:pPr>
                <a:defRPr/>
              </a:pPr>
              <a:t>64</a:t>
            </a:fld>
            <a:endParaRPr lang="en-US" dirty="0"/>
          </a:p>
        </p:txBody>
      </p:sp>
    </p:spTree>
    <p:extLst>
      <p:ext uri="{BB962C8B-B14F-4D97-AF65-F5344CB8AC3E}">
        <p14:creationId xmlns:p14="http://schemas.microsoft.com/office/powerpoint/2010/main" val="7418893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Atlanta Journal-Constitution</a:t>
            </a:r>
            <a:endParaRPr lang="en-US" b="1" dirty="0"/>
          </a:p>
        </p:txBody>
      </p:sp>
      <p:sp>
        <p:nvSpPr>
          <p:cNvPr id="3" name="Content Placeholder 2"/>
          <p:cNvSpPr>
            <a:spLocks noGrp="1"/>
          </p:cNvSpPr>
          <p:nvPr>
            <p:ph idx="1"/>
          </p:nvPr>
        </p:nvSpPr>
        <p:spPr>
          <a:xfrm>
            <a:off x="81280" y="1431182"/>
            <a:ext cx="9672320" cy="6038735"/>
          </a:xfrm>
        </p:spPr>
        <p:txBody>
          <a:bodyPr>
            <a:normAutofit/>
          </a:bodyPr>
          <a:lstStyle/>
          <a:p>
            <a:pPr marL="0" indent="0">
              <a:buNone/>
            </a:pPr>
            <a:r>
              <a:rPr lang="en-US" b="1" dirty="0"/>
              <a:t>Georgia schools use competition to motivate students, </a:t>
            </a:r>
            <a:r>
              <a:rPr lang="en-US" b="1" dirty="0" smtClean="0"/>
              <a:t>community. Graduation </a:t>
            </a:r>
            <a:r>
              <a:rPr lang="en-US" b="1" dirty="0"/>
              <a:t>Cup helps boost rates in Hart, Franklin counties</a:t>
            </a:r>
          </a:p>
          <a:p>
            <a:pPr marL="0" indent="0">
              <a:buNone/>
            </a:pPr>
            <a:endParaRPr lang="en-US" sz="2328" dirty="0"/>
          </a:p>
          <a:p>
            <a:pPr marL="0" indent="0">
              <a:buNone/>
            </a:pPr>
            <a:r>
              <a:rPr lang="en-US" sz="2328" b="1" dirty="0"/>
              <a:t>CARNESVILLE - It was a typical scene at the Oct. 12 football game between Franklin County and Hart County. Representatives from each school marched shoulder to shoulder onto the midfield, in the next chapter of the intense rivalry between the two high schools.</a:t>
            </a:r>
          </a:p>
          <a:p>
            <a:pPr marL="0" indent="0">
              <a:buNone/>
            </a:pPr>
            <a:endParaRPr lang="en-US" sz="2328" b="1" dirty="0"/>
          </a:p>
          <a:p>
            <a:pPr marL="0" indent="0">
              <a:buNone/>
            </a:pPr>
            <a:r>
              <a:rPr lang="en-US" sz="2328" b="1" dirty="0"/>
              <a:t>What was unusual: The scene was during half-time, and the school representatives on the field were not the football team captains. Instead, they were school superintendents, graduation coaches, mascots and students from each school</a:t>
            </a:r>
            <a:r>
              <a:rPr lang="en-US" b="1" dirty="0" smtClean="0"/>
              <a:t>………….</a:t>
            </a:r>
            <a:endParaRPr lang="en-US" b="1"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475D17A-72F3-42AF-808C-AF32F60D5801}" type="slidenum">
              <a:rPr lang="en-US" smtClean="0"/>
              <a:pPr>
                <a:defRPr/>
              </a:pPr>
              <a:t>65</a:t>
            </a:fld>
            <a:endParaRPr lang="en-US" dirty="0"/>
          </a:p>
        </p:txBody>
      </p:sp>
    </p:spTree>
    <p:extLst>
      <p:ext uri="{BB962C8B-B14F-4D97-AF65-F5344CB8AC3E}">
        <p14:creationId xmlns:p14="http://schemas.microsoft.com/office/powerpoint/2010/main" val="20034444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4904C0C-C584-4ABB-8BB6-A4D085B14A2D}" type="slidenum">
              <a:rPr lang="en-US" smtClean="0"/>
              <a:pPr>
                <a:defRPr/>
              </a:pPr>
              <a:t>66</a:t>
            </a:fld>
            <a:endParaRPr lang="en-US" dirty="0"/>
          </a:p>
        </p:txBody>
      </p:sp>
      <p:sp>
        <p:nvSpPr>
          <p:cNvPr id="3" name="TextBox 2"/>
          <p:cNvSpPr txBox="1"/>
          <p:nvPr/>
        </p:nvSpPr>
        <p:spPr>
          <a:xfrm>
            <a:off x="113679" y="4442289"/>
            <a:ext cx="5485015" cy="1292662"/>
          </a:xfrm>
          <a:prstGeom prst="rect">
            <a:avLst/>
          </a:prstGeom>
          <a:noFill/>
        </p:spPr>
        <p:txBody>
          <a:bodyPr wrap="square" rtlCol="0">
            <a:spAutoFit/>
          </a:bodyPr>
          <a:lstStyle/>
          <a:p>
            <a:pPr algn="ctr"/>
            <a:r>
              <a:rPr lang="en-US" b="1" dirty="0" smtClean="0"/>
              <a:t>2011</a:t>
            </a:r>
          </a:p>
          <a:p>
            <a:pPr algn="ctr"/>
            <a:r>
              <a:rPr lang="en-US" b="1" dirty="0" smtClean="0"/>
              <a:t>All Students Grad Rate = 77%</a:t>
            </a:r>
          </a:p>
          <a:p>
            <a:pPr algn="ctr"/>
            <a:r>
              <a:rPr lang="en-US" b="1" dirty="0" smtClean="0"/>
              <a:t>African American Grad Rate = 66%</a:t>
            </a:r>
          </a:p>
        </p:txBody>
      </p:sp>
      <p:sp>
        <p:nvSpPr>
          <p:cNvPr id="4" name="TextBox 3"/>
          <p:cNvSpPr txBox="1"/>
          <p:nvPr/>
        </p:nvSpPr>
        <p:spPr>
          <a:xfrm>
            <a:off x="4170948" y="2283741"/>
            <a:ext cx="5505084" cy="2031325"/>
          </a:xfrm>
          <a:prstGeom prst="rect">
            <a:avLst/>
          </a:prstGeom>
          <a:noFill/>
        </p:spPr>
        <p:txBody>
          <a:bodyPr wrap="square" rtlCol="0">
            <a:spAutoFit/>
          </a:bodyPr>
          <a:lstStyle/>
          <a:p>
            <a:pPr algn="ctr"/>
            <a:r>
              <a:rPr lang="en-US" b="1" dirty="0" smtClean="0"/>
              <a:t>2016</a:t>
            </a:r>
          </a:p>
          <a:p>
            <a:pPr algn="ctr"/>
            <a:r>
              <a:rPr lang="en-US" b="1" dirty="0" smtClean="0"/>
              <a:t>All Students Grad Rate = 92%</a:t>
            </a:r>
          </a:p>
          <a:p>
            <a:pPr algn="ctr"/>
            <a:r>
              <a:rPr lang="en-US" b="1" dirty="0" smtClean="0"/>
              <a:t>African American Grad Rate = 96%</a:t>
            </a:r>
          </a:p>
          <a:p>
            <a:pPr algn="ctr"/>
            <a:endParaRPr lang="en-US" sz="4800" b="1" dirty="0"/>
          </a:p>
        </p:txBody>
      </p:sp>
      <p:sp>
        <p:nvSpPr>
          <p:cNvPr id="6" name="TextBox 5"/>
          <p:cNvSpPr txBox="1"/>
          <p:nvPr/>
        </p:nvSpPr>
        <p:spPr>
          <a:xfrm>
            <a:off x="679427" y="327972"/>
            <a:ext cx="5049779" cy="1569660"/>
          </a:xfrm>
          <a:prstGeom prst="rect">
            <a:avLst/>
          </a:prstGeom>
          <a:noFill/>
        </p:spPr>
        <p:txBody>
          <a:bodyPr wrap="none" rtlCol="0">
            <a:spAutoFit/>
          </a:bodyPr>
          <a:lstStyle/>
          <a:p>
            <a:pPr algn="ctr"/>
            <a:r>
              <a:rPr lang="en-US" sz="3200" b="1" dirty="0" smtClean="0"/>
              <a:t>Hart County School System</a:t>
            </a:r>
          </a:p>
          <a:p>
            <a:pPr algn="ctr"/>
            <a:r>
              <a:rPr lang="en-US" sz="3200" b="1" dirty="0" smtClean="0"/>
              <a:t>African American Students</a:t>
            </a:r>
          </a:p>
          <a:p>
            <a:pPr algn="ctr"/>
            <a:r>
              <a:rPr lang="en-US" sz="3200" b="1" dirty="0" smtClean="0"/>
              <a:t>Hartwell, GA</a:t>
            </a:r>
            <a:endParaRPr lang="en-US" sz="3200" b="1" dirty="0"/>
          </a:p>
        </p:txBody>
      </p:sp>
      <p:cxnSp>
        <p:nvCxnSpPr>
          <p:cNvPr id="8" name="Straight Arrow Connector 7"/>
          <p:cNvCxnSpPr/>
          <p:nvPr/>
        </p:nvCxnSpPr>
        <p:spPr>
          <a:xfrm flipV="1">
            <a:off x="524933" y="581744"/>
            <a:ext cx="7806267" cy="3719323"/>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0110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 y="389467"/>
            <a:ext cx="8412480" cy="449777"/>
          </a:xfrm>
        </p:spPr>
        <p:txBody>
          <a:bodyPr>
            <a:normAutofit fontScale="90000"/>
          </a:bodyPr>
          <a:lstStyle/>
          <a:p>
            <a:endParaRPr lang="en-US" dirty="0"/>
          </a:p>
        </p:txBody>
      </p:sp>
      <p:sp>
        <p:nvSpPr>
          <p:cNvPr id="3" name="Content Placeholder 2"/>
          <p:cNvSpPr>
            <a:spLocks noGrp="1"/>
          </p:cNvSpPr>
          <p:nvPr>
            <p:ph idx="1"/>
          </p:nvPr>
        </p:nvSpPr>
        <p:spPr>
          <a:xfrm>
            <a:off x="670560" y="1064713"/>
            <a:ext cx="8412480" cy="5524048"/>
          </a:xfrm>
        </p:spPr>
        <p:txBody>
          <a:bodyPr>
            <a:normAutofit/>
          </a:bodyPr>
          <a:lstStyle/>
          <a:p>
            <a:endParaRPr lang="en-US" dirty="0" smtClean="0"/>
          </a:p>
          <a:p>
            <a:pPr marL="0" indent="0">
              <a:buNone/>
            </a:pPr>
            <a:r>
              <a:rPr lang="en-US" sz="4400" b="1" dirty="0" smtClean="0"/>
              <a:t>Sandy Addis      </a:t>
            </a:r>
            <a:br>
              <a:rPr lang="en-US" sz="4400" b="1" dirty="0" smtClean="0"/>
            </a:br>
            <a:endParaRPr lang="en-US" sz="4400" b="1" dirty="0" smtClean="0"/>
          </a:p>
          <a:p>
            <a:pPr marL="0" indent="0">
              <a:buNone/>
            </a:pPr>
            <a:r>
              <a:rPr lang="en-US" sz="4400" b="1" dirty="0" smtClean="0"/>
              <a:t>haddis@clemson.edu</a:t>
            </a:r>
            <a:br>
              <a:rPr lang="en-US" sz="4400" b="1" dirty="0" smtClean="0"/>
            </a:br>
            <a:endParaRPr lang="en-US" sz="4400" b="1" dirty="0" smtClean="0"/>
          </a:p>
          <a:p>
            <a:pPr marL="0" indent="0">
              <a:buNone/>
            </a:pPr>
            <a:r>
              <a:rPr lang="en-US" sz="4400" b="1" dirty="0" smtClean="0">
                <a:hlinkClick r:id="rId2"/>
              </a:rPr>
              <a:t>www.dropoutprevention.org</a:t>
            </a:r>
            <a:endParaRPr lang="en-US" sz="4400" b="1" dirty="0" smtClean="0"/>
          </a:p>
          <a:p>
            <a:endParaRPr lang="en-US" sz="4400" b="1" dirty="0"/>
          </a:p>
          <a:p>
            <a:pPr marL="0" indent="0">
              <a:buNone/>
            </a:pPr>
            <a:r>
              <a:rPr lang="en-US" sz="4400" b="1" dirty="0" smtClean="0"/>
              <a:t>Google “dropout prevention”</a:t>
            </a:r>
            <a:endParaRPr lang="en-US" sz="4400" b="1" dirty="0"/>
          </a:p>
        </p:txBody>
      </p:sp>
      <p:sp>
        <p:nvSpPr>
          <p:cNvPr id="4" name="Slide Number Placeholder 3"/>
          <p:cNvSpPr>
            <a:spLocks noGrp="1"/>
          </p:cNvSpPr>
          <p:nvPr>
            <p:ph type="sldNum" sz="quarter" idx="12"/>
          </p:nvPr>
        </p:nvSpPr>
        <p:spPr/>
        <p:txBody>
          <a:bodyPr/>
          <a:lstStyle/>
          <a:p>
            <a:pPr>
              <a:defRPr/>
            </a:pPr>
            <a:fld id="{3475D17A-72F3-42AF-808C-AF32F60D5801}" type="slidenum">
              <a:rPr lang="en-US" smtClean="0"/>
              <a:pPr>
                <a:defRPr/>
              </a:pPr>
              <a:t>67</a:t>
            </a:fld>
            <a:endParaRPr lang="en-US" dirty="0"/>
          </a:p>
        </p:txBody>
      </p:sp>
    </p:spTree>
    <p:extLst>
      <p:ext uri="{BB962C8B-B14F-4D97-AF65-F5344CB8AC3E}">
        <p14:creationId xmlns:p14="http://schemas.microsoft.com/office/powerpoint/2010/main" val="26935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894080" y="504935"/>
            <a:ext cx="8046720" cy="1284060"/>
          </a:xfrm>
          <a:prstGeom prst="rect">
            <a:avLst/>
          </a:prstGeom>
          <a:noFill/>
          <a:ln w="9525">
            <a:noFill/>
            <a:miter lim="800000"/>
            <a:headEnd/>
            <a:tailEnd/>
          </a:ln>
        </p:spPr>
        <p:txBody>
          <a:bodyPr lIns="96181" tIns="48091" rIns="96181" bIns="48091" anchor="ctr"/>
          <a:lstStyle/>
          <a:p>
            <a:pPr algn="ctr" eaLnBrk="0" fontAlgn="base" hangingPunct="0">
              <a:spcBef>
                <a:spcPct val="0"/>
              </a:spcBef>
              <a:spcAft>
                <a:spcPct val="0"/>
              </a:spcAft>
              <a:defRPr/>
            </a:pPr>
            <a:r>
              <a:rPr lang="en-US" sz="3879" b="1" dirty="0">
                <a:ln w="12700">
                  <a:noFill/>
                  <a:prstDash val="solid"/>
                </a:ln>
                <a:solidFill>
                  <a:srgbClr val="0000FF"/>
                </a:solidFill>
                <a:latin typeface="Trebuchet MS" pitchFamily="34" charset="0"/>
                <a:cs typeface="Tahoma" pitchFamily="34" charset="0"/>
              </a:rPr>
              <a:t>Regulatory Four-Year Adjusted Cohort Graduation Rate</a:t>
            </a:r>
            <a:endParaRPr lang="en-US" sz="3879" kern="0" dirty="0">
              <a:ln w="12700">
                <a:noFill/>
                <a:prstDash val="solid"/>
              </a:ln>
              <a:solidFill>
                <a:srgbClr val="0000FF"/>
              </a:solidFill>
              <a:latin typeface="Trebuchet MS" pitchFamily="34" charset="0"/>
              <a:ea typeface="+mj-ea"/>
              <a:cs typeface="+mj-cs"/>
            </a:endParaRPr>
          </a:p>
        </p:txBody>
      </p:sp>
      <p:sp>
        <p:nvSpPr>
          <p:cNvPr id="6" name="Slide Number Placeholder 5"/>
          <p:cNvSpPr>
            <a:spLocks noGrp="1"/>
          </p:cNvSpPr>
          <p:nvPr>
            <p:ph type="sldNum" sz="quarter" idx="12"/>
          </p:nvPr>
        </p:nvSpPr>
        <p:spPr/>
        <p:txBody>
          <a:bodyPr/>
          <a:lstStyle/>
          <a:p>
            <a:pPr>
              <a:defRPr/>
            </a:pPr>
            <a:fld id="{A90A1473-BA0D-4A8F-8847-D1E1DBDF681A}" type="slidenum">
              <a:rPr lang="en-US" smtClean="0">
                <a:solidFill>
                  <a:prstClr val="black"/>
                </a:solidFill>
              </a:rPr>
              <a:pPr>
                <a:defRPr/>
              </a:pPr>
              <a:t>7</a:t>
            </a:fld>
            <a:endParaRPr lang="en-US" dirty="0">
              <a:solidFill>
                <a:prstClr val="black"/>
              </a:solidFill>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06" t="16227" r="7652"/>
          <a:stretch/>
        </p:blipFill>
        <p:spPr bwMode="auto">
          <a:xfrm>
            <a:off x="712520" y="1788996"/>
            <a:ext cx="8228281"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5057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 y="0"/>
            <a:ext cx="8412480" cy="1413934"/>
          </a:xfrm>
        </p:spPr>
        <p:txBody>
          <a:bodyPr>
            <a:normAutofit/>
          </a:bodyPr>
          <a:lstStyle/>
          <a:p>
            <a:pPr algn="ctr"/>
            <a:r>
              <a:rPr lang="en-US" sz="4000" b="1" dirty="0" smtClean="0"/>
              <a:t>2016 4-Year Graduation Rates</a:t>
            </a:r>
            <a:endParaRPr lang="en-US" sz="40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88543110"/>
              </p:ext>
            </p:extLst>
          </p:nvPr>
        </p:nvGraphicFramePr>
        <p:xfrm>
          <a:off x="669925" y="1106903"/>
          <a:ext cx="8413750" cy="5242560"/>
        </p:xfrm>
        <a:graphic>
          <a:graphicData uri="http://schemas.openxmlformats.org/drawingml/2006/table">
            <a:tbl>
              <a:tblPr firstRow="1" bandRow="1">
                <a:tableStyleId>{5C22544A-7EE6-4342-B048-85BDC9FD1C3A}</a:tableStyleId>
              </a:tblPr>
              <a:tblGrid>
                <a:gridCol w="4206875"/>
                <a:gridCol w="4206875"/>
              </a:tblGrid>
              <a:tr h="475960">
                <a:tc>
                  <a:txBody>
                    <a:bodyPr/>
                    <a:lstStyle/>
                    <a:p>
                      <a:pPr algn="ctr"/>
                      <a:r>
                        <a:rPr lang="en-US" sz="4400" dirty="0" smtClean="0"/>
                        <a:t>State</a:t>
                      </a:r>
                      <a:endParaRPr lang="en-US" sz="4400" dirty="0"/>
                    </a:p>
                  </a:txBody>
                  <a:tcPr/>
                </a:tc>
                <a:tc>
                  <a:txBody>
                    <a:bodyPr/>
                    <a:lstStyle/>
                    <a:p>
                      <a:pPr algn="ctr"/>
                      <a:r>
                        <a:rPr lang="en-US" sz="4400" dirty="0" smtClean="0"/>
                        <a:t>4-Year</a:t>
                      </a:r>
                      <a:r>
                        <a:rPr lang="en-US" sz="4400" baseline="0" dirty="0" smtClean="0"/>
                        <a:t> Rate</a:t>
                      </a:r>
                      <a:endParaRPr lang="en-US" sz="4400" dirty="0"/>
                    </a:p>
                  </a:txBody>
                  <a:tcPr/>
                </a:tc>
              </a:tr>
              <a:tr h="475960">
                <a:tc>
                  <a:txBody>
                    <a:bodyPr/>
                    <a:lstStyle/>
                    <a:p>
                      <a:r>
                        <a:rPr lang="en-US" sz="3600" b="1" dirty="0" smtClean="0"/>
                        <a:t>Alabama</a:t>
                      </a:r>
                      <a:endParaRPr lang="en-US" sz="3600" b="1" dirty="0"/>
                    </a:p>
                  </a:txBody>
                  <a:tcPr/>
                </a:tc>
                <a:tc>
                  <a:txBody>
                    <a:bodyPr/>
                    <a:lstStyle/>
                    <a:p>
                      <a:pPr algn="ctr"/>
                      <a:r>
                        <a:rPr lang="en-US" sz="3600" b="1" dirty="0" smtClean="0"/>
                        <a:t>85%</a:t>
                      </a:r>
                      <a:endParaRPr lang="en-US" sz="3600" b="1" dirty="0"/>
                    </a:p>
                  </a:txBody>
                  <a:tcPr/>
                </a:tc>
              </a:tr>
              <a:tr h="475960">
                <a:tc>
                  <a:txBody>
                    <a:bodyPr/>
                    <a:lstStyle/>
                    <a:p>
                      <a:r>
                        <a:rPr lang="en-US" sz="3600" b="1" dirty="0" smtClean="0"/>
                        <a:t>Florida</a:t>
                      </a:r>
                      <a:endParaRPr lang="en-US" sz="3600" b="1" dirty="0"/>
                    </a:p>
                  </a:txBody>
                  <a:tcPr/>
                </a:tc>
                <a:tc>
                  <a:txBody>
                    <a:bodyPr/>
                    <a:lstStyle/>
                    <a:p>
                      <a:pPr algn="ctr"/>
                      <a:r>
                        <a:rPr lang="en-US" sz="3600" b="1" dirty="0" smtClean="0"/>
                        <a:t>81%</a:t>
                      </a:r>
                      <a:endParaRPr lang="en-US" sz="3600" b="1" dirty="0"/>
                    </a:p>
                  </a:txBody>
                  <a:tcPr/>
                </a:tc>
              </a:tr>
              <a:tr h="475960">
                <a:tc>
                  <a:txBody>
                    <a:bodyPr/>
                    <a:lstStyle/>
                    <a:p>
                      <a:r>
                        <a:rPr lang="en-US" sz="3600" b="1" dirty="0" smtClean="0"/>
                        <a:t>Georgia</a:t>
                      </a:r>
                      <a:endParaRPr lang="en-US" sz="3600" b="1" dirty="0"/>
                    </a:p>
                  </a:txBody>
                  <a:tcPr/>
                </a:tc>
                <a:tc>
                  <a:txBody>
                    <a:bodyPr/>
                    <a:lstStyle/>
                    <a:p>
                      <a:pPr algn="ctr"/>
                      <a:r>
                        <a:rPr lang="en-US" sz="3600" b="1" dirty="0" smtClean="0"/>
                        <a:t>79%</a:t>
                      </a:r>
                      <a:endParaRPr lang="en-US" sz="3600" b="1" dirty="0"/>
                    </a:p>
                  </a:txBody>
                  <a:tcPr/>
                </a:tc>
              </a:tr>
              <a:tr h="475960">
                <a:tc>
                  <a:txBody>
                    <a:bodyPr/>
                    <a:lstStyle/>
                    <a:p>
                      <a:r>
                        <a:rPr lang="en-US" sz="3600" b="1" dirty="0" smtClean="0"/>
                        <a:t>Mississippi</a:t>
                      </a:r>
                      <a:endParaRPr lang="en-US" sz="3600" b="1" dirty="0"/>
                    </a:p>
                  </a:txBody>
                  <a:tcPr/>
                </a:tc>
                <a:tc>
                  <a:txBody>
                    <a:bodyPr/>
                    <a:lstStyle/>
                    <a:p>
                      <a:pPr algn="ctr"/>
                      <a:r>
                        <a:rPr lang="en-US" sz="3600" b="1" dirty="0" smtClean="0"/>
                        <a:t>82%</a:t>
                      </a:r>
                      <a:endParaRPr lang="en-US" sz="3600" b="1" dirty="0"/>
                    </a:p>
                  </a:txBody>
                  <a:tcPr/>
                </a:tc>
              </a:tr>
              <a:tr h="475960">
                <a:tc>
                  <a:txBody>
                    <a:bodyPr/>
                    <a:lstStyle/>
                    <a:p>
                      <a:r>
                        <a:rPr lang="en-US" sz="3600" b="1" dirty="0" smtClean="0"/>
                        <a:t>North Carolina</a:t>
                      </a:r>
                      <a:endParaRPr lang="en-US" sz="3600" b="1" dirty="0"/>
                    </a:p>
                  </a:txBody>
                  <a:tcPr/>
                </a:tc>
                <a:tc>
                  <a:txBody>
                    <a:bodyPr/>
                    <a:lstStyle/>
                    <a:p>
                      <a:pPr algn="ctr"/>
                      <a:r>
                        <a:rPr lang="en-US" sz="3600" b="1" dirty="0" smtClean="0"/>
                        <a:t>86%</a:t>
                      </a:r>
                      <a:endParaRPr lang="en-US" sz="3600" b="1" dirty="0"/>
                    </a:p>
                  </a:txBody>
                  <a:tcPr/>
                </a:tc>
              </a:tr>
              <a:tr h="475960">
                <a:tc>
                  <a:txBody>
                    <a:bodyPr/>
                    <a:lstStyle/>
                    <a:p>
                      <a:r>
                        <a:rPr lang="en-US" sz="3600" b="1" dirty="0" smtClean="0"/>
                        <a:t>South Carolina</a:t>
                      </a:r>
                      <a:endParaRPr lang="en-US" sz="3600" b="1" dirty="0"/>
                    </a:p>
                  </a:txBody>
                  <a:tcPr/>
                </a:tc>
                <a:tc>
                  <a:txBody>
                    <a:bodyPr/>
                    <a:lstStyle/>
                    <a:p>
                      <a:pPr algn="ctr"/>
                      <a:r>
                        <a:rPr lang="en-US" sz="3600" b="1" dirty="0" smtClean="0"/>
                        <a:t>83%</a:t>
                      </a:r>
                      <a:endParaRPr lang="en-US" sz="3600" b="1" dirty="0"/>
                    </a:p>
                  </a:txBody>
                  <a:tcPr/>
                </a:tc>
              </a:tr>
              <a:tr h="475960">
                <a:tc>
                  <a:txBody>
                    <a:bodyPr/>
                    <a:lstStyle/>
                    <a:p>
                      <a:r>
                        <a:rPr lang="en-US" sz="3600" b="1" dirty="0" smtClean="0"/>
                        <a:t>Tennessee</a:t>
                      </a:r>
                      <a:endParaRPr lang="en-US" sz="3600" b="1" dirty="0"/>
                    </a:p>
                  </a:txBody>
                  <a:tcPr/>
                </a:tc>
                <a:tc>
                  <a:txBody>
                    <a:bodyPr/>
                    <a:lstStyle/>
                    <a:p>
                      <a:pPr algn="ctr"/>
                      <a:r>
                        <a:rPr lang="en-US" sz="3600" b="1" dirty="0" smtClean="0"/>
                        <a:t>88%</a:t>
                      </a:r>
                      <a:endParaRPr lang="en-US" sz="3600" b="1" dirty="0"/>
                    </a:p>
                  </a:txBody>
                  <a:tcPr/>
                </a:tc>
              </a:tr>
            </a:tbl>
          </a:graphicData>
        </a:graphic>
      </p:graphicFrame>
      <p:sp>
        <p:nvSpPr>
          <p:cNvPr id="4" name="Slide Number Placeholder 3"/>
          <p:cNvSpPr>
            <a:spLocks noGrp="1"/>
          </p:cNvSpPr>
          <p:nvPr>
            <p:ph type="sldNum" sz="quarter" idx="12"/>
          </p:nvPr>
        </p:nvSpPr>
        <p:spPr/>
        <p:txBody>
          <a:bodyPr/>
          <a:lstStyle/>
          <a:p>
            <a:pPr>
              <a:defRPr/>
            </a:pPr>
            <a:fld id="{3475D17A-72F3-42AF-808C-AF32F60D5801}" type="slidenum">
              <a:rPr lang="en-US" smtClean="0"/>
              <a:pPr>
                <a:defRPr/>
              </a:pPr>
              <a:t>8</a:t>
            </a:fld>
            <a:endParaRPr lang="en-US" dirty="0"/>
          </a:p>
        </p:txBody>
      </p:sp>
    </p:spTree>
    <p:extLst>
      <p:ext uri="{BB962C8B-B14F-4D97-AF65-F5344CB8AC3E}">
        <p14:creationId xmlns:p14="http://schemas.microsoft.com/office/powerpoint/2010/main" val="2641278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659" y="47871"/>
            <a:ext cx="8778240" cy="1219200"/>
          </a:xfrm>
        </p:spPr>
        <p:txBody>
          <a:bodyPr/>
          <a:lstStyle/>
          <a:p>
            <a:r>
              <a:rPr lang="en-US" sz="3200" dirty="0"/>
              <a:t>High School Graduation Rates—Nationwide</a:t>
            </a:r>
            <a:br>
              <a:rPr lang="en-US" sz="3200" dirty="0"/>
            </a:br>
            <a:endParaRPr lang="en-US" sz="1920" dirty="0"/>
          </a:p>
        </p:txBody>
      </p:sp>
      <p:pic>
        <p:nvPicPr>
          <p:cNvPr id="8" name="Content Placeholder 7"/>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137" t="10083" r="6103" b="4772"/>
          <a:stretch/>
        </p:blipFill>
        <p:spPr>
          <a:xfrm>
            <a:off x="751561" y="1056640"/>
            <a:ext cx="8392439" cy="5201596"/>
          </a:xfrm>
        </p:spPr>
      </p:pic>
      <p:sp>
        <p:nvSpPr>
          <p:cNvPr id="9" name="Rectangle 8"/>
          <p:cNvSpPr/>
          <p:nvPr/>
        </p:nvSpPr>
        <p:spPr>
          <a:xfrm>
            <a:off x="6502401" y="6416995"/>
            <a:ext cx="2447615" cy="584775"/>
          </a:xfrm>
          <a:prstGeom prst="rect">
            <a:avLst/>
          </a:prstGeom>
        </p:spPr>
        <p:txBody>
          <a:bodyPr wrap="square">
            <a:spAutoFit/>
          </a:bodyPr>
          <a:lstStyle/>
          <a:p>
            <a:r>
              <a:rPr lang="en-US" sz="640" dirty="0">
                <a:solidFill>
                  <a:srgbClr val="444444"/>
                </a:solidFill>
                <a:latin typeface="Arial" panose="020B0604020202020204" pitchFamily="34" charset="0"/>
                <a:cs typeface="Arial" panose="020B0604020202020204" pitchFamily="34" charset="0"/>
              </a:rPr>
              <a:t>Butrymowicz, S. (July 2, 2015). ”</a:t>
            </a:r>
            <a:r>
              <a:rPr lang="en-US" sz="640" dirty="0">
                <a:latin typeface="Arial" panose="020B0604020202020204" pitchFamily="34" charset="0"/>
                <a:cs typeface="Arial" panose="020B0604020202020204" pitchFamily="34" charset="0"/>
              </a:rPr>
              <a:t>The Graduation Rates From Every School District in One Map.” </a:t>
            </a:r>
            <a:r>
              <a:rPr lang="en-US" sz="640" i="1" dirty="0">
                <a:latin typeface="Arial" panose="020B0604020202020204" pitchFamily="34" charset="0"/>
                <a:cs typeface="Arial" panose="020B0604020202020204" pitchFamily="34" charset="0"/>
              </a:rPr>
              <a:t>The Hechinger Report. http://hechingerreport.org/the-gradation-rates-from-every-school-district-in-one-map/    (Data from State Departments of Education.</a:t>
            </a:r>
          </a:p>
        </p:txBody>
      </p:sp>
    </p:spTree>
    <p:extLst>
      <p:ext uri="{BB962C8B-B14F-4D97-AF65-F5344CB8AC3E}">
        <p14:creationId xmlns:p14="http://schemas.microsoft.com/office/powerpoint/2010/main" val="437497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6250</TotalTime>
  <Words>2895</Words>
  <Application>Microsoft Office PowerPoint</Application>
  <PresentationFormat>Custom</PresentationFormat>
  <Paragraphs>746</Paragraphs>
  <Slides>67</Slides>
  <Notes>51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69" baseType="lpstr">
      <vt:lpstr>Office Theme</vt:lpstr>
      <vt:lpstr>Worksheet</vt:lpstr>
      <vt:lpstr> Dropout Prevention:  Where Are We? What Have We Learned? What Works?  (and What Does It Have to Do With Family Engagement?) </vt:lpstr>
      <vt:lpstr>3 truths and a not so true</vt:lpstr>
      <vt:lpstr>PowerPoint Presentation</vt:lpstr>
      <vt:lpstr>National Dropout Prevention Center </vt:lpstr>
      <vt:lpstr>U.S. Graduation Rates</vt:lpstr>
      <vt:lpstr>PowerPoint Presentation</vt:lpstr>
      <vt:lpstr>PowerPoint Presentation</vt:lpstr>
      <vt:lpstr>2016 4-Year Graduation Rates</vt:lpstr>
      <vt:lpstr>High School Graduation Rates—Nationwide </vt:lpstr>
      <vt:lpstr>High School Graduation Rates—GA &amp; SC </vt:lpstr>
      <vt:lpstr>Georgia 4-Year Graduation Rate Trends</vt:lpstr>
      <vt:lpstr>Georgia  Class of 2014 4-Year Completion Rate</vt:lpstr>
      <vt:lpstr>Research</vt:lpstr>
      <vt:lpstr>Effect Sizes on Dropout</vt:lpstr>
      <vt:lpstr>Effect Sizes on Dropout Rate (2015 Meta-Regression Analysis) </vt:lpstr>
      <vt:lpstr>The Problem ……………</vt:lpstr>
      <vt:lpstr>Focus:  Preventing Dropouts</vt:lpstr>
      <vt:lpstr>Economics of High School Dropouts</vt:lpstr>
      <vt:lpstr>Unemployment Rate by Educational Attainment 2012</vt:lpstr>
      <vt:lpstr>The High Cost of Dropout - Medical</vt:lpstr>
      <vt:lpstr>Which of these students will drop out? </vt:lpstr>
      <vt:lpstr>PowerPoint Presentation</vt:lpstr>
      <vt:lpstr>Four Domains – Risk Factors</vt:lpstr>
      <vt:lpstr>PowerPoint Presentation</vt:lpstr>
      <vt:lpstr>PowerPoint Presentation</vt:lpstr>
      <vt:lpstr>PowerPoint Presentation</vt:lpstr>
      <vt:lpstr>Relationship of Attendance to Graduation Rates</vt:lpstr>
      <vt:lpstr>What Students Say  Top Five Reasons Reported by Students for Leaving School</vt:lpstr>
      <vt:lpstr>What Students Say  Top Five Reasons Reported by Students for Leaving School</vt:lpstr>
      <vt:lpstr>What Students Say  Top Five Reasons Reported by Students for Leaving School</vt:lpstr>
      <vt:lpstr>What Students Say  Top Five Reasons Reported by Students for Leaving School</vt:lpstr>
      <vt:lpstr>We Know There Are 15 Effective Dropout Prevention Strategies</vt:lpstr>
      <vt:lpstr>How Do We Select Strategies?</vt:lpstr>
      <vt:lpstr>Strategies Must Be Strategically Selected &amp; Applied</vt:lpstr>
      <vt:lpstr>Organizing the 15 Effective Strategies</vt:lpstr>
      <vt:lpstr>Organizing the 15 Effective Strategies</vt:lpstr>
      <vt:lpstr>Organizing the 15 Effective Strategies</vt:lpstr>
      <vt:lpstr>Organizing the 15 Effective Strategies</vt:lpstr>
      <vt:lpstr>Organizing the 15 Effective Strategies</vt:lpstr>
      <vt:lpstr>Organizing the 15 Effective Strategies</vt:lpstr>
      <vt:lpstr>Organizing the 15 Effective Strategies</vt:lpstr>
      <vt:lpstr>Organizing the 15 Effective Strategies</vt:lpstr>
      <vt:lpstr>Organizing the 15 Effective Strategies</vt:lpstr>
      <vt:lpstr>Organizing the 15 Effective Strategies</vt:lpstr>
      <vt:lpstr>Organizing the 15 Effective Strategies</vt:lpstr>
      <vt:lpstr>Organizing the 15 Effective Strategies</vt:lpstr>
      <vt:lpstr>Organizing the 15 Effective Strategies</vt:lpstr>
      <vt:lpstr>Organizing the 15 Effective Strategies</vt:lpstr>
      <vt:lpstr>Organizing the 15 Effective Strategies</vt:lpstr>
      <vt:lpstr>PowerPoint Presentation</vt:lpstr>
      <vt:lpstr>Organizing the 15 Effective Strategies</vt:lpstr>
      <vt:lpstr>Organizing the 15 Effective Strategies</vt:lpstr>
      <vt:lpstr>Organizing the 15 Effective Strategies</vt:lpstr>
      <vt:lpstr>Strategies Must Be Strategically Selected &amp; Applied</vt:lpstr>
      <vt:lpstr>Strategies Must Be Strategically Selected &amp; Applied</vt:lpstr>
      <vt:lpstr>Strategies Must Be Strategically Selected &amp; Applied</vt:lpstr>
      <vt:lpstr>Strategies Must Be Strategically Selected &amp; Applied</vt:lpstr>
      <vt:lpstr>Strategies Must Be Strategically Selected &amp; Applied</vt:lpstr>
      <vt:lpstr>PowerPoint Presentation</vt:lpstr>
      <vt:lpstr>PowerPoint Presentation</vt:lpstr>
      <vt:lpstr>PowerPoint Presentation</vt:lpstr>
      <vt:lpstr>PowerPoint Presentation</vt:lpstr>
      <vt:lpstr>PowerPoint Presentation</vt:lpstr>
      <vt:lpstr>PowerPoint Presentation</vt:lpstr>
      <vt:lpstr>Atlanta Journal-Constitution</vt:lpstr>
      <vt:lpstr>PowerPoint Presentation</vt:lpstr>
      <vt:lpstr>PowerPoint Presentation</vt:lpstr>
    </vt:vector>
  </TitlesOfParts>
  <Company>HEHD Clemson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MasterSlideShow_JaySanAntonioOct2015</dc:title>
  <dc:creator>Cairen Withington</dc:creator>
  <cp:lastModifiedBy>Jane Grillo</cp:lastModifiedBy>
  <cp:revision>590</cp:revision>
  <cp:lastPrinted>2015-09-02T23:12:07Z</cp:lastPrinted>
  <dcterms:created xsi:type="dcterms:W3CDTF">2008-10-27T20:18:50Z</dcterms:created>
  <dcterms:modified xsi:type="dcterms:W3CDTF">2017-10-26T11:29:47Z</dcterms:modified>
</cp:coreProperties>
</file>