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9" r:id="rId12"/>
    <p:sldId id="270" r:id="rId13"/>
    <p:sldId id="282" r:id="rId14"/>
    <p:sldId id="281" r:id="rId15"/>
    <p:sldId id="271" r:id="rId16"/>
    <p:sldId id="272" r:id="rId17"/>
    <p:sldId id="273" r:id="rId18"/>
    <p:sldId id="274" r:id="rId19"/>
    <p:sldId id="275" r:id="rId20"/>
    <p:sldId id="276" r:id="rId21"/>
    <p:sldId id="277" r:id="rId22"/>
    <p:sldId id="278" r:id="rId23"/>
    <p:sldId id="279" r:id="rId24"/>
    <p:sldId id="280"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6" y="1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8/27/2018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arentmentors.org/our-mentors/find-a-mentor/cherokee-count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jgrillo343@yahoo.com"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endParaRPr lang="en-US" b="1" dirty="0" smtClean="0">
              <a:solidFill>
                <a:schemeClr val="accent1">
                  <a:lumMod val="75000"/>
                </a:schemeClr>
              </a:solidFill>
            </a:endParaRPr>
          </a:p>
          <a:p>
            <a:r>
              <a:rPr lang="en-US" b="1" dirty="0" smtClean="0">
                <a:solidFill>
                  <a:schemeClr val="accent1">
                    <a:lumMod val="75000"/>
                  </a:schemeClr>
                </a:solidFill>
              </a:rPr>
              <a:t>OBJECTIVE</a:t>
            </a:r>
            <a:r>
              <a:rPr lang="en-US" b="1" dirty="0">
                <a:solidFill>
                  <a:schemeClr val="accent1">
                    <a:lumMod val="75000"/>
                  </a:schemeClr>
                </a:solidFill>
              </a:rPr>
              <a:t>: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2677656"/>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endParaRPr lang="en-US" dirty="0" smtClean="0"/>
          </a:p>
          <a:p>
            <a:r>
              <a:rPr lang="en-US" dirty="0" smtClean="0"/>
              <a:t>The Region Reps are: </a:t>
            </a:r>
            <a:r>
              <a:rPr lang="en-US" sz="1600" dirty="0"/>
              <a:t/>
            </a:r>
            <a:br>
              <a:rPr lang="en-US" sz="1600" dirty="0"/>
            </a:br>
            <a:r>
              <a:rPr lang="en-US" sz="1600" b="1" dirty="0" smtClean="0"/>
              <a:t>Northeast</a:t>
            </a:r>
            <a:r>
              <a:rPr lang="en-US" sz="1600" dirty="0"/>
              <a:t> </a:t>
            </a:r>
            <a:r>
              <a:rPr lang="en-US" sz="1600" dirty="0" smtClean="0"/>
              <a:t>–Scott Crain,</a:t>
            </a:r>
            <a:r>
              <a:rPr lang="en-US" sz="1600" dirty="0"/>
              <a:t> </a:t>
            </a:r>
            <a:r>
              <a:rPr lang="en-US" sz="1600" i="1" dirty="0" smtClean="0"/>
              <a:t>Hall County</a:t>
            </a:r>
            <a:endParaRPr lang="en-US" sz="1600" dirty="0"/>
          </a:p>
          <a:p>
            <a:r>
              <a:rPr lang="en-US" sz="1600" b="1" dirty="0"/>
              <a:t>Northwest </a:t>
            </a:r>
            <a:r>
              <a:rPr lang="en-US" sz="1600" dirty="0"/>
              <a:t>- </a:t>
            </a:r>
            <a:r>
              <a:rPr lang="en-US" sz="1600" dirty="0" smtClean="0"/>
              <a:t>Missy Sullivan, </a:t>
            </a:r>
            <a:r>
              <a:rPr lang="en-US" sz="1600" i="1" dirty="0" smtClean="0"/>
              <a:t>Carrollton City</a:t>
            </a:r>
            <a:r>
              <a:rPr lang="en-US" sz="1600" i="1" dirty="0"/>
              <a:t> </a:t>
            </a:r>
          </a:p>
          <a:p>
            <a:r>
              <a:rPr lang="en-US" sz="1600" b="1" dirty="0"/>
              <a:t>Metro </a:t>
            </a:r>
            <a:r>
              <a:rPr lang="en-US" sz="1600" dirty="0"/>
              <a:t>– Ashley </a:t>
            </a:r>
            <a:r>
              <a:rPr lang="en-US" sz="1600" dirty="0" err="1"/>
              <a:t>Gellis</a:t>
            </a:r>
            <a:r>
              <a:rPr lang="en-US" sz="1600" dirty="0"/>
              <a:t>, </a:t>
            </a:r>
            <a:r>
              <a:rPr lang="en-US" sz="1600" i="1" dirty="0"/>
              <a:t>Marietta City</a:t>
            </a:r>
            <a:endParaRPr lang="en-US" sz="1600" dirty="0"/>
          </a:p>
          <a:p>
            <a:r>
              <a:rPr lang="en-US" sz="1600" b="1" dirty="0"/>
              <a:t>Middle </a:t>
            </a:r>
            <a:r>
              <a:rPr lang="en-US" sz="1600" dirty="0" smtClean="0"/>
              <a:t>–Carolyn Heard, </a:t>
            </a:r>
            <a:r>
              <a:rPr lang="en-US" sz="1600" i="1" dirty="0" smtClean="0"/>
              <a:t>Henry County</a:t>
            </a:r>
            <a:endParaRPr lang="en-US" sz="1600" i="1" dirty="0"/>
          </a:p>
          <a:p>
            <a:r>
              <a:rPr lang="en-US" sz="1600" b="1" dirty="0"/>
              <a:t>Southeast </a:t>
            </a:r>
            <a:r>
              <a:rPr lang="en-US" sz="1600" dirty="0"/>
              <a:t>- Karen </a:t>
            </a:r>
            <a:r>
              <a:rPr lang="en-US" sz="1600" dirty="0" err="1"/>
              <a:t>Tharpe</a:t>
            </a:r>
            <a:r>
              <a:rPr lang="en-US" sz="1600" dirty="0"/>
              <a:t>, </a:t>
            </a:r>
            <a:r>
              <a:rPr lang="en-US" sz="1600" i="1" dirty="0" smtClean="0"/>
              <a:t>Appling County</a:t>
            </a:r>
            <a:endParaRPr lang="en-US" sz="1600" dirty="0"/>
          </a:p>
          <a:p>
            <a:r>
              <a:rPr lang="en-US" sz="1600" b="1" dirty="0"/>
              <a:t>Southwest</a:t>
            </a:r>
            <a:r>
              <a:rPr lang="en-US" sz="1600" dirty="0"/>
              <a:t>-  </a:t>
            </a:r>
            <a:r>
              <a:rPr lang="en-US" sz="1600" dirty="0" smtClean="0"/>
              <a:t>Rebecca Best, </a:t>
            </a:r>
            <a:r>
              <a:rPr lang="en-US" sz="1600" i="1" dirty="0" smtClean="0"/>
              <a:t>Grady County</a:t>
            </a:r>
            <a:endParaRPr lang="en-US" sz="160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84870"/>
            <a:ext cx="3677302" cy="4285978"/>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Where Do You Fit In?</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6934200" y="3371850"/>
            <a:ext cx="1746417" cy="2031325"/>
          </a:xfrm>
          <a:prstGeom prst="rect">
            <a:avLst/>
          </a:prstGeom>
        </p:spPr>
        <p:txBody>
          <a:bodyPr wrap="square">
            <a:spAutoFit/>
          </a:bodyPr>
          <a:lstStyle/>
          <a:p>
            <a:r>
              <a:rPr lang="en-US" dirty="0"/>
              <a:t>Sustainable change depends on having people with the problem internalize the change.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133600"/>
            <a:ext cx="8604068" cy="4267200"/>
          </a:xfrm>
          <a:prstGeom prst="rect">
            <a:avLst/>
          </a:prstGeom>
        </p:spPr>
      </p:pic>
      <p:sp>
        <p:nvSpPr>
          <p:cNvPr id="3" name="TextBox 2"/>
          <p:cNvSpPr txBox="1"/>
          <p:nvPr/>
        </p:nvSpPr>
        <p:spPr>
          <a:xfrm>
            <a:off x="5410200" y="2743200"/>
            <a:ext cx="2667000" cy="2308324"/>
          </a:xfrm>
          <a:prstGeom prst="rect">
            <a:avLst/>
          </a:prstGeom>
          <a:noFill/>
        </p:spPr>
        <p:txBody>
          <a:bodyPr wrap="square" rtlCol="0">
            <a:spAutoFit/>
          </a:bodyPr>
          <a:lstStyle/>
          <a:p>
            <a:r>
              <a:rPr lang="en-US" dirty="0" smtClean="0"/>
              <a:t>This graphic shows all the considerations for educating students. Your role may move on this wheel, but it is important to see how Family Engagement and your work fits in. </a:t>
            </a:r>
            <a:endParaRPr lang="en-US" dirty="0"/>
          </a:p>
        </p:txBody>
      </p:sp>
    </p:spTree>
    <p:extLst>
      <p:ext uri="{BB962C8B-B14F-4D97-AF65-F5344CB8AC3E}">
        <p14:creationId xmlns:p14="http://schemas.microsoft.com/office/powerpoint/2010/main" val="91410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The </a:t>
            </a:r>
            <a:r>
              <a:rPr lang="en-US" b="1" u="sng" dirty="0"/>
              <a:t>Parent Survey</a:t>
            </a:r>
            <a:endParaRPr lang="en-US" u="sng" dirty="0"/>
          </a:p>
          <a:p>
            <a:pPr marL="0" indent="0">
              <a:buNone/>
            </a:pPr>
            <a:r>
              <a:rPr lang="en-US" dirty="0"/>
              <a:t>The Georgia Department of Education distributes </a:t>
            </a:r>
            <a:r>
              <a:rPr lang="en-US" dirty="0" smtClean="0"/>
              <a:t>an online </a:t>
            </a:r>
            <a:r>
              <a:rPr lang="en-US" dirty="0"/>
              <a:t>Parent Survey annually to </a:t>
            </a:r>
            <a:r>
              <a:rPr lang="en-US" dirty="0" smtClean="0"/>
              <a:t>parents in </a:t>
            </a:r>
            <a:r>
              <a:rPr lang="en-US" dirty="0"/>
              <a:t>order to raise success rates for students with disabilities. The </a:t>
            </a:r>
            <a:r>
              <a:rPr lang="en-US" dirty="0" err="1"/>
              <a:t>GaDOE</a:t>
            </a:r>
            <a:r>
              <a:rPr lang="en-US" dirty="0"/>
              <a:t> asks parents to answer </a:t>
            </a:r>
            <a:r>
              <a:rPr lang="en-US" dirty="0" smtClean="0"/>
              <a:t>the survey </a:t>
            </a:r>
            <a:r>
              <a:rPr lang="en-US" dirty="0"/>
              <a:t>to help </a:t>
            </a:r>
            <a:r>
              <a:rPr lang="en-US" dirty="0" smtClean="0"/>
              <a:t>assist local </a:t>
            </a:r>
            <a:r>
              <a:rPr lang="en-US" dirty="0"/>
              <a:t>schools find ways </a:t>
            </a:r>
            <a:r>
              <a:rPr lang="en-US" dirty="0" smtClean="0"/>
              <a:t>find ways to </a:t>
            </a:r>
            <a:r>
              <a:rPr lang="en-US" dirty="0"/>
              <a:t>better partner with families. </a:t>
            </a:r>
            <a:r>
              <a:rPr lang="en-US" dirty="0" smtClean="0"/>
              <a:t> All </a:t>
            </a:r>
            <a:r>
              <a:rPr lang="en-US" dirty="0"/>
              <a:t>Parent Mentors are asked to assist with </a:t>
            </a:r>
            <a:r>
              <a:rPr lang="en-US" dirty="0" smtClean="0"/>
              <a:t>informing parents about the </a:t>
            </a:r>
            <a:r>
              <a:rPr lang="en-US" dirty="0"/>
              <a:t>surveys and facilitating the return of as many surveys </a:t>
            </a:r>
            <a:r>
              <a:rPr lang="en-US" dirty="0" smtClean="0"/>
              <a:t>as possible</a:t>
            </a:r>
            <a:r>
              <a:rPr lang="en-US" dirty="0"/>
              <a:t>. </a:t>
            </a:r>
            <a:r>
              <a:rPr lang="en-US" dirty="0" smtClean="0"/>
              <a:t>Parent Mentors view collecting such input as part of their Family Engagement process. Surveys are available in English and Spanish. </a:t>
            </a:r>
            <a:endParaRPr lang="en-US" dirty="0"/>
          </a:p>
          <a:p>
            <a:pPr marL="0" indent="0">
              <a:buNone/>
            </a:pPr>
            <a:r>
              <a:rPr lang="en-US" i="1" dirty="0"/>
              <a:t>Hint: Tips on how to assist your district with survey collection </a:t>
            </a:r>
            <a:r>
              <a:rPr lang="en-US" i="1" dirty="0" smtClean="0"/>
              <a:t>and </a:t>
            </a:r>
            <a:r>
              <a:rPr lang="en-US" i="1" dirty="0"/>
              <a:t>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t>IEP Attendance Data</a:t>
            </a:r>
            <a:endParaRPr lang="en-US" u="sng" dirty="0"/>
          </a:p>
          <a:p>
            <a:pPr marL="0" indent="0">
              <a:buNone/>
            </a:pPr>
            <a:r>
              <a:rPr lang="en-US" dirty="0"/>
              <a:t>All school districts maintain records each year on the percentage of parents of students with disabilities who attend their child’s IEP meeting.	As a </a:t>
            </a:r>
            <a:r>
              <a:rPr lang="en-US" dirty="0" smtClean="0"/>
              <a:t>Parent Mentor</a:t>
            </a:r>
            <a:r>
              <a:rPr lang="en-US" dirty="0"/>
              <a:t>,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 letter of introduction to school administrators, counselors, teachers, therapists, psychologists, school district partners, etc., describing your role and providing your contact information.</a:t>
            </a:r>
          </a:p>
          <a:p>
            <a:pPr marL="742950" indent="-742950">
              <a:buFont typeface="+mj-lt"/>
              <a:buAutoNum type="arabicPeriod"/>
            </a:pPr>
            <a:r>
              <a:rPr lang="en-US" sz="4800" dirty="0" smtClean="0"/>
              <a:t>Create </a:t>
            </a:r>
            <a:r>
              <a:rPr lang="en-US" sz="4800" dirty="0"/>
              <a:t>or customize an existing Parent Mentor Brochure with your information.</a:t>
            </a:r>
          </a:p>
          <a:p>
            <a:pPr marL="742950" indent="-742950">
              <a:buFont typeface="+mj-lt"/>
              <a:buAutoNum type="arabicPeriod"/>
            </a:pPr>
            <a:r>
              <a:rPr lang="en-US" sz="4800" dirty="0"/>
              <a:t>With your Director’s approval, get a sufficient quantity printed for distribution. (Check the Parent Mentor “Learning Curve” online for samples of existing introductory brochures).</a:t>
            </a:r>
          </a:p>
          <a:p>
            <a:pPr marL="742950" indent="-742950">
              <a:buFont typeface="+mj-lt"/>
              <a:buAutoNum type="arabicPeriod"/>
            </a:pPr>
            <a:r>
              <a:rPr lang="en-US" sz="4800" dirty="0" smtClean="0"/>
              <a:t>Meet </a:t>
            </a:r>
            <a:r>
              <a:rPr lang="en-US" sz="4800" dirty="0"/>
              <a:t>with principals, counselors, and social workers in each school. Plan visits based on your district’s goals and priorities. </a:t>
            </a:r>
            <a:endParaRPr lang="en-US" sz="4800" dirty="0" smtClean="0"/>
          </a:p>
          <a:p>
            <a:pPr marL="742950" indent="-742950">
              <a:buFont typeface="+mj-lt"/>
              <a:buAutoNum type="arabicPeriod"/>
            </a:pPr>
            <a:r>
              <a:rPr lang="en-US" sz="4800" dirty="0" smtClean="0"/>
              <a:t>Attend </a:t>
            </a:r>
            <a:r>
              <a:rPr lang="en-US" sz="4800" dirty="0"/>
              <a:t>family and </a:t>
            </a:r>
            <a:r>
              <a:rPr lang="en-US" sz="4800" dirty="0" smtClean="0"/>
              <a:t>community meetings </a:t>
            </a:r>
            <a:r>
              <a:rPr lang="en-US" sz="4800" dirty="0"/>
              <a:t>and listen. Make sure you introduce yourself at the meetings.</a:t>
            </a:r>
          </a:p>
          <a:p>
            <a:pPr marL="742950" indent="-742950">
              <a:buFont typeface="+mj-lt"/>
              <a:buAutoNum type="arabicPeriod"/>
            </a:pPr>
            <a:r>
              <a:rPr lang="en-US" sz="4800" dirty="0" smtClean="0"/>
              <a:t>Meet </a:t>
            </a:r>
            <a:r>
              <a:rPr lang="en-US" sz="4800" dirty="0"/>
              <a:t>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4800" dirty="0" smtClean="0"/>
              <a:t>Build </a:t>
            </a:r>
            <a:r>
              <a:rPr lang="en-US" sz="4800" dirty="0"/>
              <a:t>relationships and partnerships with leaders to work towards including ALL parents in their activities – especially Title I and English Language Learners programs.</a:t>
            </a:r>
          </a:p>
          <a:p>
            <a:pPr marL="742950" indent="-742950">
              <a:buFont typeface="+mj-lt"/>
              <a:buAutoNum type="arabicPeriod"/>
            </a:pPr>
            <a:r>
              <a:rPr lang="en-US" sz="4800" dirty="0" smtClean="0"/>
              <a:t>Provide </a:t>
            </a:r>
            <a:r>
              <a:rPr lang="en-US" sz="4800" dirty="0"/>
              <a:t>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a:t>
            </a:r>
            <a:r>
              <a:rPr lang="en-US" sz="4800" dirty="0" smtClean="0"/>
              <a:t>local policy</a:t>
            </a:r>
            <a:r>
              <a:rPr lang="en-US" sz="4800" dirty="0"/>
              <a:t>.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4800" dirty="0" smtClean="0"/>
              <a:t>PTA/PTO </a:t>
            </a:r>
            <a:r>
              <a:rPr lang="en-US" sz="4800" dirty="0"/>
              <a:t>newsletters, again with prior approval as required by your school district.</a:t>
            </a:r>
          </a:p>
          <a:p>
            <a:pPr marL="742950" indent="-742950">
              <a:buFont typeface="+mj-lt"/>
              <a:buAutoNum type="arabicPeriod"/>
            </a:pPr>
            <a:r>
              <a:rPr lang="en-US" sz="4800" dirty="0" smtClean="0"/>
              <a:t>Mail </a:t>
            </a:r>
            <a:r>
              <a:rPr lang="en-US" sz="4800" dirty="0"/>
              <a:t>an introduction letter to every family with a student who has an </a:t>
            </a:r>
            <a:r>
              <a:rPr lang="en-US" sz="4800" dirty="0" smtClean="0"/>
              <a:t>IEP and/or </a:t>
            </a:r>
            <a:r>
              <a:rPr lang="en-US" sz="4800" dirty="0"/>
              <a:t>send a letter to every teacher. By now you know you need prior approval to send the introductory letter.</a:t>
            </a:r>
          </a:p>
          <a:p>
            <a:pPr marL="742950" indent="-742950">
              <a:buFont typeface="+mj-lt"/>
              <a:buAutoNum type="arabicPeriod"/>
            </a:pPr>
            <a:r>
              <a:rPr lang="en-US" sz="4800" dirty="0" smtClean="0"/>
              <a:t>Decide </a:t>
            </a:r>
            <a:r>
              <a:rPr lang="en-US" sz="4800" dirty="0"/>
              <a:t>with your director what services you are able to provide the first six months. Don’t promise services you are not yet ready to provide.</a:t>
            </a:r>
          </a:p>
          <a:p>
            <a:pPr marL="742950" indent="-742950">
              <a:buFont typeface="+mj-lt"/>
              <a:buAutoNum type="arabicPeriod"/>
            </a:pPr>
            <a:r>
              <a:rPr lang="en-US" sz="4800" dirty="0" smtClean="0"/>
              <a:t>Distribute </a:t>
            </a:r>
            <a:r>
              <a:rPr lang="en-US" sz="4800" dirty="0"/>
              <a:t>your contact information to intake staff, social workers, psychologists, counselors and diagnosticians to be given to parents at the time of referral or evaluation</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Parent Mentors and their administrative supervisor work together 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a:t>
            </a:r>
            <a:r>
              <a:rPr lang="en-US" dirty="0" smtClean="0"/>
              <a:t>for:</a:t>
            </a:r>
            <a:endParaRPr lang="en-US" dirty="0"/>
          </a:p>
          <a:p>
            <a:pPr marL="514350" lvl="0" indent="-514350">
              <a:buNone/>
            </a:pPr>
            <a:r>
              <a:rPr lang="en-US" b="1" dirty="0" smtClean="0">
                <a:solidFill>
                  <a:srgbClr val="FFC000"/>
                </a:solidFill>
              </a:rPr>
              <a:t>1. Identifying a Target Group and determining how progress data will be collected. </a:t>
            </a:r>
            <a:r>
              <a:rPr lang="en-US" dirty="0" smtClean="0"/>
              <a:t>You will want to review these with your director.  It is best to start with a small number of parents (10 is good) and then determine a vital behavior that you will be training on and working with your parents to track progress. You do not have to invent Vital Behaviors. They are identified on the Evidence to Practice Guides on the Learning Curve. (You will see this on the next slide.)</a:t>
            </a:r>
          </a:p>
          <a:p>
            <a:pPr marL="0" lvl="0" indent="0">
              <a:buNone/>
            </a:pPr>
            <a:r>
              <a:rPr lang="en-US" b="1" dirty="0" smtClean="0">
                <a:solidFill>
                  <a:schemeClr val="accent1">
                    <a:lumMod val="75000"/>
                  </a:schemeClr>
                </a:solidFill>
              </a:rPr>
              <a:t>2. FY Pre and Post  Surveys-  </a:t>
            </a:r>
            <a:r>
              <a:rPr lang="en-US" dirty="0" smtClean="0"/>
              <a:t>Reporting survey results via Google Docs. These are accessed on the Learning Curve as well. </a:t>
            </a:r>
          </a:p>
          <a:p>
            <a:pPr marL="0" lvl="0" indent="0">
              <a:buNone/>
            </a:pPr>
            <a:endParaRPr lang="en-US" dirty="0" smtClean="0"/>
          </a:p>
          <a:p>
            <a:pPr marL="0" lvl="0" indent="0">
              <a:buNone/>
            </a:pPr>
            <a:endParaRPr lang="en-US" b="1" dirty="0" smtClean="0">
              <a:solidFill>
                <a:schemeClr val="tx2">
                  <a:lumMod val="60000"/>
                  <a:lumOff val="40000"/>
                </a:schemeClr>
              </a:solidFill>
            </a:endParaRPr>
          </a:p>
          <a:p>
            <a:pPr marL="0" lvl="0" indent="0">
              <a:buNone/>
            </a:pPr>
            <a:r>
              <a:rPr lang="en-US" b="1" dirty="0" smtClean="0">
                <a:solidFill>
                  <a:schemeClr val="tx2">
                    <a:lumMod val="60000"/>
                    <a:lumOff val="40000"/>
                  </a:schemeClr>
                </a:solidFill>
              </a:rPr>
              <a:t>3. Quarterly </a:t>
            </a:r>
            <a:r>
              <a:rPr lang="en-US" b="1" dirty="0">
                <a:solidFill>
                  <a:schemeClr val="tx2">
                    <a:lumMod val="60000"/>
                    <a:lumOff val="40000"/>
                  </a:schemeClr>
                </a:solidFill>
              </a:rPr>
              <a:t>Contact Tracking – </a:t>
            </a:r>
            <a:r>
              <a:rPr lang="en-US" dirty="0" smtClean="0"/>
              <a:t>Parent Mentors report their collaborative contacts related to family, school, and community engagement work each quarter. These are due on Oct. 15, Jan. 15, April 15 and May 30 or before you leave for the summer. </a:t>
            </a:r>
          </a:p>
          <a:p>
            <a:pPr marL="0" lvl="0" indent="0">
              <a:buNone/>
            </a:pPr>
            <a:endParaRPr lang="en-US" dirty="0"/>
          </a:p>
          <a:p>
            <a:pPr marL="0" indent="0">
              <a:buNone/>
            </a:pPr>
            <a:r>
              <a:rPr lang="en-US" b="1" dirty="0" smtClean="0">
                <a:solidFill>
                  <a:schemeClr val="accent6">
                    <a:lumMod val="75000"/>
                  </a:schemeClr>
                </a:solidFill>
              </a:rPr>
              <a:t>4.  Quarterly Progress Reporting - </a:t>
            </a:r>
            <a:r>
              <a:rPr lang="en-US" dirty="0"/>
              <a:t>Parent Mentors report </a:t>
            </a:r>
            <a:r>
              <a:rPr lang="en-US" dirty="0" smtClean="0"/>
              <a:t>using Google Docs links on the Learning Curve. This information is about your progress on Learning Targets, Vital Behaviors and trainings with parents. </a:t>
            </a:r>
            <a:r>
              <a:rPr lang="en-US" dirty="0"/>
              <a:t>These are due on Oct. 15, Jan. 15, April 15 and May 30 or before you leave for the summer. </a:t>
            </a:r>
          </a:p>
          <a:p>
            <a:pPr marL="0" lvl="0" indent="0">
              <a:buNone/>
            </a:pP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Accountability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a:t>
            </a:r>
            <a:r>
              <a:rPr lang="en-US" dirty="0" smtClean="0">
                <a:solidFill>
                  <a:srgbClr val="FFC000"/>
                </a:solidFill>
              </a:rPr>
              <a:t>students, especially those </a:t>
            </a:r>
            <a:r>
              <a:rPr lang="en-US" dirty="0">
                <a:solidFill>
                  <a:srgbClr val="FFC000"/>
                </a:solidFill>
              </a:rPr>
              <a:t>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267200" y="2491581"/>
            <a:ext cx="4800600" cy="41148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smtClean="0">
                <a:solidFill>
                  <a:schemeClr val="tx1"/>
                </a:solidFill>
              </a:rPr>
              <a:t>FY </a:t>
            </a:r>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r>
              <a:rPr lang="en-US" sz="6400" dirty="0" smtClean="0">
                <a:solidFill>
                  <a:schemeClr val="tx1"/>
                </a:solidFill>
              </a:rPr>
              <a:t>2.  </a:t>
            </a:r>
            <a:r>
              <a:rPr lang="en-US" sz="6400" u="sng" dirty="0" smtClean="0">
                <a:solidFill>
                  <a:schemeClr val="tx1"/>
                </a:solidFill>
              </a:rPr>
              <a:t>Parent Survey– </a:t>
            </a:r>
            <a:r>
              <a:rPr lang="en-US" sz="6400" dirty="0" smtClean="0">
                <a:solidFill>
                  <a:schemeClr val="tx1"/>
                </a:solidFill>
              </a:rPr>
              <a:t>Data collection tool for end of the year evaluation of your target group. Will assist in validating the family engagement work during FY__.</a:t>
            </a:r>
          </a:p>
          <a:p>
            <a:r>
              <a:rPr lang="en-US" sz="6400" dirty="0" smtClean="0">
                <a:solidFill>
                  <a:schemeClr val="tx1"/>
                </a:solidFill>
              </a:rPr>
              <a:t>3.  </a:t>
            </a:r>
            <a:r>
              <a:rPr lang="en-US" sz="6400" u="sng" dirty="0" smtClean="0">
                <a:solidFill>
                  <a:schemeClr val="tx1"/>
                </a:solidFill>
              </a:rPr>
              <a:t>Pre and Post  Surveys– </a:t>
            </a:r>
            <a:r>
              <a:rPr lang="en-US" sz="6400" dirty="0" smtClean="0">
                <a:solidFill>
                  <a:schemeClr val="tx1"/>
                </a:solidFill>
              </a:rPr>
              <a:t>Data collection tool for target group, administered prior to targeted activities and at the end of year, to  assist in identifying impact of family engagement work during FY__. </a:t>
            </a:r>
          </a:p>
          <a:p>
            <a:r>
              <a:rPr lang="en-US" sz="6400" dirty="0" smtClean="0">
                <a:solidFill>
                  <a:schemeClr val="tx1"/>
                </a:solidFill>
              </a:rPr>
              <a:t>4.  </a:t>
            </a:r>
            <a:r>
              <a:rPr lang="en-US" sz="6400" u="sng" dirty="0" smtClean="0">
                <a:solidFill>
                  <a:schemeClr val="tx1"/>
                </a:solidFill>
              </a:rPr>
              <a:t>Data Reporting Tool– </a:t>
            </a:r>
            <a:r>
              <a:rPr lang="en-US" sz="6400" dirty="0" smtClean="0">
                <a:solidFill>
                  <a:schemeClr val="tx1"/>
                </a:solidFill>
              </a:rPr>
              <a:t>Shortened version of reporting form to record Parent Mentor related work.</a:t>
            </a:r>
          </a:p>
          <a:p>
            <a:r>
              <a:rPr lang="en-US" dirty="0" smtClean="0">
                <a:solidFill>
                  <a:schemeClr val="tx1"/>
                </a:solidFill>
              </a:rPr>
              <a:t> </a:t>
            </a:r>
          </a:p>
          <a:p>
            <a:pPr algn="l"/>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t>
            </a:r>
            <a:r>
              <a:rPr lang="en-US" sz="1600" b="1" dirty="0" smtClean="0"/>
              <a:t>Quarterly Reporting tab.  </a:t>
            </a:r>
            <a:endParaRPr lang="en-US" sz="1600" b="1" dirty="0"/>
          </a:p>
          <a:p>
            <a:r>
              <a:rPr lang="en-US" sz="1600" b="1" dirty="0" smtClean="0"/>
              <a:t>We will send you link and then you will have your own user name and password.</a:t>
            </a:r>
            <a:endParaRPr lang="en-US" sz="1600" dirty="0"/>
          </a:p>
          <a:p>
            <a:pPr marL="0" indent="0">
              <a:buNone/>
            </a:pPr>
            <a:endParaRPr lang="en-US"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971800"/>
            <a:ext cx="8305799" cy="358140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4267200" cy="4754563"/>
          </a:xfrm>
          <a:solidFill>
            <a:schemeClr val="accent1">
              <a:lumMod val="40000"/>
              <a:lumOff val="60000"/>
            </a:schemeClr>
          </a:solidFill>
        </p:spPr>
        <p:txBody>
          <a:bodyPr>
            <a:normAutofit fontScale="250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r>
              <a:rPr lang="en-US" sz="7200" b="1" u="sng" dirty="0" smtClean="0"/>
              <a:t>Leadership Council</a:t>
            </a:r>
          </a:p>
          <a:p>
            <a:pPr marL="0" indent="0">
              <a:buNone/>
            </a:pPr>
            <a:r>
              <a:rPr lang="en-US" b="1" u="sng" dirty="0" smtClean="0"/>
              <a:t>2018-19 </a:t>
            </a:r>
            <a:r>
              <a:rPr lang="en-US" b="1" u="sng" dirty="0"/>
              <a:t>Leadership Council </a:t>
            </a:r>
            <a:endParaRPr lang="en-US" sz="2000" dirty="0"/>
          </a:p>
          <a:p>
            <a:pPr marL="0" indent="0">
              <a:buNone/>
            </a:pPr>
            <a:r>
              <a:rPr lang="en-US" b="1" dirty="0"/>
              <a:t>  </a:t>
            </a:r>
            <a:endParaRPr lang="en-US" sz="2800" dirty="0"/>
          </a:p>
          <a:p>
            <a:r>
              <a:rPr lang="en-US" b="1" u="sng" dirty="0" smtClean="0"/>
              <a:t>Leadership </a:t>
            </a:r>
            <a:r>
              <a:rPr lang="en-US" b="1" u="sng" dirty="0"/>
              <a:t>Council</a:t>
            </a:r>
            <a:endParaRPr lang="en-US" sz="2800" dirty="0"/>
          </a:p>
          <a:p>
            <a:r>
              <a:rPr lang="en-US" b="1" u="sng" dirty="0"/>
              <a:t>Executive Board</a:t>
            </a:r>
            <a:endParaRPr lang="en-US" sz="2800" dirty="0"/>
          </a:p>
          <a:p>
            <a:r>
              <a:rPr lang="en-US" b="1" dirty="0"/>
              <a:t>•       Chairperson – Edith </a:t>
            </a:r>
            <a:r>
              <a:rPr lang="en-US" b="1" dirty="0" err="1"/>
              <a:t>Abakare</a:t>
            </a:r>
            <a:r>
              <a:rPr lang="en-US" b="1" dirty="0"/>
              <a:t>,  </a:t>
            </a:r>
            <a:r>
              <a:rPr lang="en-US" b="1" i="1" dirty="0"/>
              <a:t>Atlanta  Public Schools</a:t>
            </a:r>
            <a:endParaRPr lang="en-US" sz="2800" dirty="0"/>
          </a:p>
          <a:p>
            <a:r>
              <a:rPr lang="en-US" b="1" dirty="0"/>
              <a:t>•       Chairperson Elect – Ashley </a:t>
            </a:r>
            <a:r>
              <a:rPr lang="en-US" b="1" dirty="0" err="1"/>
              <a:t>Gellis</a:t>
            </a:r>
            <a:r>
              <a:rPr lang="en-US" b="1" dirty="0"/>
              <a:t>, Marietta City</a:t>
            </a:r>
            <a:endParaRPr lang="en-US" sz="2800" dirty="0"/>
          </a:p>
          <a:p>
            <a:r>
              <a:rPr lang="en-US" b="1" dirty="0"/>
              <a:t>•       Vice Chair – Kim Chester, </a:t>
            </a:r>
            <a:r>
              <a:rPr lang="en-US" b="1" i="1" dirty="0"/>
              <a:t>Bartow </a:t>
            </a:r>
            <a:endParaRPr lang="en-US" sz="2800" dirty="0"/>
          </a:p>
          <a:p>
            <a:r>
              <a:rPr lang="en-US" b="1" dirty="0"/>
              <a:t>•       Recorder –Kathy Simmons, </a:t>
            </a:r>
            <a:r>
              <a:rPr lang="en-US" b="1" i="1" dirty="0"/>
              <a:t>Dodge</a:t>
            </a:r>
            <a:endParaRPr lang="en-US" sz="2800" dirty="0"/>
          </a:p>
          <a:p>
            <a:r>
              <a:rPr lang="en-US" b="1" dirty="0"/>
              <a:t>•       Immediate Past Chair- April Wooten, </a:t>
            </a:r>
            <a:r>
              <a:rPr lang="en-US" b="1" i="1" dirty="0"/>
              <a:t>Jones</a:t>
            </a:r>
            <a:endParaRPr lang="en-US" sz="2800" dirty="0"/>
          </a:p>
          <a:p>
            <a:r>
              <a:rPr lang="en-US" b="1" dirty="0"/>
              <a:t> </a:t>
            </a:r>
            <a:r>
              <a:rPr lang="en-US" b="1" u="sng" dirty="0"/>
              <a:t>Region Representatives</a:t>
            </a:r>
            <a:r>
              <a:rPr lang="en-US" b="1" dirty="0"/>
              <a:t>              </a:t>
            </a:r>
            <a:endParaRPr lang="en-US" sz="2800" dirty="0"/>
          </a:p>
          <a:p>
            <a:r>
              <a:rPr lang="en-US" b="1" dirty="0"/>
              <a:t>•       Northeast –Scott Crain, </a:t>
            </a:r>
            <a:r>
              <a:rPr lang="en-US" b="1" i="1" dirty="0"/>
              <a:t>Hall</a:t>
            </a:r>
            <a:endParaRPr lang="en-US" sz="2800" dirty="0"/>
          </a:p>
          <a:p>
            <a:r>
              <a:rPr lang="en-US" b="1" dirty="0"/>
              <a:t>•       Northwest – Missy Sullivan, </a:t>
            </a:r>
            <a:r>
              <a:rPr lang="en-US" b="1" i="1" dirty="0"/>
              <a:t>Carrollton City</a:t>
            </a:r>
            <a:r>
              <a:rPr lang="en-US" b="1" dirty="0"/>
              <a:t>                              </a:t>
            </a:r>
            <a:endParaRPr lang="en-US" sz="2800" dirty="0"/>
          </a:p>
          <a:p>
            <a:r>
              <a:rPr lang="en-US" b="1" dirty="0"/>
              <a:t>•       Metro – Ashley </a:t>
            </a:r>
            <a:r>
              <a:rPr lang="en-US" b="1" dirty="0" err="1"/>
              <a:t>Gellis</a:t>
            </a:r>
            <a:r>
              <a:rPr lang="en-US" b="1" dirty="0"/>
              <a:t>, </a:t>
            </a:r>
            <a:r>
              <a:rPr lang="en-US" b="1" i="1" dirty="0"/>
              <a:t>Marietta City</a:t>
            </a:r>
            <a:r>
              <a:rPr lang="en-US" b="1" dirty="0"/>
              <a:t>                         </a:t>
            </a:r>
            <a:endParaRPr lang="en-US" sz="2800" dirty="0"/>
          </a:p>
          <a:p>
            <a:r>
              <a:rPr lang="en-US" b="1" dirty="0"/>
              <a:t>•       Middle –Carolyn Heard, </a:t>
            </a:r>
            <a:r>
              <a:rPr lang="en-US" b="1" i="1" dirty="0"/>
              <a:t>Henry</a:t>
            </a:r>
            <a:endParaRPr lang="en-US" sz="2800" dirty="0"/>
          </a:p>
          <a:p>
            <a:r>
              <a:rPr lang="en-US" b="1" dirty="0"/>
              <a:t>•       Southeast – Karen </a:t>
            </a:r>
            <a:r>
              <a:rPr lang="en-US" b="1" dirty="0" err="1"/>
              <a:t>Tharpe</a:t>
            </a:r>
            <a:r>
              <a:rPr lang="en-US" b="1" dirty="0"/>
              <a:t>, </a:t>
            </a:r>
            <a:r>
              <a:rPr lang="en-US" b="1" i="1" dirty="0"/>
              <a:t>Appling</a:t>
            </a:r>
            <a:r>
              <a:rPr lang="en-US" b="1" dirty="0"/>
              <a:t> </a:t>
            </a:r>
            <a:endParaRPr lang="en-US" sz="2800" dirty="0"/>
          </a:p>
          <a:p>
            <a:r>
              <a:rPr lang="en-US" b="1" dirty="0"/>
              <a:t>•       Southwest -  Rebecca Best, </a:t>
            </a:r>
            <a:r>
              <a:rPr lang="en-US" b="1" i="1" dirty="0"/>
              <a:t>Grady</a:t>
            </a:r>
            <a:r>
              <a:rPr lang="en-US" b="1" dirty="0"/>
              <a:t>                           </a:t>
            </a:r>
            <a:endParaRPr lang="en-US" sz="2800" dirty="0"/>
          </a:p>
          <a:p>
            <a:pPr marL="0" indent="0">
              <a:buNone/>
            </a:pPr>
            <a:r>
              <a:rPr lang="en-US" b="1" dirty="0"/>
              <a:t>                              		</a:t>
            </a:r>
            <a:endParaRPr lang="en-US" sz="2800" dirty="0"/>
          </a:p>
          <a:p>
            <a:pPr marL="0" indent="0">
              <a:buNone/>
            </a:pPr>
            <a:r>
              <a:rPr lang="en-US" b="1" dirty="0"/>
              <a:t> </a:t>
            </a:r>
            <a:endParaRPr lang="en-US" sz="2800" dirty="0"/>
          </a:p>
          <a:p>
            <a:r>
              <a:rPr lang="en-US" b="1" u="sng" dirty="0"/>
              <a:t>Advisors </a:t>
            </a:r>
            <a:r>
              <a:rPr lang="en-US" b="1" dirty="0"/>
              <a:t>			</a:t>
            </a:r>
            <a:endParaRPr lang="en-US" sz="2800" dirty="0"/>
          </a:p>
          <a:p>
            <a:pPr lvl="1"/>
            <a:r>
              <a:rPr lang="en-US" b="1" dirty="0"/>
              <a:t>Alecia </a:t>
            </a:r>
            <a:r>
              <a:rPr lang="en-US" b="1" dirty="0" err="1"/>
              <a:t>Segursky</a:t>
            </a:r>
            <a:r>
              <a:rPr lang="en-US" b="1" dirty="0"/>
              <a:t>, </a:t>
            </a:r>
            <a:r>
              <a:rPr lang="en-US" b="1" i="1" dirty="0"/>
              <a:t>Gordon</a:t>
            </a:r>
            <a:r>
              <a:rPr lang="en-US" b="1" dirty="0"/>
              <a:t> </a:t>
            </a:r>
            <a:endParaRPr lang="en-US" sz="2400" dirty="0"/>
          </a:p>
          <a:p>
            <a:pPr lvl="1"/>
            <a:r>
              <a:rPr lang="en-US" b="1" dirty="0"/>
              <a:t>Charity Roberts, </a:t>
            </a:r>
            <a:r>
              <a:rPr lang="en-US" b="1" i="1" dirty="0"/>
              <a:t>Coastal GLRS</a:t>
            </a:r>
            <a:endParaRPr lang="en-US" sz="2400" dirty="0"/>
          </a:p>
          <a:p>
            <a:pPr lvl="1"/>
            <a:r>
              <a:rPr lang="en-US" b="1" dirty="0" err="1"/>
              <a:t>Loranda</a:t>
            </a:r>
            <a:r>
              <a:rPr lang="en-US" b="1" dirty="0"/>
              <a:t> Holmes, </a:t>
            </a:r>
            <a:r>
              <a:rPr lang="en-US" b="1" i="1" dirty="0"/>
              <a:t>Marion</a:t>
            </a:r>
            <a:r>
              <a:rPr lang="en-US" b="1" dirty="0"/>
              <a:t>  </a:t>
            </a:r>
            <a:endParaRPr lang="en-US" sz="2800" dirty="0"/>
          </a:p>
          <a:p>
            <a:pPr marL="0" indent="0">
              <a:buNone/>
            </a:pPr>
            <a:r>
              <a:rPr lang="en-US" b="1" dirty="0"/>
              <a:t>  </a:t>
            </a:r>
            <a:endParaRPr lang="en-US" sz="2800" dirty="0"/>
          </a:p>
          <a:p>
            <a:r>
              <a:rPr lang="en-US" b="1" dirty="0"/>
              <a:t>Family Engagement Specialist    	</a:t>
            </a:r>
            <a:r>
              <a:rPr lang="en-US" dirty="0"/>
              <a:t>Anne Ladd, </a:t>
            </a:r>
            <a:r>
              <a:rPr lang="en-US" i="1" dirty="0" err="1"/>
              <a:t>GaDOE</a:t>
            </a:r>
            <a:endParaRPr lang="en-US" sz="2800" dirty="0"/>
          </a:p>
          <a:p>
            <a:pPr marL="0" indent="0">
              <a:buNone/>
            </a:pPr>
            <a:r>
              <a:rPr lang="en-US" b="1" dirty="0"/>
              <a:t> </a:t>
            </a:r>
            <a:endParaRPr lang="en-US" sz="2800" dirty="0"/>
          </a:p>
          <a:p>
            <a:r>
              <a:rPr lang="en-US" b="1" dirty="0"/>
              <a:t>Communications Coach	</a:t>
            </a:r>
            <a:r>
              <a:rPr lang="en-US" dirty="0" smtClean="0"/>
              <a:t>Jane </a:t>
            </a:r>
            <a:r>
              <a:rPr lang="en-US" dirty="0" err="1"/>
              <a:t>Grillo</a:t>
            </a:r>
            <a:r>
              <a:rPr lang="en-US" dirty="0"/>
              <a:t>, </a:t>
            </a:r>
            <a:r>
              <a:rPr lang="en-US" i="1" dirty="0"/>
              <a:t>White</a:t>
            </a:r>
            <a:endParaRPr lang="en-US" sz="2800" dirty="0"/>
          </a:p>
          <a:p>
            <a:pPr marL="0" indent="0">
              <a:buNone/>
            </a:pPr>
            <a:endParaRPr lang="en-US" sz="2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5" name="TextBox 4"/>
          <p:cNvSpPr txBox="1"/>
          <p:nvPr/>
        </p:nvSpPr>
        <p:spPr>
          <a:xfrm>
            <a:off x="5257800" y="1905000"/>
            <a:ext cx="3200400" cy="3385542"/>
          </a:xfrm>
          <a:prstGeom prst="rect">
            <a:avLst/>
          </a:prstGeom>
          <a:solidFill>
            <a:srgbClr val="FFFF00"/>
          </a:solidFill>
        </p:spPr>
        <p:txBody>
          <a:bodyPr wrap="square" rtlCol="0">
            <a:spAutoFit/>
          </a:bodyPr>
          <a:lstStyle/>
          <a:p>
            <a:pPr fontAlgn="base"/>
            <a:r>
              <a:rPr lang="en-US" sz="2800" dirty="0" smtClean="0"/>
              <a:t>Sunshine Fund</a:t>
            </a:r>
          </a:p>
          <a:p>
            <a:pPr fontAlgn="base"/>
            <a:endParaRPr lang="en-US" sz="1200" dirty="0"/>
          </a:p>
          <a:p>
            <a:pPr fontAlgn="base"/>
            <a:r>
              <a:rPr lang="en-US" sz="1200" b="1" dirty="0" smtClean="0"/>
              <a:t>Parent </a:t>
            </a:r>
            <a:r>
              <a:rPr lang="en-US" sz="1200" b="1" dirty="0"/>
              <a:t>mentors contribute annually to the Sunshine Fund, a project to help provide emergency funds for families of parent mentors who experience crisis or loss of a loved one. The Sunshine Fund also is used to support activities which strengthen the Partnership such as the annual Phil Pickens Award.</a:t>
            </a:r>
          </a:p>
          <a:p>
            <a:pPr fontAlgn="base"/>
            <a:r>
              <a:rPr lang="en-US" sz="1200" b="1" dirty="0">
                <a:hlinkClick r:id="rId3" tooltip="Cherokee County Find A Mentor page"/>
              </a:rPr>
              <a:t>Cherokee County Parent Mentor </a:t>
            </a:r>
            <a:r>
              <a:rPr lang="en-US" sz="1200" b="1" dirty="0" err="1">
                <a:hlinkClick r:id="rId3" tooltip="Cherokee County Find A Mentor page"/>
              </a:rPr>
              <a:t>JoEllen</a:t>
            </a:r>
            <a:r>
              <a:rPr lang="en-US" sz="1200" b="1" dirty="0">
                <a:hlinkClick r:id="rId3" tooltip="Cherokee County Find A Mentor page"/>
              </a:rPr>
              <a:t> Hancock</a:t>
            </a:r>
            <a:r>
              <a:rPr lang="en-US" sz="1200" b="1" dirty="0"/>
              <a:t> is the chair for the Sunshine Fund and has put together a little shopping opportunity for mentors to spread the word about the </a:t>
            </a:r>
            <a:r>
              <a:rPr lang="en-US" sz="1200" b="1" dirty="0" err="1"/>
              <a:t>GaPMP</a:t>
            </a:r>
            <a:r>
              <a:rPr lang="en-US" sz="1200" b="1" dirty="0"/>
              <a:t> and, add needed dollars to this endeavor.</a:t>
            </a:r>
          </a:p>
          <a:p>
            <a:endParaRPr lang="en-US" dirty="0"/>
          </a:p>
        </p:txBody>
      </p:sp>
    </p:spTree>
    <p:extLst>
      <p:ext uri="{BB962C8B-B14F-4D97-AF65-F5344CB8AC3E}">
        <p14:creationId xmlns:p14="http://schemas.microsoft.com/office/powerpoint/2010/main" val="4209882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over a decade of working together to increase achievement for all students, especially those with disabilities. </a:t>
            </a:r>
          </a:p>
          <a:p>
            <a:pPr marL="0" indent="0">
              <a:buNone/>
            </a:pPr>
            <a:r>
              <a:rPr lang="en-US" sz="4800" dirty="0"/>
              <a:t>The Partnership, started in late 2001 by 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Most importantly, the mentors listen to both parents and educators, and use their unique knowledge of both worlds to overcome obstacles in communication. The DSESS Family Engagement Specialist coordinates the Partnership statewide by leading trainings, communication and statewide collaboration efforts with other agencies. </a:t>
            </a:r>
          </a:p>
          <a:p>
            <a:pPr marL="0" indent="0">
              <a:buNone/>
            </a:pPr>
            <a:r>
              <a:rPr lang="en-US" sz="4800" dirty="0"/>
              <a:t> </a:t>
            </a:r>
          </a:p>
          <a:p>
            <a:pPr marL="0" indent="0">
              <a:buNone/>
            </a:pPr>
            <a:r>
              <a:rPr lang="en-US" sz="4800" dirty="0" smtClean="0"/>
              <a:t>Today, Parent Mentors are implementing evidence based practices to support their district’s  improvement plans to increase the number of students with disabilities who graduate from high school with a general education diploma.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endParaRPr lang="en-US" dirty="0"/>
          </a:p>
          <a:p>
            <a:pPr marL="0" indent="0">
              <a:buNone/>
            </a:pPr>
            <a:r>
              <a:rPr lang="en-US" sz="9600" b="1" dirty="0" smtClean="0"/>
              <a:t>Anne </a:t>
            </a:r>
            <a:r>
              <a:rPr lang="en-US" sz="9600" b="1" dirty="0"/>
              <a:t>Ladd, Family Engagement Specialist Office</a:t>
            </a:r>
            <a:endParaRPr lang="en-US" sz="9600" dirty="0"/>
          </a:p>
          <a:p>
            <a:pPr marL="0" indent="0">
              <a:buNone/>
            </a:pPr>
            <a:r>
              <a:rPr lang="en-US" sz="9600" dirty="0"/>
              <a:t>404-657-7328</a:t>
            </a:r>
          </a:p>
          <a:p>
            <a:pPr marL="0" indent="0">
              <a:buNone/>
            </a:pPr>
            <a:r>
              <a:rPr lang="en-US" sz="9600" dirty="0"/>
              <a:t>aladd@doe.k12.ga.us</a:t>
            </a:r>
          </a:p>
          <a:p>
            <a:pPr marL="0" indent="0">
              <a:buNone/>
            </a:pPr>
            <a:r>
              <a:rPr lang="en-US" dirty="0"/>
              <a:t/>
            </a:r>
            <a:br>
              <a:rPr lang="en-US" dirty="0"/>
            </a:b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sz="7200" b="1" u="heavy" dirty="0" smtClean="0"/>
          </a:p>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err="1" smtClean="0"/>
              <a:t>Zelphine</a:t>
            </a:r>
            <a:r>
              <a:rPr lang="en-US" sz="7200" b="1" dirty="0" smtClean="0"/>
              <a:t> Smith-Dixon</a:t>
            </a:r>
            <a:endParaRPr lang="en-US" sz="7200" dirty="0"/>
          </a:p>
          <a:p>
            <a:pPr marL="0" indent="0">
              <a:buNone/>
            </a:pPr>
            <a:r>
              <a:rPr lang="en-US" sz="7200" dirty="0"/>
              <a:t>Director, Division for Special Education Services and Supports</a:t>
            </a:r>
          </a:p>
          <a:p>
            <a:pPr marL="0" indent="0">
              <a:buNone/>
            </a:pPr>
            <a:r>
              <a:rPr lang="en-US" sz="7200" b="1" dirty="0" smtClean="0"/>
              <a:t>Jamila Pollard</a:t>
            </a:r>
            <a:endParaRPr lang="en-US" sz="7200" dirty="0"/>
          </a:p>
          <a:p>
            <a:pPr marL="0" indent="0">
              <a:buNone/>
            </a:pPr>
            <a:r>
              <a:rPr lang="en-US" sz="7200" dirty="0" smtClean="0"/>
              <a:t>Program Manager </a:t>
            </a: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600200"/>
            <a:ext cx="1472778" cy="219028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97623" y="2912093"/>
            <a:ext cx="2095500" cy="1009650"/>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a:t>
            </a:r>
            <a:r>
              <a:rPr lang="en-US" sz="1200" dirty="0" smtClean="0">
                <a:hlinkClick r:id="rId2"/>
              </a:rPr>
              <a:t>info@parentmentors.org</a:t>
            </a:r>
            <a:r>
              <a:rPr lang="en-US" sz="1200" dirty="0" smtClean="0"/>
              <a:t>. That is the first step to getting mentor access to the password protected section of the parentmentors.org website called the Learning Curve. If you sent in your contact information, you will have received a link to create your password. Your user name will always be your name. IE: Jane </a:t>
            </a:r>
            <a:r>
              <a:rPr lang="en-US" sz="1200" dirty="0" err="1" smtClean="0"/>
              <a:t>Grillo</a:t>
            </a:r>
            <a:r>
              <a:rPr lang="en-US" sz="1200" dirty="0" smtClean="0"/>
              <a:t> . You will also be asked to provide us with your office phone number, email address and a photo for the Find A Mentor page.  That photo will also be included in your region’s Yearbook page. </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r>
              <a:rPr lang="en-US" sz="5900" b="1" dirty="0" smtClean="0"/>
              <a:t>Orientation </a:t>
            </a:r>
            <a:endParaRPr lang="en-US" sz="5900" b="1" dirty="0"/>
          </a:p>
          <a:p>
            <a:endParaRPr lang="en-US" sz="5900" dirty="0"/>
          </a:p>
          <a:p>
            <a:r>
              <a:rPr lang="en-US" sz="5900" b="1" dirty="0" smtClean="0"/>
              <a:t>Annual </a:t>
            </a:r>
            <a:r>
              <a:rPr lang="en-US" sz="5900" b="1" dirty="0" err="1"/>
              <a:t>GaPMP</a:t>
            </a:r>
            <a:r>
              <a:rPr lang="en-US" sz="5900" b="1" dirty="0"/>
              <a:t> Kick-Off </a:t>
            </a:r>
            <a:r>
              <a:rPr lang="en-US" sz="5900" b="1" dirty="0" smtClean="0"/>
              <a:t>Conference</a:t>
            </a:r>
          </a:p>
          <a:p>
            <a:pPr marL="0" indent="0">
              <a:buNone/>
            </a:pPr>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Parent Mentor online training and webinars</a:t>
            </a:r>
          </a:p>
          <a:p>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smtClean="0">
                <a:hlinkClick r:id="rId6"/>
              </a:rPr>
              <a:t>jgrillo343@yahoo.com</a:t>
            </a:r>
            <a:endParaRPr lang="en-US" u="sng" dirty="0" smtClean="0"/>
          </a:p>
          <a:p>
            <a:pPr marL="0" indent="0">
              <a:buNone/>
            </a:pPr>
            <a:r>
              <a:rPr lang="en-US" dirty="0" smtClean="0"/>
              <a:t> </a:t>
            </a:r>
            <a:r>
              <a:rPr lang="en-US" dirty="0"/>
              <a:t>to 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a:t>
            </a:r>
            <a:r>
              <a:rPr lang="en-US" b="1" dirty="0" smtClean="0"/>
              <a:t>You will receive a user name and temporary password to access the Learning Curve. </a:t>
            </a:r>
            <a:endParaRPr lang="en-US" b="1" dirty="0"/>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 </a:t>
            </a:r>
            <a:r>
              <a:rPr lang="en-US" b="1" dirty="0" smtClean="0">
                <a:solidFill>
                  <a:schemeClr val="accent1">
                    <a:lumMod val="75000"/>
                  </a:schemeClr>
                </a:solidFill>
              </a:rPr>
              <a:t>Does the </a:t>
            </a:r>
          </a:p>
          <a:p>
            <a:pPr marL="0" indent="0">
              <a:buNone/>
            </a:pPr>
            <a:r>
              <a:rPr lang="en-US" b="1" dirty="0" smtClean="0">
                <a:solidFill>
                  <a:schemeClr val="accent1">
                    <a:lumMod val="75000"/>
                  </a:schemeClr>
                </a:solidFill>
              </a:rPr>
              <a:t>District have a Facebook Page and what are the protocols for</a:t>
            </a:r>
            <a:endParaRPr lang="en-US" dirty="0">
              <a:solidFill>
                <a:schemeClr val="accent1">
                  <a:lumMod val="75000"/>
                </a:schemeClr>
              </a:solidFill>
            </a:endParaRPr>
          </a:p>
          <a:p>
            <a:pPr marL="0" indent="0">
              <a:buNone/>
            </a:pPr>
            <a:r>
              <a:rPr lang="en-US" dirty="0">
                <a:solidFill>
                  <a:schemeClr val="accent1">
                    <a:lumMod val="75000"/>
                  </a:schemeClr>
                </a:solidFill>
              </a:rPr>
              <a:t> </a:t>
            </a:r>
            <a:r>
              <a:rPr lang="en-US" b="1" dirty="0" smtClean="0">
                <a:solidFill>
                  <a:schemeClr val="accent1">
                    <a:lumMod val="75000"/>
                  </a:schemeClr>
                </a:solidFill>
              </a:rPr>
              <a:t>friending parents and staff?</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a:t>
            </a:r>
            <a:r>
              <a:rPr lang="en-US" b="1" dirty="0" smtClean="0"/>
              <a:t>district’s </a:t>
            </a:r>
            <a:r>
              <a:rPr lang="en-US" b="1" dirty="0"/>
              <a:t>special education page, </a:t>
            </a:r>
            <a:endParaRPr lang="en-US" b="1" dirty="0" smtClean="0"/>
          </a:p>
          <a:p>
            <a:pPr marL="0" indent="0">
              <a:buNone/>
            </a:pPr>
            <a:r>
              <a:rPr lang="en-US" b="1" dirty="0" smtClean="0"/>
              <a:t>along </a:t>
            </a:r>
            <a:r>
              <a:rPr lang="en-US" b="1" dirty="0"/>
              <a:t>with </a:t>
            </a:r>
            <a:r>
              <a:rPr lang="en-US" dirty="0"/>
              <a:t>contact</a:t>
            </a:r>
            <a:r>
              <a:rPr lang="en-US" b="1" dirty="0"/>
              <a:t> information and office hours.</a:t>
            </a:r>
            <a:endParaRPr lang="en-US" dirty="0"/>
          </a:p>
          <a:p>
            <a:pPr marL="0" indent="0">
              <a:buNone/>
            </a:pPr>
            <a:r>
              <a:rPr lang="en-US" b="1" dirty="0"/>
              <a:t>Order business cards </a:t>
            </a:r>
            <a:r>
              <a:rPr lang="en-US" dirty="0"/>
              <a:t>with your name, title, and contact information.</a:t>
            </a:r>
          </a:p>
          <a:p>
            <a:pPr marL="0" indent="0">
              <a:buNone/>
            </a:pPr>
            <a:r>
              <a:rPr lang="en-US" dirty="0"/>
              <a:t> </a:t>
            </a:r>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334000" y="38100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2293</Words>
  <Application>Microsoft Office PowerPoint</Application>
  <PresentationFormat>On-screen Show (4:3)</PresentationFormat>
  <Paragraphs>330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Helpful Hints</vt:lpstr>
      <vt:lpstr>Taking On Your New Role</vt:lpstr>
      <vt:lpstr>Taking On Your New Role</vt:lpstr>
      <vt:lpstr>PowerPoint Presentation</vt:lpstr>
      <vt:lpstr>Taking On Your New Role</vt:lpstr>
      <vt:lpstr>Taking On Your New Role</vt:lpstr>
      <vt:lpstr>Taking On Your New Role</vt:lpstr>
      <vt:lpstr>Taking On Your New Role</vt:lpstr>
      <vt:lpstr>PowerPoint Presentation</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72</cp:revision>
  <dcterms:created xsi:type="dcterms:W3CDTF">2015-08-04T14:47:52Z</dcterms:created>
  <dcterms:modified xsi:type="dcterms:W3CDTF">2018-08-27T16:35:23Z</dcterms:modified>
</cp:coreProperties>
</file>