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sldIdLst>
    <p:sldId id="280" r:id="rId5"/>
    <p:sldId id="2145705697" r:id="rId6"/>
    <p:sldId id="1139" r:id="rId7"/>
    <p:sldId id="1177" r:id="rId8"/>
    <p:sldId id="594" r:id="rId9"/>
    <p:sldId id="2145705727" r:id="rId10"/>
    <p:sldId id="2145706002" r:id="rId11"/>
    <p:sldId id="2145706009" r:id="rId12"/>
    <p:sldId id="2145705715" r:id="rId13"/>
    <p:sldId id="2145705726" r:id="rId14"/>
    <p:sldId id="2145705600" r:id="rId15"/>
    <p:sldId id="2145705707" r:id="rId16"/>
    <p:sldId id="2145705604" r:id="rId17"/>
    <p:sldId id="258"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8DDE6F-FBC8-41C2-8F37-0CC9462037D8}">
          <p14:sldIdLst>
            <p14:sldId id="280"/>
            <p14:sldId id="2145705697"/>
            <p14:sldId id="1139"/>
            <p14:sldId id="1177"/>
            <p14:sldId id="594"/>
            <p14:sldId id="2145705727"/>
            <p14:sldId id="2145706002"/>
            <p14:sldId id="2145706009"/>
            <p14:sldId id="2145705715"/>
            <p14:sldId id="2145705726"/>
            <p14:sldId id="2145705600"/>
            <p14:sldId id="2145705707"/>
            <p14:sldId id="2145705604"/>
            <p14:sldId id="258"/>
          </p14:sldIdLst>
        </p14:section>
        <p14:section name="Capacity Workgroup" id="{782EFB50-2A63-495B-BD5A-2B3265AEE59D}">
          <p14:sldIdLst/>
        </p14:section>
        <p14:section name="KPI Inventory" id="{D1DC9B14-90AF-4AD4-9FCA-045F5F168FF9}">
          <p14:sldIdLst/>
        </p14:section>
        <p14:section name="Someone to Call KPIs" id="{04BFE1D7-504C-4443-B205-0D1E95F6F093}">
          <p14:sldIdLst/>
        </p14:section>
        <p14:section name="Someone to Respond KPIs" id="{0642B730-7FBD-483D-8311-C459EB5EDE5A}">
          <p14:sldIdLst/>
        </p14:section>
        <p14:section name="A Safe Place to Go KPIs" id="{C4864EE6-4B2A-443A-A86E-9516B97940B5}">
          <p14:sldIdLst/>
        </p14:section>
        <p14:section name="Appendix" id="{34EB967D-8349-4C45-AF9E-E188E38CE4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673011-8BC7-CB17-9F16-242E134355C9}" name="Kennedy Reid" initials="KR" userId="S::Kennedy.Reid@ey.com::f793b228-59cb-4cb3-aa80-11c0f9b88010" providerId="AD"/>
  <p188:author id="{02D73422-2764-3D41-23FA-10B725C578B1}" name="Bourque, Anna" initials="BA" userId="S::anna.bourque@dbhdd.ga.gov::55a26abc-f982-40d3-a8cf-4af2b017aa0c" providerId="AD"/>
  <p188:author id="{5C78815A-5612-8F04-F768-20AA3D3A71AC}" name="Gayathri Yadav Paidymanu" initials="GYP" userId="S::Gayathri.Yadav.Paidymanu@ey.com::f5849b28-7fbd-4dff-9c2c-f1d7e52a58bf" providerId="AD"/>
  <p188:author id="{AA50426C-B9EE-9AFB-E12B-5748A19EB17A}" name="Kennedy" initials="K" userId="Kennedy" providerId="None"/>
  <p188:author id="{FC84728F-F998-8AE8-2B03-DCA2B457971D}" name="Fielding, Ashley" initials="FA" userId="S::ashley.fielding@dbhdd.ga.gov::857c3323-22b4-4a48-b7f5-aa5de8acbfc1" providerId="AD"/>
  <p188:author id="{4A85D793-1033-6BED-EA85-6A08B3F1BB11}" name="Tolleson, Brian" initials="TB" userId="S::brian.tolleson@dbhdd.ga.gov::940c6fb0-b264-477f-9f53-be3acbf6106a" providerId="AD"/>
  <p188:author id="{0C675395-E87C-5BE3-E69C-F3B5CECE8813}" name="Reid, Kennedy" initials="RK" userId="S::kennedy.reid@dbhdd.ga.gov::6955ff53-abb3-432f-bcfe-e39bf218e9cd" providerId="AD"/>
  <p188:author id="{02687BC2-13DE-CE19-3A80-DF9B3126F1BB}" name="Fielding, Ashley" initials="FA" userId="S::Ashley.Fielding@dbhdd.ga.gov::857c3323-22b4-4a48-b7f5-aa5de8acbfc1" providerId="AD"/>
  <p188:author id="{82BC55C4-1EAF-DEF0-A134-68BD2DC9991F}" name="Parry, Kelly" initials="PK" userId="S::kelly.parry@dbhdd.ga.gov::41d1a119-a926-4291-b81f-e4031420736f" providerId="AD"/>
  <p188:author id="{F9BB7AE3-CE5A-9DDD-781D-EA6382E8416C}" name="Peel, Dawn" initials="PD" userId="S::dawn.peel@dbhdd.ga.gov::e9c4e63c-65ee-4588-af0e-5f5909479f8e" providerId="AD"/>
  <p188:author id="{8F3D60E9-6856-CA66-5D66-4DACA29B4B2F}" name="Sperbeck, Melissa" initials="SM" userId="S::melissa.sperbeck@dbhdd.ga.gov::7986243d-6964-45db-9a0a-3c7bd1ff97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yathri Yadav Paidymanu" initials="GYP" lastIdx="2" clrIdx="0">
    <p:extLst>
      <p:ext uri="{19B8F6BF-5375-455C-9EA6-DF929625EA0E}">
        <p15:presenceInfo xmlns:p15="http://schemas.microsoft.com/office/powerpoint/2012/main" userId="S::Gayathri.Yadav.Paidymanu@ey.com::f5849b28-7fbd-4dff-9c2c-f1d7e52a58bf" providerId="AD"/>
      </p:ext>
    </p:extLst>
  </p:cmAuthor>
  <p:cmAuthor id="2" name="Kennedy Reid" initials="KR" lastIdx="2" clrIdx="1">
    <p:extLst>
      <p:ext uri="{19B8F6BF-5375-455C-9EA6-DF929625EA0E}">
        <p15:presenceInfo xmlns:p15="http://schemas.microsoft.com/office/powerpoint/2012/main" userId="S::Kennedy.Reid@ey.com::f793b228-59cb-4cb3-aa80-11c0f9b88010" providerId="AD"/>
      </p:ext>
    </p:extLst>
  </p:cmAuthor>
  <p:cmAuthor id="3" name="Parry, Kelly" initials="PK" lastIdx="14" clrIdx="2">
    <p:extLst>
      <p:ext uri="{19B8F6BF-5375-455C-9EA6-DF929625EA0E}">
        <p15:presenceInfo xmlns:p15="http://schemas.microsoft.com/office/powerpoint/2012/main" userId="S::kelly.parry@dbhdd.ga.gov::41d1a119-a926-4291-b81f-e4031420736f" providerId="AD"/>
      </p:ext>
    </p:extLst>
  </p:cmAuthor>
  <p:cmAuthor id="4" name="Reid, Kennedy" initials="RK" lastIdx="8" clrIdx="3">
    <p:extLst>
      <p:ext uri="{19B8F6BF-5375-455C-9EA6-DF929625EA0E}">
        <p15:presenceInfo xmlns:p15="http://schemas.microsoft.com/office/powerpoint/2012/main" userId="S::kennedy.reid@dbhdd.ga.gov::6955ff53-abb3-432f-bcfe-e39bf218e9cd" providerId="AD"/>
      </p:ext>
    </p:extLst>
  </p:cmAuthor>
  <p:cmAuthor id="5" name="Bourque, Anna" initials="BA" lastIdx="2" clrIdx="4">
    <p:extLst>
      <p:ext uri="{19B8F6BF-5375-455C-9EA6-DF929625EA0E}">
        <p15:presenceInfo xmlns:p15="http://schemas.microsoft.com/office/powerpoint/2012/main" userId="S::anna.bourque@dbhdd.ga.gov::55a26abc-f982-40d3-a8cf-4af2b017aa0c" providerId="AD"/>
      </p:ext>
    </p:extLst>
  </p:cmAuthor>
  <p:cmAuthor id="6" name="Peel, Dawn" initials="PD" lastIdx="5" clrIdx="5">
    <p:extLst>
      <p:ext uri="{19B8F6BF-5375-455C-9EA6-DF929625EA0E}">
        <p15:presenceInfo xmlns:p15="http://schemas.microsoft.com/office/powerpoint/2012/main" userId="S::dawn.peel@dbhdd.ga.gov::e9c4e63c-65ee-4588-af0e-5f5909479f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3DA84-49E3-4384-8902-5823CF0720B2}" v="3" dt="2024-08-28T13:48:47.0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E68B7-E7DA-BD4E-87E9-951293A3FB27}" type="datetimeFigureOut">
              <a:rPr lang="en-US" smtClean="0"/>
              <a:t>9/11/2024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25A41-C9F2-8345-885F-D71D668BD0FA}" type="slidenum">
              <a:rPr lang="en-US" smtClean="0"/>
              <a:t>‹#›</a:t>
            </a:fld>
            <a:endParaRPr lang="en-US" dirty="0"/>
          </a:p>
        </p:txBody>
      </p:sp>
    </p:spTree>
    <p:extLst>
      <p:ext uri="{BB962C8B-B14F-4D97-AF65-F5344CB8AC3E}">
        <p14:creationId xmlns:p14="http://schemas.microsoft.com/office/powerpoint/2010/main" val="2902108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FB651BC-EB9F-6142-A903-B8BCAD1993CA}" type="slidenum">
              <a:rPr lang="en-US" smtClean="0"/>
              <a:t>1</a:t>
            </a:fld>
            <a:endParaRPr lang="en-US" dirty="0"/>
          </a:p>
        </p:txBody>
      </p:sp>
    </p:spTree>
    <p:extLst>
      <p:ext uri="{BB962C8B-B14F-4D97-AF65-F5344CB8AC3E}">
        <p14:creationId xmlns:p14="http://schemas.microsoft.com/office/powerpoint/2010/main" val="194876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Debbie</a:t>
            </a:r>
            <a:endParaRPr lang="en-US" sz="110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 direct, national three-digit line, </a:t>
            </a:r>
            <a:r>
              <a:rPr lang="en-US" b="1" dirty="0">
                <a:solidFill>
                  <a:schemeClr val="bg1"/>
                </a:solidFill>
              </a:rPr>
              <a:t>9-8-8</a:t>
            </a:r>
            <a:r>
              <a:rPr lang="en-US" dirty="0">
                <a:solidFill>
                  <a:schemeClr val="bg1"/>
                </a:solidFill>
              </a:rPr>
              <a:t>, will open the door for millions of Americans to seek the help they need, while sending the message to the country that healing, hope and help are happening every day. In Georgia, the 9-8-8 calls will be answered by the Georgia Crisis and Access Line (GCAL), 24 hours a day, 7 days a week, 365 days a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a:spcAft>
                <a:spcPts val="600"/>
              </a:spcAft>
            </a:pPr>
            <a:r>
              <a:rPr lang="en-US" sz="1100" b="1" dirty="0">
                <a:solidFill>
                  <a:schemeClr val="bg1"/>
                </a:solidFill>
              </a:rPr>
              <a:t>Some of 9-8-8’s key features include: </a:t>
            </a:r>
          </a:p>
          <a:p>
            <a:pPr marL="177800" indent="-177800">
              <a:spcAft>
                <a:spcPts val="600"/>
              </a:spcAft>
              <a:buSzPct val="120000"/>
              <a:buFont typeface="Arial" panose="020B0604020202020204" pitchFamily="34" charset="0"/>
              <a:buChar char="•"/>
            </a:pPr>
            <a:r>
              <a:rPr lang="en-US" sz="1100" dirty="0">
                <a:solidFill>
                  <a:schemeClr val="bg1"/>
                </a:solidFill>
              </a:rPr>
              <a:t>Connecting a person in a behavioral health crisis to someone who can address their immediate needs and help connect them to ongoing care</a:t>
            </a:r>
          </a:p>
          <a:p>
            <a:pPr marL="177800" indent="-177800">
              <a:spcAft>
                <a:spcPts val="600"/>
              </a:spcAft>
              <a:buSzPct val="120000"/>
              <a:buFont typeface="Arial" panose="020B0604020202020204" pitchFamily="34" charset="0"/>
              <a:buChar char="•"/>
            </a:pPr>
            <a:r>
              <a:rPr lang="en-US" sz="1100" dirty="0">
                <a:solidFill>
                  <a:schemeClr val="bg1"/>
                </a:solidFill>
              </a:rPr>
              <a:t>Promote cost efficiency by providing the most appropriate response</a:t>
            </a:r>
          </a:p>
          <a:p>
            <a:pPr marL="177800" indent="-177800">
              <a:spcAft>
                <a:spcPts val="600"/>
              </a:spcAft>
              <a:buSzPct val="120000"/>
              <a:buFont typeface="Arial" panose="020B0604020202020204" pitchFamily="34" charset="0"/>
              <a:buChar char="•"/>
            </a:pPr>
            <a:r>
              <a:rPr lang="en-US" sz="1100" dirty="0">
                <a:solidFill>
                  <a:schemeClr val="bg1"/>
                </a:solidFill>
              </a:rPr>
              <a:t>Reducing burden on law enforcement, public health and other safety resources when not appropriate</a:t>
            </a:r>
          </a:p>
          <a:p>
            <a:pPr marL="177800" indent="-177800">
              <a:spcAft>
                <a:spcPts val="600"/>
              </a:spcAft>
              <a:buSzPct val="120000"/>
              <a:buFont typeface="Arial" panose="020B0604020202020204" pitchFamily="34" charset="0"/>
              <a:buChar char="•"/>
            </a:pPr>
            <a:r>
              <a:rPr lang="en-US" sz="1100" dirty="0">
                <a:solidFill>
                  <a:schemeClr val="bg1"/>
                </a:solidFill>
              </a:rPr>
              <a:t>Helping end stigma of seeking or accessing behavioral healthcare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8679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48650">
              <a:defRPr/>
            </a:pPr>
            <a:fld id="{7FB651BC-EB9F-6142-A903-B8BCAD1993CA}" type="slidenum">
              <a:rPr lang="en-US">
                <a:solidFill>
                  <a:prstClr val="black"/>
                </a:solidFill>
                <a:latin typeface="Arial" charset="0"/>
              </a:rPr>
              <a:pPr defTabSz="448650">
                <a:defRPr/>
              </a:pPr>
              <a:t>4</a:t>
            </a:fld>
            <a:endParaRPr lang="en-US" dirty="0">
              <a:solidFill>
                <a:prstClr val="black"/>
              </a:solidFill>
              <a:latin typeface="Arial" charset="0"/>
            </a:endParaRPr>
          </a:p>
        </p:txBody>
      </p:sp>
      <p:sp>
        <p:nvSpPr>
          <p:cNvPr id="6" name="Notes Placeholder 5">
            <a:extLst>
              <a:ext uri="{FF2B5EF4-FFF2-40B4-BE49-F238E27FC236}">
                <a16:creationId xmlns:a16="http://schemas.microsoft.com/office/drawing/2014/main" id="{A30708CA-3803-4735-9869-D6E8B45A3A9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90914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601"/>
              </a:spcAft>
            </a:pPr>
            <a:r>
              <a:rPr lang="en-US" dirty="0">
                <a:solidFill>
                  <a:schemeClr val="tx2"/>
                </a:solidFill>
              </a:rPr>
              <a:t>When there is a mental health or substance use emergency, many do not know what to do. Call their primary care doctor? Call the police? Call 9-1-1? Go to the emergency room? These responses place an unnecessary burden on local law enforcement and emergency services and rarely provide the most effective result for the individual experiencing the behavioral health crisis.</a:t>
            </a:r>
          </a:p>
          <a:p>
            <a:pPr>
              <a:lnSpc>
                <a:spcPct val="120000"/>
              </a:lnSpc>
              <a:spcAft>
                <a:spcPts val="601"/>
              </a:spcAft>
            </a:pPr>
            <a:endParaRPr lang="en-US" dirty="0">
              <a:solidFill>
                <a:schemeClr val="tx2"/>
              </a:solidFill>
            </a:endParaRPr>
          </a:p>
          <a:p>
            <a:pPr>
              <a:lnSpc>
                <a:spcPct val="120000"/>
              </a:lnSpc>
              <a:spcAft>
                <a:spcPts val="601"/>
              </a:spcAft>
            </a:pPr>
            <a:r>
              <a:rPr lang="en-US" dirty="0">
                <a:solidFill>
                  <a:schemeClr val="tx2"/>
                </a:solidFill>
              </a:rPr>
              <a:t>In Georgia you can call/text or chat GCAL now, but starting on July 16, 2022, individuals will be able to dial 9-8-8 for suicide prevention and behavioral health crisis resources.</a:t>
            </a:r>
          </a:p>
          <a:p>
            <a:pPr>
              <a:lnSpc>
                <a:spcPct val="120000"/>
              </a:lnSpc>
              <a:spcAft>
                <a:spcPts val="601"/>
              </a:spcAft>
            </a:pPr>
            <a:endParaRPr lang="en-US" dirty="0">
              <a:solidFill>
                <a:schemeClr val="tx2"/>
              </a:solidFill>
            </a:endParaRPr>
          </a:p>
          <a:p>
            <a:pPr>
              <a:lnSpc>
                <a:spcPct val="120000"/>
              </a:lnSpc>
              <a:spcAft>
                <a:spcPts val="601"/>
              </a:spcAft>
            </a:pPr>
            <a:r>
              <a:rPr lang="en-US" dirty="0">
                <a:solidFill>
                  <a:schemeClr val="tx2"/>
                </a:solidFill>
              </a:rPr>
              <a:t>9-8-8 provides an easy-to-remember three-digit number to provide access to immediate behavioral health support.</a:t>
            </a:r>
            <a:endParaRPr lang="en-US" dirty="0"/>
          </a:p>
          <a:p>
            <a:endParaRPr lang="en-US" dirty="0"/>
          </a:p>
        </p:txBody>
      </p:sp>
      <p:sp>
        <p:nvSpPr>
          <p:cNvPr id="4" name="Slide Number Placeholder 3"/>
          <p:cNvSpPr>
            <a:spLocks noGrp="1"/>
          </p:cNvSpPr>
          <p:nvPr>
            <p:ph type="sldNum" sz="quarter" idx="5"/>
          </p:nvPr>
        </p:nvSpPr>
        <p:spPr/>
        <p:txBody>
          <a:bodyPr/>
          <a:lstStyle/>
          <a:p>
            <a:fld id="{7FB651BC-EB9F-6142-A903-B8BCAD1993CA}" type="slidenum">
              <a:rPr lang="en-US" smtClean="0"/>
              <a:pPr/>
              <a:t>5</a:t>
            </a:fld>
            <a:endParaRPr lang="en-US" dirty="0"/>
          </a:p>
        </p:txBody>
      </p:sp>
    </p:spTree>
    <p:extLst>
      <p:ext uri="{BB962C8B-B14F-4D97-AF65-F5344CB8AC3E}">
        <p14:creationId xmlns:p14="http://schemas.microsoft.com/office/powerpoint/2010/main" val="2401372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48650">
              <a:defRPr/>
            </a:pPr>
            <a:fld id="{7FB651BC-EB9F-6142-A903-B8BCAD1993CA}" type="slidenum">
              <a:rPr lang="en-US">
                <a:solidFill>
                  <a:prstClr val="black"/>
                </a:solidFill>
                <a:latin typeface="Arial" charset="0"/>
              </a:rPr>
              <a:pPr defTabSz="448650">
                <a:defRPr/>
              </a:pPr>
              <a:t>6</a:t>
            </a:fld>
            <a:endParaRPr lang="en-US">
              <a:solidFill>
                <a:prstClr val="black"/>
              </a:solidFill>
              <a:latin typeface="Arial" charset="0"/>
            </a:endParaRPr>
          </a:p>
        </p:txBody>
      </p:sp>
      <p:sp>
        <p:nvSpPr>
          <p:cNvPr id="6" name="Notes Placeholder 5">
            <a:extLst>
              <a:ext uri="{FF2B5EF4-FFF2-40B4-BE49-F238E27FC236}">
                <a16:creationId xmlns:a16="http://schemas.microsoft.com/office/drawing/2014/main" id="{A30708CA-3803-4735-9869-D6E8B45A3A9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09141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prepared to answer question about whether parents can access their youth’s messaging</a:t>
            </a:r>
          </a:p>
        </p:txBody>
      </p:sp>
      <p:sp>
        <p:nvSpPr>
          <p:cNvPr id="4" name="Slide Number Placeholder 3"/>
          <p:cNvSpPr>
            <a:spLocks noGrp="1"/>
          </p:cNvSpPr>
          <p:nvPr>
            <p:ph type="sldNum" sz="quarter" idx="5"/>
          </p:nvPr>
        </p:nvSpPr>
        <p:spPr/>
        <p:txBody>
          <a:bodyPr/>
          <a:lstStyle/>
          <a:p>
            <a:fld id="{857D3585-2B47-493A-8388-2D467B8EE548}" type="slidenum">
              <a:rPr lang="en-US" smtClean="0"/>
              <a:t>7</a:t>
            </a:fld>
            <a:endParaRPr lang="en-US"/>
          </a:p>
        </p:txBody>
      </p:sp>
    </p:spTree>
    <p:extLst>
      <p:ext uri="{BB962C8B-B14F-4D97-AF65-F5344CB8AC3E}">
        <p14:creationId xmlns:p14="http://schemas.microsoft.com/office/powerpoint/2010/main" val="23600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48650">
              <a:defRPr/>
            </a:pPr>
            <a:fld id="{7FB651BC-EB9F-6142-A903-B8BCAD1993CA}" type="slidenum">
              <a:rPr lang="en-US">
                <a:solidFill>
                  <a:prstClr val="black"/>
                </a:solidFill>
                <a:latin typeface="Arial" charset="0"/>
              </a:rPr>
              <a:pPr defTabSz="448650">
                <a:defRPr/>
              </a:pPr>
              <a:t>11</a:t>
            </a:fld>
            <a:endParaRPr lang="en-US" dirty="0">
              <a:solidFill>
                <a:prstClr val="black"/>
              </a:solidFill>
              <a:latin typeface="Arial" charset="0"/>
            </a:endParaRPr>
          </a:p>
        </p:txBody>
      </p:sp>
      <p:sp>
        <p:nvSpPr>
          <p:cNvPr id="6" name="Notes Placeholder 5">
            <a:extLst>
              <a:ext uri="{FF2B5EF4-FFF2-40B4-BE49-F238E27FC236}">
                <a16:creationId xmlns:a16="http://schemas.microsoft.com/office/drawing/2014/main" id="{BDCF9FC0-B308-4E9C-B188-2BBEA2BA2EFC}"/>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35165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5205"/>
            <a:ext cx="10515600" cy="1325563"/>
          </a:xfrm>
        </p:spPr>
        <p:txBody>
          <a:bodyPr>
            <a:normAutofit/>
          </a:bodyPr>
          <a:lstStyle>
            <a:lvl1pPr>
              <a:defRPr sz="3600"/>
            </a:lvl1pPr>
          </a:lstStyle>
          <a:p>
            <a:r>
              <a:rPr lang="en-US"/>
              <a:t>Click to edit Master title style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0633E-B5BF-7C48-9753-DDAD0C53CC1F}" type="slidenum">
              <a:rPr kumimoji="0" lang="en-US" sz="1200" b="0" i="0" u="none" strike="noStrike" kern="1200" cap="none" spc="0" normalizeH="0" baseline="0" noProof="0" smtClean="0">
                <a:ln>
                  <a:noFill/>
                </a:ln>
                <a:solidFill>
                  <a:srgbClr val="000000">
                    <a:tint val="75000"/>
                  </a:srgb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charset="0"/>
              <a:ea typeface="+mn-ea"/>
              <a:cs typeface="+mn-cs"/>
            </a:endParaRP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charset="0"/>
                <a:ea typeface="+mn-ea"/>
                <a:cs typeface="+mn-cs"/>
              </a:rPr>
              <a:t>Course Title and Number, Version </a:t>
            </a:r>
          </a:p>
        </p:txBody>
      </p:sp>
      <p:sp>
        <p:nvSpPr>
          <p:cNvPr id="8" name="Rectangle 7"/>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Rectangle 8"/>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10" name="Rectangle 9"/>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35826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8DDFE62-AF8F-42F9-8D0C-8A0CB8EF32A1}"/>
              </a:ext>
            </a:extLst>
          </p:cNvPr>
          <p:cNvGraphicFramePr>
            <a:graphicFrameLocks noChangeAspect="1"/>
          </p:cNvGraphicFramePr>
          <p:nvPr userDrawn="1">
            <p:custDataLst>
              <p:tags r:id="rId1"/>
            </p:custDataLst>
            <p:extLst>
              <p:ext uri="{D42A27DB-BD31-4B8C-83A1-F6EECF244321}">
                <p14:modId xmlns:p14="http://schemas.microsoft.com/office/powerpoint/2010/main" val="3374618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98DDFE62-AF8F-42F9-8D0C-8A0CB8EF32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0633E-B5BF-7C48-9753-DDAD0C53CC1F}" type="slidenum">
              <a:rPr kumimoji="0" lang="en-US" sz="1200" b="0" i="0" u="none" strike="noStrike" kern="1200" cap="none" spc="0" normalizeH="0" baseline="0" noProof="0" smtClean="0">
                <a:ln>
                  <a:noFill/>
                </a:ln>
                <a:solidFill>
                  <a:srgbClr val="000000">
                    <a:tint val="75000"/>
                  </a:srgb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charset="0"/>
              <a:ea typeface="+mn-ea"/>
              <a:cs typeface="+mn-cs"/>
            </a:endParaRP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charset="0"/>
                <a:ea typeface="+mn-ea"/>
                <a:cs typeface="+mn-cs"/>
              </a:rPr>
              <a:t>Course Title and Number, Version </a:t>
            </a:r>
          </a:p>
        </p:txBody>
      </p:sp>
      <p:sp>
        <p:nvSpPr>
          <p:cNvPr id="8" name="Rectangle 7"/>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3" name="Rectangle 12">
            <a:extLst>
              <a:ext uri="{FF2B5EF4-FFF2-40B4-BE49-F238E27FC236}">
                <a16:creationId xmlns:a16="http://schemas.microsoft.com/office/drawing/2014/main" id="{9CC7B2D9-1D35-43F5-AE27-E9301BBF0316}"/>
              </a:ext>
            </a:extLst>
          </p:cNvPr>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spTree>
    <p:extLst>
      <p:ext uri="{BB962C8B-B14F-4D97-AF65-F5344CB8AC3E}">
        <p14:creationId xmlns:p14="http://schemas.microsoft.com/office/powerpoint/2010/main" val="373026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8DDFE62-AF8F-42F9-8D0C-8A0CB8EF32A1}"/>
              </a:ext>
            </a:extLst>
          </p:cNvPr>
          <p:cNvGraphicFramePr>
            <a:graphicFrameLocks noChangeAspect="1"/>
          </p:cNvGraphicFramePr>
          <p:nvPr userDrawn="1">
            <p:custDataLst>
              <p:tags r:id="rId1"/>
            </p:custDataLst>
            <p:extLst>
              <p:ext uri="{D42A27DB-BD31-4B8C-83A1-F6EECF244321}">
                <p14:modId xmlns:p14="http://schemas.microsoft.com/office/powerpoint/2010/main" val="3374618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98DDFE62-AF8F-42F9-8D0C-8A0CB8EF32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0633E-B5BF-7C48-9753-DDAD0C53CC1F}" type="slidenum">
              <a:rPr kumimoji="0" lang="en-US" sz="1200" b="0" i="0" u="none" strike="noStrike" kern="1200" cap="none" spc="0" normalizeH="0" baseline="0" noProof="0" smtClean="0">
                <a:ln>
                  <a:noFill/>
                </a:ln>
                <a:solidFill>
                  <a:srgbClr val="000000">
                    <a:tint val="75000"/>
                  </a:srgb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charset="0"/>
              <a:ea typeface="+mn-ea"/>
              <a:cs typeface="+mn-cs"/>
            </a:endParaRP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charset="0"/>
                <a:ea typeface="+mn-ea"/>
                <a:cs typeface="+mn-cs"/>
              </a:rPr>
              <a:t>Course Title and Number, Version </a:t>
            </a:r>
          </a:p>
        </p:txBody>
      </p:sp>
      <p:sp>
        <p:nvSpPr>
          <p:cNvPr id="8" name="Rectangle 7"/>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3" name="Rectangle 12">
            <a:extLst>
              <a:ext uri="{FF2B5EF4-FFF2-40B4-BE49-F238E27FC236}">
                <a16:creationId xmlns:a16="http://schemas.microsoft.com/office/drawing/2014/main" id="{9CC7B2D9-1D35-43F5-AE27-E9301BBF0316}"/>
              </a:ext>
            </a:extLst>
          </p:cNvPr>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pic>
        <p:nvPicPr>
          <p:cNvPr id="4" name="Picture 3" descr="A picture containing person&#10;&#10;Description automatically generated">
            <a:extLst>
              <a:ext uri="{FF2B5EF4-FFF2-40B4-BE49-F238E27FC236}">
                <a16:creationId xmlns:a16="http://schemas.microsoft.com/office/drawing/2014/main" id="{21209E22-7A7A-4F18-BE59-DA414BC7153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6338"/>
          <a:stretch/>
        </p:blipFill>
        <p:spPr>
          <a:xfrm>
            <a:off x="0" y="465337"/>
            <a:ext cx="12192000" cy="6392663"/>
          </a:xfrm>
          <a:prstGeom prst="rect">
            <a:avLst/>
          </a:prstGeom>
        </p:spPr>
      </p:pic>
    </p:spTree>
    <p:extLst>
      <p:ext uri="{BB962C8B-B14F-4D97-AF65-F5344CB8AC3E}">
        <p14:creationId xmlns:p14="http://schemas.microsoft.com/office/powerpoint/2010/main" val="2254419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5205"/>
            <a:ext cx="10515600" cy="1325563"/>
          </a:xfrm>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8" name="Rectangle 7"/>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9" name="Rectangle 8"/>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2"/>
              </a:solidFill>
              <a:latin typeface="Arial" charset="0"/>
            </a:endParaRPr>
          </a:p>
        </p:txBody>
      </p:sp>
      <p:sp>
        <p:nvSpPr>
          <p:cNvPr id="10" name="Rectangle 9"/>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extLst>
      <p:ext uri="{BB962C8B-B14F-4D97-AF65-F5344CB8AC3E}">
        <p14:creationId xmlns:p14="http://schemas.microsoft.com/office/powerpoint/2010/main" val="133052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8FDF-938C-1FB2-C0E8-7740B1D7E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A4A1A4-1642-9070-8F19-AFA6A2BE98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F67CAB-D24F-5BF4-8855-91A891C99C74}"/>
              </a:ext>
            </a:extLst>
          </p:cNvPr>
          <p:cNvSpPr>
            <a:spLocks noGrp="1"/>
          </p:cNvSpPr>
          <p:nvPr>
            <p:ph type="dt" sz="half" idx="10"/>
          </p:nvPr>
        </p:nvSpPr>
        <p:spPr/>
        <p:txBody>
          <a:bodyPr/>
          <a:lstStyle/>
          <a:p>
            <a:fld id="{74A1BF46-922C-499C-8514-0C7A212BB5B9}" type="datetimeFigureOut">
              <a:rPr lang="en-US" smtClean="0"/>
              <a:t>9/11/2024</a:t>
            </a:fld>
            <a:endParaRPr lang="en-US" dirty="0"/>
          </a:p>
        </p:txBody>
      </p:sp>
      <p:sp>
        <p:nvSpPr>
          <p:cNvPr id="5" name="Footer Placeholder 4">
            <a:extLst>
              <a:ext uri="{FF2B5EF4-FFF2-40B4-BE49-F238E27FC236}">
                <a16:creationId xmlns:a16="http://schemas.microsoft.com/office/drawing/2014/main" id="{5E71A14A-4B5C-E1BC-308A-ED97F46970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EC7E84-1157-6580-C2D6-BAA36AE93840}"/>
              </a:ext>
            </a:extLst>
          </p:cNvPr>
          <p:cNvSpPr>
            <a:spLocks noGrp="1"/>
          </p:cNvSpPr>
          <p:nvPr>
            <p:ph type="sldNum" sz="quarter" idx="12"/>
          </p:nvPr>
        </p:nvSpPr>
        <p:spPr/>
        <p:txBody>
          <a:bodyPr/>
          <a:lstStyle/>
          <a:p>
            <a:fld id="{6261320A-2907-4F13-80E7-78B14E353033}" type="slidenum">
              <a:rPr lang="en-US" smtClean="0"/>
              <a:t>‹#›</a:t>
            </a:fld>
            <a:endParaRPr lang="en-US" dirty="0"/>
          </a:p>
        </p:txBody>
      </p:sp>
    </p:spTree>
    <p:extLst>
      <p:ext uri="{BB962C8B-B14F-4D97-AF65-F5344CB8AC3E}">
        <p14:creationId xmlns:p14="http://schemas.microsoft.com/office/powerpoint/2010/main" val="307409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D1852"/>
          </a:solidFill>
        </p:spPr>
        <p:txBody>
          <a:bodyPr wrap="square" lIns="0" tIns="0" rIns="0" bIns="0" rtlCol="0"/>
          <a:lstStyle/>
          <a:p>
            <a:endParaRPr dirty="0"/>
          </a:p>
        </p:txBody>
      </p:sp>
      <p:sp>
        <p:nvSpPr>
          <p:cNvPr id="2" name="Holder 2"/>
          <p:cNvSpPr>
            <a:spLocks noGrp="1"/>
          </p:cNvSpPr>
          <p:nvPr>
            <p:ph type="ctrTitle"/>
          </p:nvPr>
        </p:nvSpPr>
        <p:spPr>
          <a:xfrm>
            <a:off x="893386" y="1692370"/>
            <a:ext cx="10405226" cy="8483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7317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469876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C5E466A-3AD1-4448-9DC6-9210C14C07E6}"/>
              </a:ext>
            </a:extLst>
          </p:cNvPr>
          <p:cNvGraphicFramePr>
            <a:graphicFrameLocks noChangeAspect="1"/>
          </p:cNvGraphicFramePr>
          <p:nvPr userDrawn="1">
            <p:custDataLst>
              <p:tags r:id="rId9"/>
            </p:custDataLst>
            <p:extLst>
              <p:ext uri="{D42A27DB-BD31-4B8C-83A1-F6EECF244321}">
                <p14:modId xmlns:p14="http://schemas.microsoft.com/office/powerpoint/2010/main" val="127290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95" imgH="394" progId="TCLayout.ActiveDocument.1">
                  <p:embed/>
                </p:oleObj>
              </mc:Choice>
              <mc:Fallback>
                <p:oleObj name="think-cell Slide" r:id="rId10" imgW="395" imgH="394" progId="TCLayout.ActiveDocument.1">
                  <p:embed/>
                  <p:pic>
                    <p:nvPicPr>
                      <p:cNvPr id="11" name="Object 10" hidden="1">
                        <a:extLst>
                          <a:ext uri="{FF2B5EF4-FFF2-40B4-BE49-F238E27FC236}">
                            <a16:creationId xmlns:a16="http://schemas.microsoft.com/office/drawing/2014/main" id="{5C5E466A-3AD1-4448-9DC6-9210C14C07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charset="0"/>
                <a:ea typeface="+mn-ea"/>
                <a:cs typeface="+mn-cs"/>
              </a:rPr>
              <a:t>Course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10633E-B5BF-7C48-9753-DDAD0C53CC1F}" type="slidenum">
              <a:rPr kumimoji="0" lang="en-US" sz="1200" b="0" i="0" u="none" strike="noStrike" kern="1200" cap="none" spc="0" normalizeH="0" baseline="0" noProof="0" smtClean="0">
                <a:ln>
                  <a:noFill/>
                </a:ln>
                <a:solidFill>
                  <a:srgbClr val="000000">
                    <a:tint val="75000"/>
                  </a:srgb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charset="0"/>
              <a:ea typeface="+mn-ea"/>
              <a:cs typeface="+mn-cs"/>
            </a:endParaRPr>
          </a:p>
        </p:txBody>
      </p:sp>
    </p:spTree>
    <p:extLst>
      <p:ext uri="{BB962C8B-B14F-4D97-AF65-F5344CB8AC3E}">
        <p14:creationId xmlns:p14="http://schemas.microsoft.com/office/powerpoint/2010/main" val="23356155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3600" kern="1200" baseline="0">
          <a:solidFill>
            <a:schemeClr val="tx2"/>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11.png"/><Relationship Id="rId12"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emf"/><Relationship Id="rId11" Type="http://schemas.openxmlformats.org/officeDocument/2006/relationships/image" Target="../media/image25.png"/><Relationship Id="rId5" Type="http://schemas.openxmlformats.org/officeDocument/2006/relationships/oleObject" Target="../embeddings/oleObject8.bin"/><Relationship Id="rId10" Type="http://schemas.openxmlformats.org/officeDocument/2006/relationships/image" Target="../media/image24.png"/><Relationship Id="rId4" Type="http://schemas.openxmlformats.org/officeDocument/2006/relationships/image" Target="../media/image22.jpeg"/><Relationship Id="rId9" Type="http://schemas.openxmlformats.org/officeDocument/2006/relationships/hyperlink" Target="mailto:questions@988.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hyperlink" Target="mailto:Gwen.Craddieth@dbhdd.ga.gov" TargetMode="External"/><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hyperlink" Target="mailto:Carol.Love@dbhdd.ga.gov" TargetMode="External"/><Relationship Id="rId4" Type="http://schemas.openxmlformats.org/officeDocument/2006/relationships/hyperlink" Target="mailto:April.Edwards@dbhdd.ga.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Dawn.peel@dbhdd.ga.gov"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hyperlink" Target="http://988lifeline.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9.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emf"/><Relationship Id="rId10" Type="http://schemas.openxmlformats.org/officeDocument/2006/relationships/image" Target="../media/image11.png"/><Relationship Id="rId4" Type="http://schemas.openxmlformats.org/officeDocument/2006/relationships/oleObject" Target="../embeddings/oleObject6.bin"/><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7.bin"/><Relationship Id="rId10" Type="http://schemas.openxmlformats.org/officeDocument/2006/relationships/hyperlink" Target="https://988lifeline.org/chat/" TargetMode="External"/><Relationship Id="rId4" Type="http://schemas.openxmlformats.org/officeDocument/2006/relationships/image" Target="../media/image9.jpe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988lifeline.org/cha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988lifeline.org/chat/"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hyperlink" Target="https://988ga.org/resource/9-8-8-mobile-crisis-respon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497" y="4687321"/>
            <a:ext cx="896964" cy="1323861"/>
          </a:xfrm>
          <a:prstGeom prst="rect">
            <a:avLst/>
          </a:prstGeom>
        </p:spPr>
      </p:pic>
      <p:sp>
        <p:nvSpPr>
          <p:cNvPr id="12" name="Subtitle 11"/>
          <p:cNvSpPr>
            <a:spLocks noGrp="1"/>
          </p:cNvSpPr>
          <p:nvPr>
            <p:ph type="subTitle" idx="1"/>
          </p:nvPr>
        </p:nvSpPr>
        <p:spPr>
          <a:xfrm>
            <a:off x="4447308" y="3754438"/>
            <a:ext cx="7606147" cy="394481"/>
          </a:xfrm>
        </p:spPr>
        <p:txBody>
          <a:bodyPr>
            <a:normAutofit/>
          </a:bodyPr>
          <a:lstStyle/>
          <a:p>
            <a:r>
              <a:rPr lang="en-US" sz="1700" dirty="0"/>
              <a:t>Georgia Department of Behavioral Health &amp; Developmental Disabilities</a:t>
            </a:r>
          </a:p>
        </p:txBody>
      </p:sp>
      <p:cxnSp>
        <p:nvCxnSpPr>
          <p:cNvPr id="6" name="Straight Connector 5"/>
          <p:cNvCxnSpPr/>
          <p:nvPr/>
        </p:nvCxnSpPr>
        <p:spPr>
          <a:xfrm>
            <a:off x="4902200" y="1908619"/>
            <a:ext cx="668020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2B7DD0-3F23-41A8-8082-17497ED05A67}"/>
              </a:ext>
            </a:extLst>
          </p:cNvPr>
          <p:cNvSpPr txBox="1"/>
          <p:nvPr/>
        </p:nvSpPr>
        <p:spPr>
          <a:xfrm>
            <a:off x="4721740" y="811134"/>
            <a:ext cx="6807201" cy="120032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1D1953"/>
                </a:solidFill>
                <a:effectLst/>
                <a:uLnTx/>
                <a:uFillTx/>
                <a:latin typeface="Franklin Gothic Demi" panose="020B0703020102020204" pitchFamily="34" charset="0"/>
                <a:cs typeface="Arial"/>
              </a:rPr>
              <a:t>988:  Georgia’s Public Crisis Continuum</a:t>
            </a:r>
          </a:p>
        </p:txBody>
      </p:sp>
      <p:sp>
        <p:nvSpPr>
          <p:cNvPr id="14" name="TextBox 13">
            <a:extLst>
              <a:ext uri="{FF2B5EF4-FFF2-40B4-BE49-F238E27FC236}">
                <a16:creationId xmlns:a16="http://schemas.microsoft.com/office/drawing/2014/main" id="{00C2B31C-0671-4355-BFA9-19052DA1B3B1}"/>
              </a:ext>
            </a:extLst>
          </p:cNvPr>
          <p:cNvSpPr txBox="1"/>
          <p:nvPr/>
        </p:nvSpPr>
        <p:spPr>
          <a:xfrm>
            <a:off x="3048856" y="3246902"/>
            <a:ext cx="6097712"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5" name="TextBox 14">
            <a:extLst>
              <a:ext uri="{FF2B5EF4-FFF2-40B4-BE49-F238E27FC236}">
                <a16:creationId xmlns:a16="http://schemas.microsoft.com/office/drawing/2014/main" id="{EF325F32-05C6-475B-993F-837113B5B24D}"/>
              </a:ext>
            </a:extLst>
          </p:cNvPr>
          <p:cNvSpPr txBox="1"/>
          <p:nvPr/>
        </p:nvSpPr>
        <p:spPr>
          <a:xfrm>
            <a:off x="2997485" y="2943814"/>
            <a:ext cx="6200454"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3" name="TextBox 12">
            <a:extLst>
              <a:ext uri="{FF2B5EF4-FFF2-40B4-BE49-F238E27FC236}">
                <a16:creationId xmlns:a16="http://schemas.microsoft.com/office/drawing/2014/main" id="{ACBADE20-6283-4B77-BF6C-41FD8BAA87A0}"/>
              </a:ext>
            </a:extLst>
          </p:cNvPr>
          <p:cNvSpPr txBox="1"/>
          <p:nvPr/>
        </p:nvSpPr>
        <p:spPr>
          <a:xfrm>
            <a:off x="4721740" y="4256127"/>
            <a:ext cx="6049683" cy="22467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400" dirty="0">
                <a:solidFill>
                  <a:srgbClr val="1D1953"/>
                </a:solidFill>
                <a:latin typeface="Arial" panose="020B0604020202020204"/>
                <a:cs typeface="Arial"/>
              </a:rPr>
              <a:t>Dawn Peel, LPC CPCS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D1953"/>
                </a:solidFill>
                <a:effectLst/>
                <a:uLnTx/>
                <a:uFillTx/>
                <a:latin typeface="Arial" panose="020B0604020202020204"/>
                <a:ea typeface="+mn-ea"/>
                <a:cs typeface="Arial"/>
              </a:rPr>
              <a:t>Director, Office of Crisis Coordination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400" dirty="0">
              <a:solidFill>
                <a:srgbClr val="1D1953"/>
              </a:solidFill>
              <a:latin typeface="Arial" panose="020B0604020202020204"/>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D1953"/>
                </a:solidFill>
                <a:effectLst/>
                <a:uLnTx/>
                <a:uFillTx/>
                <a:latin typeface="Arial" panose="020B0604020202020204"/>
                <a:ea typeface="+mn-ea"/>
                <a:cs typeface="Arial"/>
              </a:rPr>
              <a:t>August 28, 2024</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400" dirty="0">
              <a:solidFill>
                <a:srgbClr val="1D1953"/>
              </a:solidFill>
              <a:latin typeface="Arial" panose="020B0604020202020204"/>
              <a:cs typeface="Arial"/>
            </a:endParaRPr>
          </a:p>
        </p:txBody>
      </p:sp>
      <p:pic>
        <p:nvPicPr>
          <p:cNvPr id="2" name="Picture 1" descr="A picture containing text&#10;&#10;Description automatically generated">
            <a:extLst>
              <a:ext uri="{FF2B5EF4-FFF2-40B4-BE49-F238E27FC236}">
                <a16:creationId xmlns:a16="http://schemas.microsoft.com/office/drawing/2014/main" id="{DBC8A0BA-B242-6956-1C69-CDF9AFAD57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279" y="-237706"/>
            <a:ext cx="3329010" cy="3329010"/>
          </a:xfrm>
          <a:prstGeom prst="rect">
            <a:avLst/>
          </a:prstGeom>
        </p:spPr>
      </p:pic>
    </p:spTree>
    <p:extLst>
      <p:ext uri="{BB962C8B-B14F-4D97-AF65-F5344CB8AC3E}">
        <p14:creationId xmlns:p14="http://schemas.microsoft.com/office/powerpoint/2010/main" val="1043128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50EE501-DBC4-4612-B727-C0D4794F7263}"/>
              </a:ext>
            </a:extLst>
          </p:cNvPr>
          <p:cNvSpPr txBox="1"/>
          <p:nvPr/>
        </p:nvSpPr>
        <p:spPr>
          <a:xfrm>
            <a:off x="3215577" y="1752977"/>
            <a:ext cx="5760846" cy="1836043"/>
          </a:xfrm>
          <a:prstGeom prst="rect">
            <a:avLst/>
          </a:prstGeom>
        </p:spPr>
        <p:txBody>
          <a:bodyPr vert="horz" lIns="91440" tIns="45720" rIns="91440" bIns="45720" rtlCol="0" anchor="b">
            <a:normAutofit/>
          </a:bodyPr>
          <a:lstStyle/>
          <a:p>
            <a:pPr marL="12700" marR="5080" algn="ctr">
              <a:lnSpc>
                <a:spcPct val="90000"/>
              </a:lnSpc>
              <a:spcBef>
                <a:spcPct val="0"/>
              </a:spcBef>
              <a:spcAft>
                <a:spcPts val="600"/>
              </a:spcAft>
            </a:pPr>
            <a:r>
              <a:rPr lang="en-US" sz="5200" i="1" spc="-5" dirty="0">
                <a:solidFill>
                  <a:schemeClr val="accent4">
                    <a:lumMod val="60000"/>
                    <a:lumOff val="40000"/>
                  </a:schemeClr>
                </a:solidFill>
                <a:latin typeface="+mj-lt"/>
                <a:ea typeface="+mj-ea"/>
                <a:cs typeface="+mj-cs"/>
              </a:rPr>
              <a:t>988 and DBHDD Resources </a:t>
            </a:r>
            <a:endParaRPr lang="en-US" sz="5200" i="1" kern="1200" dirty="0">
              <a:solidFill>
                <a:schemeClr val="accent4">
                  <a:lumMod val="60000"/>
                  <a:lumOff val="40000"/>
                </a:schemeClr>
              </a:solidFill>
              <a:latin typeface="+mj-lt"/>
              <a:ea typeface="+mj-ea"/>
              <a:cs typeface="+mj-cs"/>
            </a:endParaRPr>
          </a:p>
        </p:txBody>
      </p:sp>
    </p:spTree>
    <p:extLst>
      <p:ext uri="{BB962C8B-B14F-4D97-AF65-F5344CB8AC3E}">
        <p14:creationId xmlns:p14="http://schemas.microsoft.com/office/powerpoint/2010/main" val="66259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miling man talking on cell phone">
            <a:extLst>
              <a:ext uri="{FF2B5EF4-FFF2-40B4-BE49-F238E27FC236}">
                <a16:creationId xmlns:a16="http://schemas.microsoft.com/office/drawing/2014/main" id="{D00FB2CE-F6D5-3041-8406-A69E005D4265}"/>
              </a:ext>
            </a:extLst>
          </p:cNvPr>
          <p:cNvPicPr>
            <a:picLocks noChangeAspect="1"/>
          </p:cNvPicPr>
          <p:nvPr/>
        </p:nvPicPr>
        <p:blipFill>
          <a:blip r:embed="rId4">
            <a:alphaModFix amt="11000"/>
            <a:extLst>
              <a:ext uri="{28A0092B-C50C-407E-A947-70E740481C1C}">
                <a14:useLocalDpi xmlns:a14="http://schemas.microsoft.com/office/drawing/2010/main" val="0"/>
              </a:ext>
            </a:extLst>
          </a:blip>
          <a:stretch>
            <a:fillRect/>
          </a:stretch>
        </p:blipFill>
        <p:spPr>
          <a:xfrm>
            <a:off x="-3798410" y="1124826"/>
            <a:ext cx="15814201" cy="8624287"/>
          </a:xfrm>
          <a:prstGeom prst="rect">
            <a:avLst/>
          </a:prstGeom>
        </p:spPr>
      </p:pic>
      <p:sp>
        <p:nvSpPr>
          <p:cNvPr id="24" name="object 19">
            <a:extLst>
              <a:ext uri="{FF2B5EF4-FFF2-40B4-BE49-F238E27FC236}">
                <a16:creationId xmlns:a16="http://schemas.microsoft.com/office/drawing/2014/main" id="{DC2FC349-6C4E-4DD3-A734-A5C16B99D08A}"/>
              </a:ext>
            </a:extLst>
          </p:cNvPr>
          <p:cNvSpPr/>
          <p:nvPr/>
        </p:nvSpPr>
        <p:spPr>
          <a:xfrm>
            <a:off x="2344213" y="14564"/>
            <a:ext cx="2719475" cy="3973567"/>
          </a:xfrm>
          <a:custGeom>
            <a:avLst/>
            <a:gdLst/>
            <a:ahLst/>
            <a:cxnLst/>
            <a:rect l="l" t="t" r="r" b="b"/>
            <a:pathLst>
              <a:path w="1642745" h="2400300">
                <a:moveTo>
                  <a:pt x="1017522" y="762000"/>
                </a:moveTo>
                <a:lnTo>
                  <a:pt x="787869" y="762000"/>
                </a:lnTo>
                <a:lnTo>
                  <a:pt x="820688" y="800100"/>
                </a:lnTo>
                <a:lnTo>
                  <a:pt x="851508" y="838200"/>
                </a:lnTo>
                <a:lnTo>
                  <a:pt x="880293" y="876300"/>
                </a:lnTo>
                <a:lnTo>
                  <a:pt x="907005" y="927100"/>
                </a:lnTo>
                <a:lnTo>
                  <a:pt x="931607" y="965200"/>
                </a:lnTo>
                <a:lnTo>
                  <a:pt x="954061" y="1016000"/>
                </a:lnTo>
                <a:lnTo>
                  <a:pt x="974330" y="1054100"/>
                </a:lnTo>
                <a:lnTo>
                  <a:pt x="992377" y="1104900"/>
                </a:lnTo>
                <a:lnTo>
                  <a:pt x="1008163" y="1155700"/>
                </a:lnTo>
                <a:lnTo>
                  <a:pt x="1021652" y="1206500"/>
                </a:lnTo>
                <a:lnTo>
                  <a:pt x="1032806" y="1257300"/>
                </a:lnTo>
                <a:lnTo>
                  <a:pt x="1041588" y="1308100"/>
                </a:lnTo>
                <a:lnTo>
                  <a:pt x="1047960" y="1358900"/>
                </a:lnTo>
                <a:lnTo>
                  <a:pt x="1051885" y="1409700"/>
                </a:lnTo>
                <a:lnTo>
                  <a:pt x="1053325" y="1460500"/>
                </a:lnTo>
                <a:lnTo>
                  <a:pt x="969138" y="1460500"/>
                </a:lnTo>
                <a:lnTo>
                  <a:pt x="887437" y="1485900"/>
                </a:lnTo>
                <a:lnTo>
                  <a:pt x="868324" y="1498600"/>
                </a:lnTo>
                <a:lnTo>
                  <a:pt x="852611" y="1511300"/>
                </a:lnTo>
                <a:lnTo>
                  <a:pt x="840903" y="1536700"/>
                </a:lnTo>
                <a:lnTo>
                  <a:pt x="833805" y="1549400"/>
                </a:lnTo>
                <a:lnTo>
                  <a:pt x="702144" y="2184400"/>
                </a:lnTo>
                <a:lnTo>
                  <a:pt x="700341" y="2209800"/>
                </a:lnTo>
                <a:lnTo>
                  <a:pt x="703749" y="2222500"/>
                </a:lnTo>
                <a:lnTo>
                  <a:pt x="712108" y="2247900"/>
                </a:lnTo>
                <a:lnTo>
                  <a:pt x="725157" y="2260600"/>
                </a:lnTo>
                <a:lnTo>
                  <a:pt x="737949" y="2273300"/>
                </a:lnTo>
                <a:lnTo>
                  <a:pt x="779106" y="2311400"/>
                </a:lnTo>
                <a:lnTo>
                  <a:pt x="823753" y="2336800"/>
                </a:lnTo>
                <a:lnTo>
                  <a:pt x="872324" y="2362200"/>
                </a:lnTo>
                <a:lnTo>
                  <a:pt x="917775" y="2387600"/>
                </a:lnTo>
                <a:lnTo>
                  <a:pt x="963892" y="2400300"/>
                </a:lnTo>
                <a:lnTo>
                  <a:pt x="1148662" y="2400300"/>
                </a:lnTo>
                <a:lnTo>
                  <a:pt x="1236767" y="2374900"/>
                </a:lnTo>
                <a:lnTo>
                  <a:pt x="1278634" y="2362200"/>
                </a:lnTo>
                <a:lnTo>
                  <a:pt x="1318620" y="2336800"/>
                </a:lnTo>
                <a:lnTo>
                  <a:pt x="1356405" y="2311400"/>
                </a:lnTo>
                <a:lnTo>
                  <a:pt x="1391671" y="2273300"/>
                </a:lnTo>
                <a:lnTo>
                  <a:pt x="1424101" y="2247900"/>
                </a:lnTo>
                <a:lnTo>
                  <a:pt x="1443616" y="2222500"/>
                </a:lnTo>
                <a:lnTo>
                  <a:pt x="990319" y="2222500"/>
                </a:lnTo>
                <a:lnTo>
                  <a:pt x="944524" y="2197100"/>
                </a:lnTo>
                <a:lnTo>
                  <a:pt x="929366" y="2197100"/>
                </a:lnTo>
                <a:lnTo>
                  <a:pt x="914650" y="2184400"/>
                </a:lnTo>
                <a:lnTo>
                  <a:pt x="900426" y="2184400"/>
                </a:lnTo>
                <a:lnTo>
                  <a:pt x="886739" y="2171700"/>
                </a:lnTo>
                <a:lnTo>
                  <a:pt x="997305" y="1638300"/>
                </a:lnTo>
                <a:lnTo>
                  <a:pt x="1158603" y="1638300"/>
                </a:lnTo>
                <a:lnTo>
                  <a:pt x="1176108" y="1625600"/>
                </a:lnTo>
                <a:lnTo>
                  <a:pt x="1192136" y="1625600"/>
                </a:lnTo>
                <a:lnTo>
                  <a:pt x="1205774" y="1612900"/>
                </a:lnTo>
                <a:lnTo>
                  <a:pt x="1216332" y="1587500"/>
                </a:lnTo>
                <a:lnTo>
                  <a:pt x="1223515" y="1574800"/>
                </a:lnTo>
                <a:lnTo>
                  <a:pt x="1227023" y="1562100"/>
                </a:lnTo>
                <a:lnTo>
                  <a:pt x="1230115" y="1511300"/>
                </a:lnTo>
                <a:lnTo>
                  <a:pt x="1231100" y="1460500"/>
                </a:lnTo>
                <a:lnTo>
                  <a:pt x="1230004" y="1409700"/>
                </a:lnTo>
                <a:lnTo>
                  <a:pt x="1226853" y="1358900"/>
                </a:lnTo>
                <a:lnTo>
                  <a:pt x="1221672" y="1308100"/>
                </a:lnTo>
                <a:lnTo>
                  <a:pt x="1214488" y="1257300"/>
                </a:lnTo>
                <a:lnTo>
                  <a:pt x="1205326" y="1206500"/>
                </a:lnTo>
                <a:lnTo>
                  <a:pt x="1194212" y="1155700"/>
                </a:lnTo>
                <a:lnTo>
                  <a:pt x="1181173" y="1117600"/>
                </a:lnTo>
                <a:lnTo>
                  <a:pt x="1166234" y="1066800"/>
                </a:lnTo>
                <a:lnTo>
                  <a:pt x="1149421" y="1016000"/>
                </a:lnTo>
                <a:lnTo>
                  <a:pt x="1130760" y="977900"/>
                </a:lnTo>
                <a:lnTo>
                  <a:pt x="1110277" y="927100"/>
                </a:lnTo>
                <a:lnTo>
                  <a:pt x="1087998" y="889000"/>
                </a:lnTo>
                <a:lnTo>
                  <a:pt x="1063949" y="838200"/>
                </a:lnTo>
                <a:lnTo>
                  <a:pt x="1038156" y="800100"/>
                </a:lnTo>
                <a:lnTo>
                  <a:pt x="1017522" y="762000"/>
                </a:lnTo>
                <a:close/>
              </a:path>
              <a:path w="1642745" h="2400300">
                <a:moveTo>
                  <a:pt x="907346" y="88900"/>
                </a:moveTo>
                <a:lnTo>
                  <a:pt x="506286" y="88900"/>
                </a:lnTo>
                <a:lnTo>
                  <a:pt x="597890" y="114300"/>
                </a:lnTo>
                <a:lnTo>
                  <a:pt x="599262" y="114300"/>
                </a:lnTo>
                <a:lnTo>
                  <a:pt x="603110" y="127000"/>
                </a:lnTo>
                <a:lnTo>
                  <a:pt x="604519" y="127000"/>
                </a:lnTo>
                <a:lnTo>
                  <a:pt x="647887" y="139700"/>
                </a:lnTo>
                <a:lnTo>
                  <a:pt x="690278" y="165100"/>
                </a:lnTo>
                <a:lnTo>
                  <a:pt x="731681" y="190500"/>
                </a:lnTo>
                <a:lnTo>
                  <a:pt x="772084" y="215900"/>
                </a:lnTo>
                <a:lnTo>
                  <a:pt x="811475" y="241300"/>
                </a:lnTo>
                <a:lnTo>
                  <a:pt x="849841" y="266700"/>
                </a:lnTo>
                <a:lnTo>
                  <a:pt x="887171" y="292100"/>
                </a:lnTo>
                <a:lnTo>
                  <a:pt x="923452" y="317500"/>
                </a:lnTo>
                <a:lnTo>
                  <a:pt x="958672" y="342900"/>
                </a:lnTo>
                <a:lnTo>
                  <a:pt x="992818" y="381000"/>
                </a:lnTo>
                <a:lnTo>
                  <a:pt x="1025879" y="406400"/>
                </a:lnTo>
                <a:lnTo>
                  <a:pt x="1057843" y="444500"/>
                </a:lnTo>
                <a:lnTo>
                  <a:pt x="1088696" y="482600"/>
                </a:lnTo>
                <a:lnTo>
                  <a:pt x="1118428" y="508000"/>
                </a:lnTo>
                <a:lnTo>
                  <a:pt x="1147025" y="546100"/>
                </a:lnTo>
                <a:lnTo>
                  <a:pt x="1174477" y="584200"/>
                </a:lnTo>
                <a:lnTo>
                  <a:pt x="1200769" y="622300"/>
                </a:lnTo>
                <a:lnTo>
                  <a:pt x="1225891" y="660400"/>
                </a:lnTo>
                <a:lnTo>
                  <a:pt x="1249830" y="698500"/>
                </a:lnTo>
                <a:lnTo>
                  <a:pt x="1272573" y="736600"/>
                </a:lnTo>
                <a:lnTo>
                  <a:pt x="1294110" y="774700"/>
                </a:lnTo>
                <a:lnTo>
                  <a:pt x="1314427" y="812800"/>
                </a:lnTo>
                <a:lnTo>
                  <a:pt x="1333512" y="850900"/>
                </a:lnTo>
                <a:lnTo>
                  <a:pt x="1351353" y="901700"/>
                </a:lnTo>
                <a:lnTo>
                  <a:pt x="1367939" y="939800"/>
                </a:lnTo>
                <a:lnTo>
                  <a:pt x="1383256" y="977900"/>
                </a:lnTo>
                <a:lnTo>
                  <a:pt x="1397292" y="1016000"/>
                </a:lnTo>
                <a:lnTo>
                  <a:pt x="1410036" y="1066800"/>
                </a:lnTo>
                <a:lnTo>
                  <a:pt x="1421476" y="1104900"/>
                </a:lnTo>
                <a:lnTo>
                  <a:pt x="1431598" y="1155700"/>
                </a:lnTo>
                <a:lnTo>
                  <a:pt x="1440391" y="1193800"/>
                </a:lnTo>
                <a:lnTo>
                  <a:pt x="1447843" y="1244600"/>
                </a:lnTo>
                <a:lnTo>
                  <a:pt x="1453941" y="1282700"/>
                </a:lnTo>
                <a:lnTo>
                  <a:pt x="1458673" y="1333500"/>
                </a:lnTo>
                <a:lnTo>
                  <a:pt x="1462028" y="1371600"/>
                </a:lnTo>
                <a:lnTo>
                  <a:pt x="1463992" y="1422400"/>
                </a:lnTo>
                <a:lnTo>
                  <a:pt x="1464554" y="1460500"/>
                </a:lnTo>
                <a:lnTo>
                  <a:pt x="1463702" y="1511300"/>
                </a:lnTo>
                <a:lnTo>
                  <a:pt x="1461423" y="1562100"/>
                </a:lnTo>
                <a:lnTo>
                  <a:pt x="1457705" y="1600200"/>
                </a:lnTo>
                <a:lnTo>
                  <a:pt x="1452536" y="1651000"/>
                </a:lnTo>
                <a:lnTo>
                  <a:pt x="1445903" y="1689100"/>
                </a:lnTo>
                <a:lnTo>
                  <a:pt x="1437796" y="1739900"/>
                </a:lnTo>
                <a:lnTo>
                  <a:pt x="1428200" y="1778000"/>
                </a:lnTo>
                <a:lnTo>
                  <a:pt x="1417105" y="1828800"/>
                </a:lnTo>
                <a:lnTo>
                  <a:pt x="1404498" y="1879600"/>
                </a:lnTo>
                <a:lnTo>
                  <a:pt x="1390367" y="1917700"/>
                </a:lnTo>
                <a:lnTo>
                  <a:pt x="1374700" y="1968500"/>
                </a:lnTo>
                <a:lnTo>
                  <a:pt x="1357483" y="2006600"/>
                </a:lnTo>
                <a:lnTo>
                  <a:pt x="1338706" y="2057400"/>
                </a:lnTo>
                <a:lnTo>
                  <a:pt x="1315481" y="2095500"/>
                </a:lnTo>
                <a:lnTo>
                  <a:pt x="1286475" y="2133600"/>
                </a:lnTo>
                <a:lnTo>
                  <a:pt x="1252509" y="2159000"/>
                </a:lnTo>
                <a:lnTo>
                  <a:pt x="1214398" y="2184400"/>
                </a:lnTo>
                <a:lnTo>
                  <a:pt x="1172962" y="2209800"/>
                </a:lnTo>
                <a:lnTo>
                  <a:pt x="1129018" y="2222500"/>
                </a:lnTo>
                <a:lnTo>
                  <a:pt x="1443616" y="2222500"/>
                </a:lnTo>
                <a:lnTo>
                  <a:pt x="1453374" y="2209800"/>
                </a:lnTo>
                <a:lnTo>
                  <a:pt x="1479172" y="2171700"/>
                </a:lnTo>
                <a:lnTo>
                  <a:pt x="1501178" y="2120900"/>
                </a:lnTo>
                <a:lnTo>
                  <a:pt x="1520044" y="2082800"/>
                </a:lnTo>
                <a:lnTo>
                  <a:pt x="1537517" y="2032000"/>
                </a:lnTo>
                <a:lnTo>
                  <a:pt x="1553605" y="1993900"/>
                </a:lnTo>
                <a:lnTo>
                  <a:pt x="1568318" y="1943100"/>
                </a:lnTo>
                <a:lnTo>
                  <a:pt x="1581666" y="1905000"/>
                </a:lnTo>
                <a:lnTo>
                  <a:pt x="1593659" y="1854200"/>
                </a:lnTo>
                <a:lnTo>
                  <a:pt x="1604306" y="1816100"/>
                </a:lnTo>
                <a:lnTo>
                  <a:pt x="1613617" y="1765300"/>
                </a:lnTo>
                <a:lnTo>
                  <a:pt x="1621602" y="1714500"/>
                </a:lnTo>
                <a:lnTo>
                  <a:pt x="1628270" y="1676400"/>
                </a:lnTo>
                <a:lnTo>
                  <a:pt x="1633631" y="1625600"/>
                </a:lnTo>
                <a:lnTo>
                  <a:pt x="1637695" y="1587500"/>
                </a:lnTo>
                <a:lnTo>
                  <a:pt x="1640472" y="1536700"/>
                </a:lnTo>
                <a:lnTo>
                  <a:pt x="1641971" y="1498600"/>
                </a:lnTo>
                <a:lnTo>
                  <a:pt x="1642202" y="1447800"/>
                </a:lnTo>
                <a:lnTo>
                  <a:pt x="1641175" y="1397000"/>
                </a:lnTo>
                <a:lnTo>
                  <a:pt x="1638899" y="1358900"/>
                </a:lnTo>
                <a:lnTo>
                  <a:pt x="1635384" y="1308100"/>
                </a:lnTo>
                <a:lnTo>
                  <a:pt x="1630639" y="1270000"/>
                </a:lnTo>
                <a:lnTo>
                  <a:pt x="1624676" y="1219200"/>
                </a:lnTo>
                <a:lnTo>
                  <a:pt x="1617502" y="1181100"/>
                </a:lnTo>
                <a:lnTo>
                  <a:pt x="1609129" y="1130300"/>
                </a:lnTo>
                <a:lnTo>
                  <a:pt x="1599564" y="1092200"/>
                </a:lnTo>
                <a:lnTo>
                  <a:pt x="1588820" y="1041400"/>
                </a:lnTo>
                <a:lnTo>
                  <a:pt x="1576904" y="1003300"/>
                </a:lnTo>
                <a:lnTo>
                  <a:pt x="1563827" y="965200"/>
                </a:lnTo>
                <a:lnTo>
                  <a:pt x="1549598" y="914400"/>
                </a:lnTo>
                <a:lnTo>
                  <a:pt x="1534228" y="876300"/>
                </a:lnTo>
                <a:lnTo>
                  <a:pt x="1517725" y="838200"/>
                </a:lnTo>
                <a:lnTo>
                  <a:pt x="1500100" y="787400"/>
                </a:lnTo>
                <a:lnTo>
                  <a:pt x="1481362" y="749300"/>
                </a:lnTo>
                <a:lnTo>
                  <a:pt x="1461521" y="711200"/>
                </a:lnTo>
                <a:lnTo>
                  <a:pt x="1440587" y="673100"/>
                </a:lnTo>
                <a:lnTo>
                  <a:pt x="1418569" y="635000"/>
                </a:lnTo>
                <a:lnTo>
                  <a:pt x="1395477" y="596900"/>
                </a:lnTo>
                <a:lnTo>
                  <a:pt x="1371321" y="558800"/>
                </a:lnTo>
                <a:lnTo>
                  <a:pt x="1346110" y="520700"/>
                </a:lnTo>
                <a:lnTo>
                  <a:pt x="1319854" y="482600"/>
                </a:lnTo>
                <a:lnTo>
                  <a:pt x="1292564" y="444500"/>
                </a:lnTo>
                <a:lnTo>
                  <a:pt x="1264248" y="406400"/>
                </a:lnTo>
                <a:lnTo>
                  <a:pt x="1234916" y="381000"/>
                </a:lnTo>
                <a:lnTo>
                  <a:pt x="1204578" y="342900"/>
                </a:lnTo>
                <a:lnTo>
                  <a:pt x="1173244" y="304800"/>
                </a:lnTo>
                <a:lnTo>
                  <a:pt x="1140923" y="279400"/>
                </a:lnTo>
                <a:lnTo>
                  <a:pt x="1107626" y="241300"/>
                </a:lnTo>
                <a:lnTo>
                  <a:pt x="1073361" y="215900"/>
                </a:lnTo>
                <a:lnTo>
                  <a:pt x="1038139" y="177800"/>
                </a:lnTo>
                <a:lnTo>
                  <a:pt x="1001969" y="152400"/>
                </a:lnTo>
                <a:lnTo>
                  <a:pt x="964860" y="127000"/>
                </a:lnTo>
                <a:lnTo>
                  <a:pt x="926824" y="101600"/>
                </a:lnTo>
                <a:lnTo>
                  <a:pt x="907346" y="88900"/>
                </a:lnTo>
                <a:close/>
              </a:path>
              <a:path w="1642745" h="2400300">
                <a:moveTo>
                  <a:pt x="765588" y="0"/>
                </a:moveTo>
                <a:lnTo>
                  <a:pt x="208258" y="0"/>
                </a:lnTo>
                <a:lnTo>
                  <a:pt x="186926" y="12700"/>
                </a:lnTo>
                <a:lnTo>
                  <a:pt x="151776" y="50800"/>
                </a:lnTo>
                <a:lnTo>
                  <a:pt x="119470" y="76200"/>
                </a:lnTo>
                <a:lnTo>
                  <a:pt x="90323" y="114300"/>
                </a:lnTo>
                <a:lnTo>
                  <a:pt x="64649" y="152400"/>
                </a:lnTo>
                <a:lnTo>
                  <a:pt x="42760" y="203200"/>
                </a:lnTo>
                <a:lnTo>
                  <a:pt x="40195" y="203200"/>
                </a:lnTo>
                <a:lnTo>
                  <a:pt x="30744" y="228600"/>
                </a:lnTo>
                <a:lnTo>
                  <a:pt x="22467" y="254000"/>
                </a:lnTo>
                <a:lnTo>
                  <a:pt x="15394" y="279400"/>
                </a:lnTo>
                <a:lnTo>
                  <a:pt x="9550" y="292100"/>
                </a:lnTo>
                <a:lnTo>
                  <a:pt x="6282" y="317500"/>
                </a:lnTo>
                <a:lnTo>
                  <a:pt x="3594" y="330200"/>
                </a:lnTo>
                <a:lnTo>
                  <a:pt x="1495" y="342900"/>
                </a:lnTo>
                <a:lnTo>
                  <a:pt x="0" y="368300"/>
                </a:lnTo>
                <a:lnTo>
                  <a:pt x="1339" y="393700"/>
                </a:lnTo>
                <a:lnTo>
                  <a:pt x="8054" y="406400"/>
                </a:lnTo>
                <a:lnTo>
                  <a:pt x="19709" y="431800"/>
                </a:lnTo>
                <a:lnTo>
                  <a:pt x="35864" y="444500"/>
                </a:lnTo>
                <a:lnTo>
                  <a:pt x="559269" y="825500"/>
                </a:lnTo>
                <a:lnTo>
                  <a:pt x="578668" y="838200"/>
                </a:lnTo>
                <a:lnTo>
                  <a:pt x="599835" y="850900"/>
                </a:lnTo>
                <a:lnTo>
                  <a:pt x="621747" y="850900"/>
                </a:lnTo>
                <a:lnTo>
                  <a:pt x="643381" y="838200"/>
                </a:lnTo>
                <a:lnTo>
                  <a:pt x="682504" y="825500"/>
                </a:lnTo>
                <a:lnTo>
                  <a:pt x="719745" y="800100"/>
                </a:lnTo>
                <a:lnTo>
                  <a:pt x="754926" y="787400"/>
                </a:lnTo>
                <a:lnTo>
                  <a:pt x="787869" y="762000"/>
                </a:lnTo>
                <a:lnTo>
                  <a:pt x="1017522" y="762000"/>
                </a:lnTo>
                <a:lnTo>
                  <a:pt x="1010645" y="749300"/>
                </a:lnTo>
                <a:lnTo>
                  <a:pt x="981441" y="711200"/>
                </a:lnTo>
                <a:lnTo>
                  <a:pt x="950570" y="673100"/>
                </a:lnTo>
                <a:lnTo>
                  <a:pt x="939733" y="660400"/>
                </a:lnTo>
                <a:lnTo>
                  <a:pt x="622680" y="660400"/>
                </a:lnTo>
                <a:lnTo>
                  <a:pt x="183908" y="330200"/>
                </a:lnTo>
                <a:lnTo>
                  <a:pt x="187463" y="317500"/>
                </a:lnTo>
                <a:lnTo>
                  <a:pt x="191677" y="304800"/>
                </a:lnTo>
                <a:lnTo>
                  <a:pt x="196535" y="292100"/>
                </a:lnTo>
                <a:lnTo>
                  <a:pt x="202018" y="279400"/>
                </a:lnTo>
                <a:lnTo>
                  <a:pt x="203593" y="279400"/>
                </a:lnTo>
                <a:lnTo>
                  <a:pt x="204977" y="266700"/>
                </a:lnTo>
                <a:lnTo>
                  <a:pt x="206146" y="266700"/>
                </a:lnTo>
                <a:lnTo>
                  <a:pt x="229434" y="228600"/>
                </a:lnTo>
                <a:lnTo>
                  <a:pt x="258394" y="190500"/>
                </a:lnTo>
                <a:lnTo>
                  <a:pt x="292222" y="152400"/>
                </a:lnTo>
                <a:lnTo>
                  <a:pt x="330115" y="127000"/>
                </a:lnTo>
                <a:lnTo>
                  <a:pt x="371271" y="114300"/>
                </a:lnTo>
                <a:lnTo>
                  <a:pt x="414887" y="101600"/>
                </a:lnTo>
                <a:lnTo>
                  <a:pt x="460160" y="88900"/>
                </a:lnTo>
                <a:lnTo>
                  <a:pt x="907346" y="88900"/>
                </a:lnTo>
                <a:lnTo>
                  <a:pt x="887869" y="76200"/>
                </a:lnTo>
                <a:lnTo>
                  <a:pt x="848005" y="50800"/>
                </a:lnTo>
                <a:lnTo>
                  <a:pt x="807241" y="25400"/>
                </a:lnTo>
                <a:lnTo>
                  <a:pt x="765588" y="0"/>
                </a:lnTo>
                <a:close/>
              </a:path>
              <a:path w="1642745" h="2400300">
                <a:moveTo>
                  <a:pt x="816303" y="546100"/>
                </a:moveTo>
                <a:lnTo>
                  <a:pt x="743451" y="546100"/>
                </a:lnTo>
                <a:lnTo>
                  <a:pt x="728189" y="558800"/>
                </a:lnTo>
                <a:lnTo>
                  <a:pt x="715403" y="571500"/>
                </a:lnTo>
                <a:lnTo>
                  <a:pt x="695511" y="596900"/>
                </a:lnTo>
                <a:lnTo>
                  <a:pt x="673309" y="622300"/>
                </a:lnTo>
                <a:lnTo>
                  <a:pt x="648973" y="635000"/>
                </a:lnTo>
                <a:lnTo>
                  <a:pt x="622680" y="660400"/>
                </a:lnTo>
                <a:lnTo>
                  <a:pt x="939733" y="660400"/>
                </a:lnTo>
                <a:lnTo>
                  <a:pt x="918059" y="635000"/>
                </a:lnTo>
                <a:lnTo>
                  <a:pt x="883934" y="596900"/>
                </a:lnTo>
                <a:lnTo>
                  <a:pt x="848220" y="558800"/>
                </a:lnTo>
                <a:lnTo>
                  <a:pt x="833207" y="558800"/>
                </a:lnTo>
                <a:lnTo>
                  <a:pt x="816303" y="546100"/>
                </a:lnTo>
                <a:close/>
              </a:path>
            </a:pathLst>
          </a:custGeom>
          <a:solidFill>
            <a:srgbClr val="FFFFFF">
              <a:alpha val="6000"/>
            </a:srgbClr>
          </a:solidFill>
        </p:spPr>
        <p:txBody>
          <a:bodyPr wrap="square" lIns="0" tIns="0" rIns="0" bIns="0" rtlCol="0"/>
          <a:lstStyle/>
          <a:p>
            <a:pPr defTabSz="912114"/>
            <a:endParaRPr sz="1795" dirty="0">
              <a:solidFill>
                <a:prstClr val="black"/>
              </a:solidFill>
              <a:latin typeface="Calibri"/>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1"/>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01A5A3A6-4613-7B42-96B9-6D4C71A674A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024048" y="0"/>
            <a:ext cx="797030" cy="1124826"/>
          </a:xfrm>
          <a:prstGeom prst="rect">
            <a:avLst/>
          </a:prstGeom>
        </p:spPr>
      </p:pic>
      <p:pic>
        <p:nvPicPr>
          <p:cNvPr id="2" name="Picture 1">
            <a:extLst>
              <a:ext uri="{FF2B5EF4-FFF2-40B4-BE49-F238E27FC236}">
                <a16:creationId xmlns:a16="http://schemas.microsoft.com/office/drawing/2014/main" id="{F3D56233-C6A9-8BE7-27CD-D6697327032F}"/>
              </a:ext>
            </a:extLst>
          </p:cNvPr>
          <p:cNvPicPr>
            <a:picLocks noChangeAspect="1"/>
          </p:cNvPicPr>
          <p:nvPr/>
        </p:nvPicPr>
        <p:blipFill>
          <a:blip r:embed="rId8"/>
          <a:stretch>
            <a:fillRect/>
          </a:stretch>
        </p:blipFill>
        <p:spPr>
          <a:xfrm>
            <a:off x="-74893" y="469036"/>
            <a:ext cx="3304318" cy="3304318"/>
          </a:xfrm>
          <a:prstGeom prst="rect">
            <a:avLst/>
          </a:prstGeom>
        </p:spPr>
      </p:pic>
      <p:sp>
        <p:nvSpPr>
          <p:cNvPr id="5" name="TextBox 4">
            <a:extLst>
              <a:ext uri="{FF2B5EF4-FFF2-40B4-BE49-F238E27FC236}">
                <a16:creationId xmlns:a16="http://schemas.microsoft.com/office/drawing/2014/main" id="{46C5012E-E308-EFC8-AC5F-808C80740BB1}"/>
              </a:ext>
            </a:extLst>
          </p:cNvPr>
          <p:cNvSpPr txBox="1"/>
          <p:nvPr/>
        </p:nvSpPr>
        <p:spPr>
          <a:xfrm>
            <a:off x="221599" y="3384184"/>
            <a:ext cx="3859618" cy="3939540"/>
          </a:xfrm>
          <a:prstGeom prst="rect">
            <a:avLst/>
          </a:prstGeom>
          <a:noFill/>
        </p:spPr>
        <p:txBody>
          <a:bodyPr wrap="square" rtlCol="0">
            <a:spAutoFit/>
          </a:bodyPr>
          <a:lstStyle/>
          <a:p>
            <a:r>
              <a:rPr lang="en-US" sz="2800" b="1" dirty="0">
                <a:latin typeface="Franklin Gothic Demi Cond" panose="020B0603020102020204" pitchFamily="34" charset="0"/>
              </a:rPr>
              <a:t>FAQs, One-Sheets, Logos, Recorded Webinars, Assets:</a:t>
            </a:r>
            <a:br>
              <a:rPr lang="en-US" sz="2800" b="1" dirty="0">
                <a:latin typeface="Franklin Gothic Demi Cond" panose="020B0603020102020204" pitchFamily="34" charset="0"/>
              </a:rPr>
            </a:br>
            <a:r>
              <a:rPr lang="en-US" sz="2800" b="1" dirty="0">
                <a:latin typeface="Franklin Gothic Heavy" panose="020B0603020102020204" pitchFamily="34" charset="0"/>
              </a:rPr>
              <a:t>988ga.org </a:t>
            </a:r>
          </a:p>
          <a:p>
            <a:endParaRPr lang="en-US" sz="2800" b="1" dirty="0">
              <a:latin typeface="Franklin Gothic Heavy" panose="020B0603020102020204" pitchFamily="34" charset="0"/>
            </a:endParaRPr>
          </a:p>
          <a:p>
            <a:r>
              <a:rPr lang="en-US" sz="2800" b="1" dirty="0">
                <a:latin typeface="Franklin Gothic Heavy" panose="020B0603020102020204" pitchFamily="34" charset="0"/>
              </a:rPr>
              <a:t>Contact Us: </a:t>
            </a:r>
            <a:r>
              <a:rPr lang="en-US" sz="2800" b="1" dirty="0">
                <a:latin typeface="Franklin Gothic Heavy" panose="020B0603020102020204" pitchFamily="34" charset="0"/>
                <a:hlinkClick r:id="rId9"/>
              </a:rPr>
              <a:t>questions@988.org</a:t>
            </a:r>
            <a:br>
              <a:rPr lang="en-US" sz="3600" b="1" dirty="0">
                <a:latin typeface="Franklin Gothic Heavy" panose="020B0603020102020204" pitchFamily="34" charset="0"/>
              </a:rPr>
            </a:br>
            <a:endParaRPr lang="en-US" dirty="0"/>
          </a:p>
          <a:p>
            <a:endParaRPr lang="en-US" dirty="0"/>
          </a:p>
          <a:p>
            <a:endParaRPr lang="en-US" dirty="0"/>
          </a:p>
        </p:txBody>
      </p:sp>
      <p:pic>
        <p:nvPicPr>
          <p:cNvPr id="6" name="Picture 5">
            <a:extLst>
              <a:ext uri="{FF2B5EF4-FFF2-40B4-BE49-F238E27FC236}">
                <a16:creationId xmlns:a16="http://schemas.microsoft.com/office/drawing/2014/main" id="{09417793-9FBE-3F7B-1D0F-68FB7169BA24}"/>
              </a:ext>
            </a:extLst>
          </p:cNvPr>
          <p:cNvPicPr>
            <a:picLocks noChangeAspect="1"/>
          </p:cNvPicPr>
          <p:nvPr/>
        </p:nvPicPr>
        <p:blipFill>
          <a:blip r:embed="rId10"/>
          <a:stretch>
            <a:fillRect/>
          </a:stretch>
        </p:blipFill>
        <p:spPr>
          <a:xfrm>
            <a:off x="3993362" y="1341789"/>
            <a:ext cx="3450786" cy="2611437"/>
          </a:xfrm>
          <a:prstGeom prst="rect">
            <a:avLst/>
          </a:prstGeom>
        </p:spPr>
      </p:pic>
      <p:pic>
        <p:nvPicPr>
          <p:cNvPr id="9" name="Picture 8">
            <a:extLst>
              <a:ext uri="{FF2B5EF4-FFF2-40B4-BE49-F238E27FC236}">
                <a16:creationId xmlns:a16="http://schemas.microsoft.com/office/drawing/2014/main" id="{124143A3-1663-C121-E883-5E7A54DE3BF5}"/>
              </a:ext>
            </a:extLst>
          </p:cNvPr>
          <p:cNvPicPr>
            <a:picLocks noChangeAspect="1"/>
          </p:cNvPicPr>
          <p:nvPr/>
        </p:nvPicPr>
        <p:blipFill>
          <a:blip r:embed="rId11"/>
          <a:stretch>
            <a:fillRect/>
          </a:stretch>
        </p:blipFill>
        <p:spPr>
          <a:xfrm>
            <a:off x="5408565" y="4407061"/>
            <a:ext cx="5129112" cy="2218299"/>
          </a:xfrm>
          <a:prstGeom prst="rect">
            <a:avLst/>
          </a:prstGeom>
        </p:spPr>
      </p:pic>
      <p:pic>
        <p:nvPicPr>
          <p:cNvPr id="11" name="Picture 10">
            <a:extLst>
              <a:ext uri="{FF2B5EF4-FFF2-40B4-BE49-F238E27FC236}">
                <a16:creationId xmlns:a16="http://schemas.microsoft.com/office/drawing/2014/main" id="{7D694702-0320-F0E0-D3AF-A4A87348E3E9}"/>
              </a:ext>
            </a:extLst>
          </p:cNvPr>
          <p:cNvPicPr>
            <a:picLocks noChangeAspect="1"/>
          </p:cNvPicPr>
          <p:nvPr/>
        </p:nvPicPr>
        <p:blipFill>
          <a:blip r:embed="rId12"/>
          <a:stretch>
            <a:fillRect/>
          </a:stretch>
        </p:blipFill>
        <p:spPr>
          <a:xfrm>
            <a:off x="7973121" y="1518761"/>
            <a:ext cx="3950138" cy="2434465"/>
          </a:xfrm>
          <a:prstGeom prst="rect">
            <a:avLst/>
          </a:prstGeom>
        </p:spPr>
      </p:pic>
    </p:spTree>
    <p:extLst>
      <p:ext uri="{BB962C8B-B14F-4D97-AF65-F5344CB8AC3E}">
        <p14:creationId xmlns:p14="http://schemas.microsoft.com/office/powerpoint/2010/main" val="559229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CCAB-B0BD-CE2D-4D6B-1B472061C3F3}"/>
              </a:ext>
            </a:extLst>
          </p:cNvPr>
          <p:cNvSpPr>
            <a:spLocks noGrp="1"/>
          </p:cNvSpPr>
          <p:nvPr>
            <p:ph type="title"/>
          </p:nvPr>
        </p:nvSpPr>
        <p:spPr>
          <a:xfrm>
            <a:off x="692642" y="351955"/>
            <a:ext cx="9795638" cy="737868"/>
          </a:xfrm>
        </p:spPr>
        <p:txBody>
          <a:bodyPr vert="horz" lIns="91440" tIns="45720" rIns="91440" bIns="45720" rtlCol="0" anchor="b">
            <a:normAutofit/>
          </a:bodyPr>
          <a:lstStyle/>
          <a:p>
            <a:r>
              <a:rPr lang="en-US" sz="4000" dirty="0">
                <a:latin typeface="Arial" panose="020B0604020202020204" pitchFamily="34" charset="0"/>
                <a:cs typeface="Arial" panose="020B0604020202020204" pitchFamily="34" charset="0"/>
              </a:rPr>
              <a:t>New Features on 988ga.org</a:t>
            </a:r>
          </a:p>
        </p:txBody>
      </p:sp>
      <p:sp>
        <p:nvSpPr>
          <p:cNvPr id="12" name="TextBox 11">
            <a:extLst>
              <a:ext uri="{FF2B5EF4-FFF2-40B4-BE49-F238E27FC236}">
                <a16:creationId xmlns:a16="http://schemas.microsoft.com/office/drawing/2014/main" id="{B6A5D69A-F671-A9B7-4A10-B050C91BA824}"/>
              </a:ext>
            </a:extLst>
          </p:cNvPr>
          <p:cNvSpPr txBox="1"/>
          <p:nvPr/>
        </p:nvSpPr>
        <p:spPr>
          <a:xfrm>
            <a:off x="692642" y="1635279"/>
            <a:ext cx="11257933" cy="4870766"/>
          </a:xfrm>
          <a:prstGeom prst="rect">
            <a:avLst/>
          </a:prstGeom>
          <a:solidFill>
            <a:schemeClr val="accent1">
              <a:lumMod val="40000"/>
              <a:lumOff val="60000"/>
            </a:schemeClr>
          </a:solidFill>
        </p:spPr>
        <p:txBody>
          <a:bodyPr wrap="square" rtlCol="0">
            <a:spAutoFit/>
          </a:bodyPr>
          <a:lstStyle/>
          <a:p>
            <a:endParaRPr lang="en-US" dirty="0"/>
          </a:p>
        </p:txBody>
      </p:sp>
      <p:pic>
        <p:nvPicPr>
          <p:cNvPr id="7" name="Content Placeholder 6">
            <a:extLst>
              <a:ext uri="{FF2B5EF4-FFF2-40B4-BE49-F238E27FC236}">
                <a16:creationId xmlns:a16="http://schemas.microsoft.com/office/drawing/2014/main" id="{2CD0E021-E2C0-6636-A725-CB0B5CD013B0}"/>
              </a:ext>
            </a:extLst>
          </p:cNvPr>
          <p:cNvPicPr>
            <a:picLocks noChangeAspect="1"/>
          </p:cNvPicPr>
          <p:nvPr/>
        </p:nvPicPr>
        <p:blipFill>
          <a:blip r:embed="rId2"/>
          <a:stretch>
            <a:fillRect/>
          </a:stretch>
        </p:blipFill>
        <p:spPr>
          <a:xfrm>
            <a:off x="1335670" y="2124746"/>
            <a:ext cx="3802700" cy="3346376"/>
          </a:xfrm>
          <a:prstGeom prst="rect">
            <a:avLst/>
          </a:prstGeom>
        </p:spPr>
      </p:pic>
      <p:pic>
        <p:nvPicPr>
          <p:cNvPr id="9" name="Picture 8">
            <a:extLst>
              <a:ext uri="{FF2B5EF4-FFF2-40B4-BE49-F238E27FC236}">
                <a16:creationId xmlns:a16="http://schemas.microsoft.com/office/drawing/2014/main" id="{CC8C1C3D-922D-AAB8-BEDC-83D3A4BD75B2}"/>
              </a:ext>
            </a:extLst>
          </p:cNvPr>
          <p:cNvPicPr>
            <a:picLocks noChangeAspect="1"/>
          </p:cNvPicPr>
          <p:nvPr/>
        </p:nvPicPr>
        <p:blipFill>
          <a:blip r:embed="rId3"/>
          <a:stretch>
            <a:fillRect/>
          </a:stretch>
        </p:blipFill>
        <p:spPr>
          <a:xfrm>
            <a:off x="5749530" y="2268293"/>
            <a:ext cx="5828261" cy="186914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2EA452A1-CD51-71B7-3F20-31D3DF917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270" y="3657235"/>
            <a:ext cx="3329010" cy="3329010"/>
          </a:xfrm>
          <a:prstGeom prst="rect">
            <a:avLst/>
          </a:prstGeom>
        </p:spPr>
      </p:pic>
      <p:pic>
        <p:nvPicPr>
          <p:cNvPr id="15" name="Picture 14">
            <a:extLst>
              <a:ext uri="{FF2B5EF4-FFF2-40B4-BE49-F238E27FC236}">
                <a16:creationId xmlns:a16="http://schemas.microsoft.com/office/drawing/2014/main" id="{7CD00AFB-1708-DC06-2407-6D4ACAF79A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02090" y="434216"/>
            <a:ext cx="673051" cy="949858"/>
          </a:xfrm>
          <a:prstGeom prst="rect">
            <a:avLst/>
          </a:prstGeom>
        </p:spPr>
      </p:pic>
    </p:spTree>
    <p:extLst>
      <p:ext uri="{BB962C8B-B14F-4D97-AF65-F5344CB8AC3E}">
        <p14:creationId xmlns:p14="http://schemas.microsoft.com/office/powerpoint/2010/main" val="2442384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2DD4B-C76D-108F-2925-895AA64209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24048" y="-42530"/>
            <a:ext cx="797030" cy="1124826"/>
          </a:xfrm>
          <a:prstGeom prst="rect">
            <a:avLst/>
          </a:prstGeom>
        </p:spPr>
      </p:pic>
      <p:sp>
        <p:nvSpPr>
          <p:cNvPr id="3" name="TextBox 2">
            <a:extLst>
              <a:ext uri="{FF2B5EF4-FFF2-40B4-BE49-F238E27FC236}">
                <a16:creationId xmlns:a16="http://schemas.microsoft.com/office/drawing/2014/main" id="{07C09377-B355-3B31-476A-2ABB6D7F07DE}"/>
              </a:ext>
            </a:extLst>
          </p:cNvPr>
          <p:cNvSpPr txBox="1"/>
          <p:nvPr/>
        </p:nvSpPr>
        <p:spPr>
          <a:xfrm>
            <a:off x="781634" y="524105"/>
            <a:ext cx="3874779" cy="584775"/>
          </a:xfrm>
          <a:prstGeom prst="rect">
            <a:avLst/>
          </a:prstGeom>
          <a:noFill/>
        </p:spPr>
        <p:txBody>
          <a:bodyPr wrap="none" rtlCol="0">
            <a:spAutoFit/>
          </a:bodyPr>
          <a:lstStyle/>
          <a:p>
            <a:r>
              <a:rPr lang="en-US" sz="3200" dirty="0"/>
              <a:t>Regional Resources</a:t>
            </a:r>
          </a:p>
        </p:txBody>
      </p:sp>
      <p:sp>
        <p:nvSpPr>
          <p:cNvPr id="2" name="TextBox 1">
            <a:extLst>
              <a:ext uri="{FF2B5EF4-FFF2-40B4-BE49-F238E27FC236}">
                <a16:creationId xmlns:a16="http://schemas.microsoft.com/office/drawing/2014/main" id="{CB598337-398F-6F1D-AE89-0D39628FE6DC}"/>
              </a:ext>
            </a:extLst>
          </p:cNvPr>
          <p:cNvSpPr txBox="1"/>
          <p:nvPr/>
        </p:nvSpPr>
        <p:spPr>
          <a:xfrm>
            <a:off x="1057275" y="1762125"/>
            <a:ext cx="9848850" cy="3970318"/>
          </a:xfrm>
          <a:prstGeom prst="rect">
            <a:avLst/>
          </a:prstGeom>
          <a:solidFill>
            <a:schemeClr val="tx2"/>
          </a:solidFill>
        </p:spPr>
        <p:txBody>
          <a:bodyPr wrap="square" rtlCol="0">
            <a:spAutoFit/>
          </a:bodyPr>
          <a:lstStyle/>
          <a:p>
            <a:r>
              <a:rPr lang="en-US" dirty="0">
                <a:solidFill>
                  <a:schemeClr val="bg1"/>
                </a:solidFill>
              </a:rPr>
              <a:t>Outpatient and Crisis Services:</a:t>
            </a:r>
          </a:p>
          <a:p>
            <a:r>
              <a:rPr lang="en-US" dirty="0">
                <a:solidFill>
                  <a:schemeClr val="bg1"/>
                </a:solidFill>
              </a:rPr>
              <a:t>Community Service Board of Middle Georgia</a:t>
            </a:r>
          </a:p>
          <a:p>
            <a:pPr marL="285750" indent="-285750">
              <a:buFont typeface="Arial" panose="020B0604020202020204" pitchFamily="34" charset="0"/>
              <a:buChar char="•"/>
            </a:pPr>
            <a:r>
              <a:rPr lang="en-US" dirty="0">
                <a:solidFill>
                  <a:schemeClr val="bg1"/>
                </a:solidFill>
              </a:rPr>
              <a:t>Locations in Waynesboro, Swainsboro, Dublin</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DBHDD Regional Field Office Resources:</a:t>
            </a:r>
          </a:p>
          <a:p>
            <a:r>
              <a:rPr lang="en-US" dirty="0">
                <a:solidFill>
                  <a:schemeClr val="bg1"/>
                </a:solidFill>
              </a:rPr>
              <a:t>Gwen Craddieth, Regional Coordinator</a:t>
            </a:r>
          </a:p>
          <a:p>
            <a:r>
              <a:rPr lang="en-US" dirty="0">
                <a:hlinkClick r:id="rId3"/>
              </a:rPr>
              <a:t>Gwen.Craddieth@dbhdd.ga.gov</a:t>
            </a:r>
            <a:r>
              <a:rPr lang="en-US" dirty="0"/>
              <a:t> </a:t>
            </a:r>
          </a:p>
          <a:p>
            <a:endParaRPr lang="en-US" dirty="0"/>
          </a:p>
          <a:p>
            <a:r>
              <a:rPr lang="en-US" dirty="0">
                <a:solidFill>
                  <a:schemeClr val="bg1"/>
                </a:solidFill>
              </a:rPr>
              <a:t>April Edwards, Behavioral Health Regional Services Administrator</a:t>
            </a:r>
          </a:p>
          <a:p>
            <a:r>
              <a:rPr lang="en-US" dirty="0">
                <a:hlinkClick r:id="rId4"/>
              </a:rPr>
              <a:t>April.Edwards@dbhdd.ga.gov</a:t>
            </a:r>
            <a:r>
              <a:rPr lang="en-US" dirty="0"/>
              <a:t> </a:t>
            </a:r>
          </a:p>
          <a:p>
            <a:endParaRPr lang="en-US" dirty="0"/>
          </a:p>
          <a:p>
            <a:r>
              <a:rPr lang="en-US" dirty="0">
                <a:solidFill>
                  <a:schemeClr val="bg1"/>
                </a:solidFill>
              </a:rPr>
              <a:t>Carol Love, Developmental Disability Regional Services Administrator</a:t>
            </a:r>
          </a:p>
          <a:p>
            <a:r>
              <a:rPr lang="en-US" dirty="0" err="1">
                <a:hlinkClick r:id="rId5"/>
              </a:rPr>
              <a:t>Carol.</a:t>
            </a:r>
            <a:r>
              <a:rPr lang="en-US" err="1">
                <a:hlinkClick r:id="rId5"/>
              </a:rPr>
              <a:t>Love</a:t>
            </a:r>
            <a:r>
              <a:rPr lang="en-US">
                <a:hlinkClick r:id="rId5"/>
              </a:rPr>
              <a:t>@dbhdd.ga.gov</a:t>
            </a:r>
            <a:r>
              <a:rPr lang="en-US"/>
              <a:t> </a:t>
            </a:r>
            <a:endParaRPr lang="en-US" dirty="0"/>
          </a:p>
          <a:p>
            <a:endParaRPr lang="en-US" dirty="0"/>
          </a:p>
        </p:txBody>
      </p:sp>
    </p:spTree>
    <p:extLst>
      <p:ext uri="{BB962C8B-B14F-4D97-AF65-F5344CB8AC3E}">
        <p14:creationId xmlns:p14="http://schemas.microsoft.com/office/powerpoint/2010/main" val="1974381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50EE501-DBC4-4612-B727-C0D4794F7263}"/>
              </a:ext>
            </a:extLst>
          </p:cNvPr>
          <p:cNvSpPr txBox="1"/>
          <p:nvPr/>
        </p:nvSpPr>
        <p:spPr>
          <a:xfrm>
            <a:off x="5241135" y="1534857"/>
            <a:ext cx="5237823" cy="3986412"/>
          </a:xfrm>
          <a:prstGeom prst="rect">
            <a:avLst/>
          </a:prstGeom>
        </p:spPr>
        <p:txBody>
          <a:bodyPr vert="horz" wrap="square" lIns="0" tIns="86360" rIns="0" bIns="0" rtlCol="0">
            <a:spAutoFit/>
          </a:bodyPr>
          <a:lstStyle/>
          <a:p>
            <a:pPr marL="12700" marR="5080">
              <a:lnSpc>
                <a:spcPts val="4640"/>
              </a:lnSpc>
              <a:spcBef>
                <a:spcPts val="680"/>
              </a:spcBef>
            </a:pPr>
            <a:r>
              <a:rPr lang="en-US" sz="2000" spc="-5" dirty="0">
                <a:solidFill>
                  <a:schemeClr val="bg1"/>
                </a:solidFill>
                <a:latin typeface="Arial"/>
                <a:cs typeface="Arial"/>
              </a:rPr>
              <a:t>Dawn Peel,  LPC CPCS </a:t>
            </a:r>
            <a:r>
              <a:rPr sz="2000" spc="-5" dirty="0">
                <a:solidFill>
                  <a:schemeClr val="bg1"/>
                </a:solidFill>
                <a:latin typeface="Arial"/>
                <a:cs typeface="Arial"/>
              </a:rPr>
              <a:t>  </a:t>
            </a:r>
            <a:endParaRPr lang="en-US" sz="2000" spc="-5" dirty="0">
              <a:solidFill>
                <a:schemeClr val="bg1"/>
              </a:solidFill>
              <a:latin typeface="Arial"/>
              <a:cs typeface="Arial"/>
            </a:endParaRPr>
          </a:p>
          <a:p>
            <a:pPr marL="12700" marR="5080">
              <a:lnSpc>
                <a:spcPts val="4640"/>
              </a:lnSpc>
              <a:spcBef>
                <a:spcPts val="680"/>
              </a:spcBef>
            </a:pPr>
            <a:r>
              <a:rPr lang="en-US" sz="2000" i="1" spc="-5" dirty="0">
                <a:solidFill>
                  <a:schemeClr val="bg1"/>
                </a:solidFill>
                <a:latin typeface="Arial"/>
                <a:cs typeface="Arial"/>
              </a:rPr>
              <a:t>Director, Office of Crisis Coordination </a:t>
            </a:r>
          </a:p>
          <a:p>
            <a:pPr marL="12700" marR="5080">
              <a:lnSpc>
                <a:spcPts val="4640"/>
              </a:lnSpc>
              <a:spcBef>
                <a:spcPts val="680"/>
              </a:spcBef>
            </a:pPr>
            <a:r>
              <a:rPr lang="en-US" sz="2000" i="1" dirty="0">
                <a:solidFill>
                  <a:schemeClr val="bg1"/>
                </a:solidFill>
                <a:latin typeface="Arial"/>
                <a:cs typeface="Arial"/>
              </a:rPr>
              <a:t>404-210-4161</a:t>
            </a:r>
          </a:p>
          <a:p>
            <a:pPr marL="12700" marR="5080">
              <a:lnSpc>
                <a:spcPts val="4640"/>
              </a:lnSpc>
              <a:spcBef>
                <a:spcPts val="680"/>
              </a:spcBef>
            </a:pPr>
            <a:r>
              <a:rPr lang="en-US" sz="2000" i="1" dirty="0">
                <a:solidFill>
                  <a:schemeClr val="bg1"/>
                </a:solidFill>
                <a:latin typeface="Arial"/>
                <a:cs typeface="Arial"/>
                <a:hlinkClick r:id="rId2"/>
              </a:rPr>
              <a:t>Dawn.peel@dbhdd.ga.gov</a:t>
            </a:r>
            <a:endParaRPr lang="en-US" sz="2000" i="1" dirty="0">
              <a:solidFill>
                <a:schemeClr val="bg1"/>
              </a:solidFill>
              <a:latin typeface="Arial"/>
              <a:cs typeface="Arial"/>
            </a:endParaRPr>
          </a:p>
          <a:p>
            <a:pPr marL="12700" marR="5080">
              <a:lnSpc>
                <a:spcPts val="4640"/>
              </a:lnSpc>
              <a:spcBef>
                <a:spcPts val="680"/>
              </a:spcBef>
            </a:pPr>
            <a:endParaRPr lang="en-US" sz="2000" i="1" dirty="0">
              <a:solidFill>
                <a:schemeClr val="bg1"/>
              </a:solidFill>
              <a:latin typeface="Arial"/>
              <a:cs typeface="Arial"/>
            </a:endParaRPr>
          </a:p>
          <a:p>
            <a:pPr marL="12700" marR="5080">
              <a:lnSpc>
                <a:spcPts val="4640"/>
              </a:lnSpc>
              <a:spcBef>
                <a:spcPts val="680"/>
              </a:spcBef>
            </a:pPr>
            <a:endParaRPr sz="2000" i="1" dirty="0">
              <a:solidFill>
                <a:schemeClr val="bg1"/>
              </a:solidFill>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166F2ABD-183C-666A-8D42-3D633E9CD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84984"/>
            <a:ext cx="4313422" cy="57731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50EE501-DBC4-4612-B727-C0D4794F7263}"/>
              </a:ext>
            </a:extLst>
          </p:cNvPr>
          <p:cNvSpPr txBox="1"/>
          <p:nvPr/>
        </p:nvSpPr>
        <p:spPr>
          <a:xfrm>
            <a:off x="3215729" y="1764407"/>
            <a:ext cx="5760846" cy="2310312"/>
          </a:xfrm>
          <a:prstGeom prst="rect">
            <a:avLst/>
          </a:prstGeom>
        </p:spPr>
        <p:txBody>
          <a:bodyPr vert="horz" lIns="91440" tIns="45720" rIns="91440" bIns="45720" rtlCol="0" anchor="b">
            <a:normAutofit/>
          </a:bodyPr>
          <a:lstStyle/>
          <a:p>
            <a:pPr marL="12700" marR="5080" algn="ctr">
              <a:lnSpc>
                <a:spcPct val="90000"/>
              </a:lnSpc>
              <a:spcBef>
                <a:spcPct val="0"/>
              </a:spcBef>
              <a:spcAft>
                <a:spcPts val="600"/>
              </a:spcAft>
            </a:pPr>
            <a:r>
              <a:rPr lang="en-US" sz="5200" kern="1200" spc="-5" dirty="0">
                <a:solidFill>
                  <a:schemeClr val="accent4">
                    <a:lumMod val="60000"/>
                    <a:lumOff val="40000"/>
                  </a:schemeClr>
                </a:solidFill>
                <a:latin typeface="+mj-lt"/>
                <a:ea typeface="+mj-ea"/>
                <a:cs typeface="+mj-cs"/>
              </a:rPr>
              <a:t>988 and DBHDD State Funded Crisis System</a:t>
            </a:r>
            <a:endParaRPr lang="en-US" sz="5200" i="1" kern="1200" dirty="0">
              <a:solidFill>
                <a:schemeClr val="accent4">
                  <a:lumMod val="60000"/>
                  <a:lumOff val="40000"/>
                </a:schemeClr>
              </a:solidFill>
              <a:latin typeface="+mj-lt"/>
              <a:ea typeface="+mj-ea"/>
              <a:cs typeface="+mj-cs"/>
            </a:endParaRPr>
          </a:p>
        </p:txBody>
      </p:sp>
    </p:spTree>
    <p:extLst>
      <p:ext uri="{BB962C8B-B14F-4D97-AF65-F5344CB8AC3E}">
        <p14:creationId xmlns:p14="http://schemas.microsoft.com/office/powerpoint/2010/main" val="3683881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5D67A84-83B4-46AF-9C6A-4C60B8E65B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096993" y="8484"/>
            <a:ext cx="7079923" cy="6841035"/>
          </a:xfrm>
          <a:prstGeom prst="rect">
            <a:avLst/>
          </a:prstGeom>
        </p:spPr>
      </p:pic>
      <p:sp>
        <p:nvSpPr>
          <p:cNvPr id="26" name="Rectangle 25">
            <a:extLst>
              <a:ext uri="{FF2B5EF4-FFF2-40B4-BE49-F238E27FC236}">
                <a16:creationId xmlns:a16="http://schemas.microsoft.com/office/drawing/2014/main" id="{ADBC3448-BEEB-4D81-A3CA-E96C464754D1}"/>
              </a:ext>
            </a:extLst>
          </p:cNvPr>
          <p:cNvSpPr/>
          <p:nvPr/>
        </p:nvSpPr>
        <p:spPr>
          <a:xfrm>
            <a:off x="2142795" y="1813259"/>
            <a:ext cx="8227352" cy="5050609"/>
          </a:xfrm>
          <a:prstGeom prst="rect">
            <a:avLst/>
          </a:prstGeom>
          <a:gradFill>
            <a:gsLst>
              <a:gs pos="0">
                <a:schemeClr val="bg1">
                  <a:alpha val="0"/>
                </a:schemeClr>
              </a:gs>
              <a:gs pos="35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endParaRPr lang="en-US" sz="1795" dirty="0">
              <a:solidFill>
                <a:srgbClr val="FFFFFF"/>
              </a:solidFill>
              <a:latin typeface="Arial" panose="020B0604020202020204"/>
            </a:endParaRPr>
          </a:p>
        </p:txBody>
      </p:sp>
      <p:sp>
        <p:nvSpPr>
          <p:cNvPr id="23" name="Rectangle 22">
            <a:extLst>
              <a:ext uri="{FF2B5EF4-FFF2-40B4-BE49-F238E27FC236}">
                <a16:creationId xmlns:a16="http://schemas.microsoft.com/office/drawing/2014/main" id="{EAF68730-9435-40B6-9361-26EE0A399E45}"/>
              </a:ext>
            </a:extLst>
          </p:cNvPr>
          <p:cNvSpPr/>
          <p:nvPr/>
        </p:nvSpPr>
        <p:spPr>
          <a:xfrm>
            <a:off x="15081" y="8483"/>
            <a:ext cx="5081910" cy="6841034"/>
          </a:xfrm>
          <a:prstGeom prst="rect">
            <a:avLst/>
          </a:prstGeom>
          <a:solidFill>
            <a:srgbClr val="211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endParaRPr lang="en-US" sz="1795" dirty="0">
              <a:solidFill>
                <a:srgbClr val="FFFFFF"/>
              </a:solidFill>
              <a:latin typeface="Arial" panose="020B0604020202020204"/>
            </a:endParaRPr>
          </a:p>
        </p:txBody>
      </p:sp>
      <p:pic>
        <p:nvPicPr>
          <p:cNvPr id="27" name="Graphic 26">
            <a:extLst>
              <a:ext uri="{FF2B5EF4-FFF2-40B4-BE49-F238E27FC236}">
                <a16:creationId xmlns:a16="http://schemas.microsoft.com/office/drawing/2014/main" id="{8AAB51FB-B660-442F-8CEE-D2058554C9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270" y="315805"/>
            <a:ext cx="2873892" cy="2656173"/>
          </a:xfrm>
          <a:prstGeom prst="rect">
            <a:avLst/>
          </a:prstGeom>
        </p:spPr>
      </p:pic>
      <p:sp>
        <p:nvSpPr>
          <p:cNvPr id="24" name="object 19">
            <a:extLst>
              <a:ext uri="{FF2B5EF4-FFF2-40B4-BE49-F238E27FC236}">
                <a16:creationId xmlns:a16="http://schemas.microsoft.com/office/drawing/2014/main" id="{DC2FC349-6C4E-4DD3-A734-A5C16B99D08A}"/>
              </a:ext>
            </a:extLst>
          </p:cNvPr>
          <p:cNvSpPr/>
          <p:nvPr/>
        </p:nvSpPr>
        <p:spPr>
          <a:xfrm>
            <a:off x="2344213" y="14564"/>
            <a:ext cx="2719475" cy="3973567"/>
          </a:xfrm>
          <a:custGeom>
            <a:avLst/>
            <a:gdLst/>
            <a:ahLst/>
            <a:cxnLst/>
            <a:rect l="l" t="t" r="r" b="b"/>
            <a:pathLst>
              <a:path w="1642745" h="2400300">
                <a:moveTo>
                  <a:pt x="1017522" y="762000"/>
                </a:moveTo>
                <a:lnTo>
                  <a:pt x="787869" y="762000"/>
                </a:lnTo>
                <a:lnTo>
                  <a:pt x="820688" y="800100"/>
                </a:lnTo>
                <a:lnTo>
                  <a:pt x="851508" y="838200"/>
                </a:lnTo>
                <a:lnTo>
                  <a:pt x="880293" y="876300"/>
                </a:lnTo>
                <a:lnTo>
                  <a:pt x="907005" y="927100"/>
                </a:lnTo>
                <a:lnTo>
                  <a:pt x="931607" y="965200"/>
                </a:lnTo>
                <a:lnTo>
                  <a:pt x="954061" y="1016000"/>
                </a:lnTo>
                <a:lnTo>
                  <a:pt x="974330" y="1054100"/>
                </a:lnTo>
                <a:lnTo>
                  <a:pt x="992377" y="1104900"/>
                </a:lnTo>
                <a:lnTo>
                  <a:pt x="1008163" y="1155700"/>
                </a:lnTo>
                <a:lnTo>
                  <a:pt x="1021652" y="1206500"/>
                </a:lnTo>
                <a:lnTo>
                  <a:pt x="1032806" y="1257300"/>
                </a:lnTo>
                <a:lnTo>
                  <a:pt x="1041588" y="1308100"/>
                </a:lnTo>
                <a:lnTo>
                  <a:pt x="1047960" y="1358900"/>
                </a:lnTo>
                <a:lnTo>
                  <a:pt x="1051885" y="1409700"/>
                </a:lnTo>
                <a:lnTo>
                  <a:pt x="1053325" y="1460500"/>
                </a:lnTo>
                <a:lnTo>
                  <a:pt x="969138" y="1460500"/>
                </a:lnTo>
                <a:lnTo>
                  <a:pt x="887437" y="1485900"/>
                </a:lnTo>
                <a:lnTo>
                  <a:pt x="868324" y="1498600"/>
                </a:lnTo>
                <a:lnTo>
                  <a:pt x="852611" y="1511300"/>
                </a:lnTo>
                <a:lnTo>
                  <a:pt x="840903" y="1536700"/>
                </a:lnTo>
                <a:lnTo>
                  <a:pt x="833805" y="1549400"/>
                </a:lnTo>
                <a:lnTo>
                  <a:pt x="702144" y="2184400"/>
                </a:lnTo>
                <a:lnTo>
                  <a:pt x="700341" y="2209800"/>
                </a:lnTo>
                <a:lnTo>
                  <a:pt x="703749" y="2222500"/>
                </a:lnTo>
                <a:lnTo>
                  <a:pt x="712108" y="2247900"/>
                </a:lnTo>
                <a:lnTo>
                  <a:pt x="725157" y="2260600"/>
                </a:lnTo>
                <a:lnTo>
                  <a:pt x="737949" y="2273300"/>
                </a:lnTo>
                <a:lnTo>
                  <a:pt x="779106" y="2311400"/>
                </a:lnTo>
                <a:lnTo>
                  <a:pt x="823753" y="2336800"/>
                </a:lnTo>
                <a:lnTo>
                  <a:pt x="872324" y="2362200"/>
                </a:lnTo>
                <a:lnTo>
                  <a:pt x="917775" y="2387600"/>
                </a:lnTo>
                <a:lnTo>
                  <a:pt x="963892" y="2400300"/>
                </a:lnTo>
                <a:lnTo>
                  <a:pt x="1148662" y="2400300"/>
                </a:lnTo>
                <a:lnTo>
                  <a:pt x="1236767" y="2374900"/>
                </a:lnTo>
                <a:lnTo>
                  <a:pt x="1278634" y="2362200"/>
                </a:lnTo>
                <a:lnTo>
                  <a:pt x="1318620" y="2336800"/>
                </a:lnTo>
                <a:lnTo>
                  <a:pt x="1356405" y="2311400"/>
                </a:lnTo>
                <a:lnTo>
                  <a:pt x="1391671" y="2273300"/>
                </a:lnTo>
                <a:lnTo>
                  <a:pt x="1424101" y="2247900"/>
                </a:lnTo>
                <a:lnTo>
                  <a:pt x="1443616" y="2222500"/>
                </a:lnTo>
                <a:lnTo>
                  <a:pt x="990319" y="2222500"/>
                </a:lnTo>
                <a:lnTo>
                  <a:pt x="944524" y="2197100"/>
                </a:lnTo>
                <a:lnTo>
                  <a:pt x="929366" y="2197100"/>
                </a:lnTo>
                <a:lnTo>
                  <a:pt x="914650" y="2184400"/>
                </a:lnTo>
                <a:lnTo>
                  <a:pt x="900426" y="2184400"/>
                </a:lnTo>
                <a:lnTo>
                  <a:pt x="886739" y="2171700"/>
                </a:lnTo>
                <a:lnTo>
                  <a:pt x="997305" y="1638300"/>
                </a:lnTo>
                <a:lnTo>
                  <a:pt x="1158603" y="1638300"/>
                </a:lnTo>
                <a:lnTo>
                  <a:pt x="1176108" y="1625600"/>
                </a:lnTo>
                <a:lnTo>
                  <a:pt x="1192136" y="1625600"/>
                </a:lnTo>
                <a:lnTo>
                  <a:pt x="1205774" y="1612900"/>
                </a:lnTo>
                <a:lnTo>
                  <a:pt x="1216332" y="1587500"/>
                </a:lnTo>
                <a:lnTo>
                  <a:pt x="1223515" y="1574800"/>
                </a:lnTo>
                <a:lnTo>
                  <a:pt x="1227023" y="1562100"/>
                </a:lnTo>
                <a:lnTo>
                  <a:pt x="1230115" y="1511300"/>
                </a:lnTo>
                <a:lnTo>
                  <a:pt x="1231100" y="1460500"/>
                </a:lnTo>
                <a:lnTo>
                  <a:pt x="1230004" y="1409700"/>
                </a:lnTo>
                <a:lnTo>
                  <a:pt x="1226853" y="1358900"/>
                </a:lnTo>
                <a:lnTo>
                  <a:pt x="1221672" y="1308100"/>
                </a:lnTo>
                <a:lnTo>
                  <a:pt x="1214488" y="1257300"/>
                </a:lnTo>
                <a:lnTo>
                  <a:pt x="1205326" y="1206500"/>
                </a:lnTo>
                <a:lnTo>
                  <a:pt x="1194212" y="1155700"/>
                </a:lnTo>
                <a:lnTo>
                  <a:pt x="1181173" y="1117600"/>
                </a:lnTo>
                <a:lnTo>
                  <a:pt x="1166234" y="1066800"/>
                </a:lnTo>
                <a:lnTo>
                  <a:pt x="1149421" y="1016000"/>
                </a:lnTo>
                <a:lnTo>
                  <a:pt x="1130760" y="977900"/>
                </a:lnTo>
                <a:lnTo>
                  <a:pt x="1110277" y="927100"/>
                </a:lnTo>
                <a:lnTo>
                  <a:pt x="1087998" y="889000"/>
                </a:lnTo>
                <a:lnTo>
                  <a:pt x="1063949" y="838200"/>
                </a:lnTo>
                <a:lnTo>
                  <a:pt x="1038156" y="800100"/>
                </a:lnTo>
                <a:lnTo>
                  <a:pt x="1017522" y="762000"/>
                </a:lnTo>
                <a:close/>
              </a:path>
              <a:path w="1642745" h="2400300">
                <a:moveTo>
                  <a:pt x="907346" y="88900"/>
                </a:moveTo>
                <a:lnTo>
                  <a:pt x="506286" y="88900"/>
                </a:lnTo>
                <a:lnTo>
                  <a:pt x="597890" y="114300"/>
                </a:lnTo>
                <a:lnTo>
                  <a:pt x="599262" y="114300"/>
                </a:lnTo>
                <a:lnTo>
                  <a:pt x="603110" y="127000"/>
                </a:lnTo>
                <a:lnTo>
                  <a:pt x="604519" y="127000"/>
                </a:lnTo>
                <a:lnTo>
                  <a:pt x="647887" y="139700"/>
                </a:lnTo>
                <a:lnTo>
                  <a:pt x="690278" y="165100"/>
                </a:lnTo>
                <a:lnTo>
                  <a:pt x="731681" y="190500"/>
                </a:lnTo>
                <a:lnTo>
                  <a:pt x="772084" y="215900"/>
                </a:lnTo>
                <a:lnTo>
                  <a:pt x="811475" y="241300"/>
                </a:lnTo>
                <a:lnTo>
                  <a:pt x="849841" y="266700"/>
                </a:lnTo>
                <a:lnTo>
                  <a:pt x="887171" y="292100"/>
                </a:lnTo>
                <a:lnTo>
                  <a:pt x="923452" y="317500"/>
                </a:lnTo>
                <a:lnTo>
                  <a:pt x="958672" y="342900"/>
                </a:lnTo>
                <a:lnTo>
                  <a:pt x="992818" y="381000"/>
                </a:lnTo>
                <a:lnTo>
                  <a:pt x="1025879" y="406400"/>
                </a:lnTo>
                <a:lnTo>
                  <a:pt x="1057843" y="444500"/>
                </a:lnTo>
                <a:lnTo>
                  <a:pt x="1088696" y="482600"/>
                </a:lnTo>
                <a:lnTo>
                  <a:pt x="1118428" y="508000"/>
                </a:lnTo>
                <a:lnTo>
                  <a:pt x="1147025" y="546100"/>
                </a:lnTo>
                <a:lnTo>
                  <a:pt x="1174477" y="584200"/>
                </a:lnTo>
                <a:lnTo>
                  <a:pt x="1200769" y="622300"/>
                </a:lnTo>
                <a:lnTo>
                  <a:pt x="1225891" y="660400"/>
                </a:lnTo>
                <a:lnTo>
                  <a:pt x="1249830" y="698500"/>
                </a:lnTo>
                <a:lnTo>
                  <a:pt x="1272573" y="736600"/>
                </a:lnTo>
                <a:lnTo>
                  <a:pt x="1294110" y="774700"/>
                </a:lnTo>
                <a:lnTo>
                  <a:pt x="1314427" y="812800"/>
                </a:lnTo>
                <a:lnTo>
                  <a:pt x="1333512" y="850900"/>
                </a:lnTo>
                <a:lnTo>
                  <a:pt x="1351353" y="901700"/>
                </a:lnTo>
                <a:lnTo>
                  <a:pt x="1367939" y="939800"/>
                </a:lnTo>
                <a:lnTo>
                  <a:pt x="1383256" y="977900"/>
                </a:lnTo>
                <a:lnTo>
                  <a:pt x="1397292" y="1016000"/>
                </a:lnTo>
                <a:lnTo>
                  <a:pt x="1410036" y="1066800"/>
                </a:lnTo>
                <a:lnTo>
                  <a:pt x="1421476" y="1104900"/>
                </a:lnTo>
                <a:lnTo>
                  <a:pt x="1431598" y="1155700"/>
                </a:lnTo>
                <a:lnTo>
                  <a:pt x="1440391" y="1193800"/>
                </a:lnTo>
                <a:lnTo>
                  <a:pt x="1447843" y="1244600"/>
                </a:lnTo>
                <a:lnTo>
                  <a:pt x="1453941" y="1282700"/>
                </a:lnTo>
                <a:lnTo>
                  <a:pt x="1458673" y="1333500"/>
                </a:lnTo>
                <a:lnTo>
                  <a:pt x="1462028" y="1371600"/>
                </a:lnTo>
                <a:lnTo>
                  <a:pt x="1463992" y="1422400"/>
                </a:lnTo>
                <a:lnTo>
                  <a:pt x="1464554" y="1460500"/>
                </a:lnTo>
                <a:lnTo>
                  <a:pt x="1463702" y="1511300"/>
                </a:lnTo>
                <a:lnTo>
                  <a:pt x="1461423" y="1562100"/>
                </a:lnTo>
                <a:lnTo>
                  <a:pt x="1457705" y="1600200"/>
                </a:lnTo>
                <a:lnTo>
                  <a:pt x="1452536" y="1651000"/>
                </a:lnTo>
                <a:lnTo>
                  <a:pt x="1445903" y="1689100"/>
                </a:lnTo>
                <a:lnTo>
                  <a:pt x="1437796" y="1739900"/>
                </a:lnTo>
                <a:lnTo>
                  <a:pt x="1428200" y="1778000"/>
                </a:lnTo>
                <a:lnTo>
                  <a:pt x="1417105" y="1828800"/>
                </a:lnTo>
                <a:lnTo>
                  <a:pt x="1404498" y="1879600"/>
                </a:lnTo>
                <a:lnTo>
                  <a:pt x="1390367" y="1917700"/>
                </a:lnTo>
                <a:lnTo>
                  <a:pt x="1374700" y="1968500"/>
                </a:lnTo>
                <a:lnTo>
                  <a:pt x="1357483" y="2006600"/>
                </a:lnTo>
                <a:lnTo>
                  <a:pt x="1338706" y="2057400"/>
                </a:lnTo>
                <a:lnTo>
                  <a:pt x="1315481" y="2095500"/>
                </a:lnTo>
                <a:lnTo>
                  <a:pt x="1286475" y="2133600"/>
                </a:lnTo>
                <a:lnTo>
                  <a:pt x="1252509" y="2159000"/>
                </a:lnTo>
                <a:lnTo>
                  <a:pt x="1214398" y="2184400"/>
                </a:lnTo>
                <a:lnTo>
                  <a:pt x="1172962" y="2209800"/>
                </a:lnTo>
                <a:lnTo>
                  <a:pt x="1129018" y="2222500"/>
                </a:lnTo>
                <a:lnTo>
                  <a:pt x="1443616" y="2222500"/>
                </a:lnTo>
                <a:lnTo>
                  <a:pt x="1453374" y="2209800"/>
                </a:lnTo>
                <a:lnTo>
                  <a:pt x="1479172" y="2171700"/>
                </a:lnTo>
                <a:lnTo>
                  <a:pt x="1501178" y="2120900"/>
                </a:lnTo>
                <a:lnTo>
                  <a:pt x="1520044" y="2082800"/>
                </a:lnTo>
                <a:lnTo>
                  <a:pt x="1537517" y="2032000"/>
                </a:lnTo>
                <a:lnTo>
                  <a:pt x="1553605" y="1993900"/>
                </a:lnTo>
                <a:lnTo>
                  <a:pt x="1568318" y="1943100"/>
                </a:lnTo>
                <a:lnTo>
                  <a:pt x="1581666" y="1905000"/>
                </a:lnTo>
                <a:lnTo>
                  <a:pt x="1593659" y="1854200"/>
                </a:lnTo>
                <a:lnTo>
                  <a:pt x="1604306" y="1816100"/>
                </a:lnTo>
                <a:lnTo>
                  <a:pt x="1613617" y="1765300"/>
                </a:lnTo>
                <a:lnTo>
                  <a:pt x="1621602" y="1714500"/>
                </a:lnTo>
                <a:lnTo>
                  <a:pt x="1628270" y="1676400"/>
                </a:lnTo>
                <a:lnTo>
                  <a:pt x="1633631" y="1625600"/>
                </a:lnTo>
                <a:lnTo>
                  <a:pt x="1637695" y="1587500"/>
                </a:lnTo>
                <a:lnTo>
                  <a:pt x="1640472" y="1536700"/>
                </a:lnTo>
                <a:lnTo>
                  <a:pt x="1641971" y="1498600"/>
                </a:lnTo>
                <a:lnTo>
                  <a:pt x="1642202" y="1447800"/>
                </a:lnTo>
                <a:lnTo>
                  <a:pt x="1641175" y="1397000"/>
                </a:lnTo>
                <a:lnTo>
                  <a:pt x="1638899" y="1358900"/>
                </a:lnTo>
                <a:lnTo>
                  <a:pt x="1635384" y="1308100"/>
                </a:lnTo>
                <a:lnTo>
                  <a:pt x="1630639" y="1270000"/>
                </a:lnTo>
                <a:lnTo>
                  <a:pt x="1624676" y="1219200"/>
                </a:lnTo>
                <a:lnTo>
                  <a:pt x="1617502" y="1181100"/>
                </a:lnTo>
                <a:lnTo>
                  <a:pt x="1609129" y="1130300"/>
                </a:lnTo>
                <a:lnTo>
                  <a:pt x="1599564" y="1092200"/>
                </a:lnTo>
                <a:lnTo>
                  <a:pt x="1588820" y="1041400"/>
                </a:lnTo>
                <a:lnTo>
                  <a:pt x="1576904" y="1003300"/>
                </a:lnTo>
                <a:lnTo>
                  <a:pt x="1563827" y="965200"/>
                </a:lnTo>
                <a:lnTo>
                  <a:pt x="1549598" y="914400"/>
                </a:lnTo>
                <a:lnTo>
                  <a:pt x="1534228" y="876300"/>
                </a:lnTo>
                <a:lnTo>
                  <a:pt x="1517725" y="838200"/>
                </a:lnTo>
                <a:lnTo>
                  <a:pt x="1500100" y="787400"/>
                </a:lnTo>
                <a:lnTo>
                  <a:pt x="1481362" y="749300"/>
                </a:lnTo>
                <a:lnTo>
                  <a:pt x="1461521" y="711200"/>
                </a:lnTo>
                <a:lnTo>
                  <a:pt x="1440587" y="673100"/>
                </a:lnTo>
                <a:lnTo>
                  <a:pt x="1418569" y="635000"/>
                </a:lnTo>
                <a:lnTo>
                  <a:pt x="1395477" y="596900"/>
                </a:lnTo>
                <a:lnTo>
                  <a:pt x="1371321" y="558800"/>
                </a:lnTo>
                <a:lnTo>
                  <a:pt x="1346110" y="520700"/>
                </a:lnTo>
                <a:lnTo>
                  <a:pt x="1319854" y="482600"/>
                </a:lnTo>
                <a:lnTo>
                  <a:pt x="1292564" y="444500"/>
                </a:lnTo>
                <a:lnTo>
                  <a:pt x="1264248" y="406400"/>
                </a:lnTo>
                <a:lnTo>
                  <a:pt x="1234916" y="381000"/>
                </a:lnTo>
                <a:lnTo>
                  <a:pt x="1204578" y="342900"/>
                </a:lnTo>
                <a:lnTo>
                  <a:pt x="1173244" y="304800"/>
                </a:lnTo>
                <a:lnTo>
                  <a:pt x="1140923" y="279400"/>
                </a:lnTo>
                <a:lnTo>
                  <a:pt x="1107626" y="241300"/>
                </a:lnTo>
                <a:lnTo>
                  <a:pt x="1073361" y="215900"/>
                </a:lnTo>
                <a:lnTo>
                  <a:pt x="1038139" y="177800"/>
                </a:lnTo>
                <a:lnTo>
                  <a:pt x="1001969" y="152400"/>
                </a:lnTo>
                <a:lnTo>
                  <a:pt x="964860" y="127000"/>
                </a:lnTo>
                <a:lnTo>
                  <a:pt x="926824" y="101600"/>
                </a:lnTo>
                <a:lnTo>
                  <a:pt x="907346" y="88900"/>
                </a:lnTo>
                <a:close/>
              </a:path>
              <a:path w="1642745" h="2400300">
                <a:moveTo>
                  <a:pt x="765588" y="0"/>
                </a:moveTo>
                <a:lnTo>
                  <a:pt x="208258" y="0"/>
                </a:lnTo>
                <a:lnTo>
                  <a:pt x="186926" y="12700"/>
                </a:lnTo>
                <a:lnTo>
                  <a:pt x="151776" y="50800"/>
                </a:lnTo>
                <a:lnTo>
                  <a:pt x="119470" y="76200"/>
                </a:lnTo>
                <a:lnTo>
                  <a:pt x="90323" y="114300"/>
                </a:lnTo>
                <a:lnTo>
                  <a:pt x="64649" y="152400"/>
                </a:lnTo>
                <a:lnTo>
                  <a:pt x="42760" y="203200"/>
                </a:lnTo>
                <a:lnTo>
                  <a:pt x="40195" y="203200"/>
                </a:lnTo>
                <a:lnTo>
                  <a:pt x="30744" y="228600"/>
                </a:lnTo>
                <a:lnTo>
                  <a:pt x="22467" y="254000"/>
                </a:lnTo>
                <a:lnTo>
                  <a:pt x="15394" y="279400"/>
                </a:lnTo>
                <a:lnTo>
                  <a:pt x="9550" y="292100"/>
                </a:lnTo>
                <a:lnTo>
                  <a:pt x="6282" y="317500"/>
                </a:lnTo>
                <a:lnTo>
                  <a:pt x="3594" y="330200"/>
                </a:lnTo>
                <a:lnTo>
                  <a:pt x="1495" y="342900"/>
                </a:lnTo>
                <a:lnTo>
                  <a:pt x="0" y="368300"/>
                </a:lnTo>
                <a:lnTo>
                  <a:pt x="1339" y="393700"/>
                </a:lnTo>
                <a:lnTo>
                  <a:pt x="8054" y="406400"/>
                </a:lnTo>
                <a:lnTo>
                  <a:pt x="19709" y="431800"/>
                </a:lnTo>
                <a:lnTo>
                  <a:pt x="35864" y="444500"/>
                </a:lnTo>
                <a:lnTo>
                  <a:pt x="559269" y="825500"/>
                </a:lnTo>
                <a:lnTo>
                  <a:pt x="578668" y="838200"/>
                </a:lnTo>
                <a:lnTo>
                  <a:pt x="599835" y="850900"/>
                </a:lnTo>
                <a:lnTo>
                  <a:pt x="621747" y="850900"/>
                </a:lnTo>
                <a:lnTo>
                  <a:pt x="643381" y="838200"/>
                </a:lnTo>
                <a:lnTo>
                  <a:pt x="682504" y="825500"/>
                </a:lnTo>
                <a:lnTo>
                  <a:pt x="719745" y="800100"/>
                </a:lnTo>
                <a:lnTo>
                  <a:pt x="754926" y="787400"/>
                </a:lnTo>
                <a:lnTo>
                  <a:pt x="787869" y="762000"/>
                </a:lnTo>
                <a:lnTo>
                  <a:pt x="1017522" y="762000"/>
                </a:lnTo>
                <a:lnTo>
                  <a:pt x="1010645" y="749300"/>
                </a:lnTo>
                <a:lnTo>
                  <a:pt x="981441" y="711200"/>
                </a:lnTo>
                <a:lnTo>
                  <a:pt x="950570" y="673100"/>
                </a:lnTo>
                <a:lnTo>
                  <a:pt x="939733" y="660400"/>
                </a:lnTo>
                <a:lnTo>
                  <a:pt x="622680" y="660400"/>
                </a:lnTo>
                <a:lnTo>
                  <a:pt x="183908" y="330200"/>
                </a:lnTo>
                <a:lnTo>
                  <a:pt x="187463" y="317500"/>
                </a:lnTo>
                <a:lnTo>
                  <a:pt x="191677" y="304800"/>
                </a:lnTo>
                <a:lnTo>
                  <a:pt x="196535" y="292100"/>
                </a:lnTo>
                <a:lnTo>
                  <a:pt x="202018" y="279400"/>
                </a:lnTo>
                <a:lnTo>
                  <a:pt x="203593" y="279400"/>
                </a:lnTo>
                <a:lnTo>
                  <a:pt x="204977" y="266700"/>
                </a:lnTo>
                <a:lnTo>
                  <a:pt x="206146" y="266700"/>
                </a:lnTo>
                <a:lnTo>
                  <a:pt x="229434" y="228600"/>
                </a:lnTo>
                <a:lnTo>
                  <a:pt x="258394" y="190500"/>
                </a:lnTo>
                <a:lnTo>
                  <a:pt x="292222" y="152400"/>
                </a:lnTo>
                <a:lnTo>
                  <a:pt x="330115" y="127000"/>
                </a:lnTo>
                <a:lnTo>
                  <a:pt x="371271" y="114300"/>
                </a:lnTo>
                <a:lnTo>
                  <a:pt x="414887" y="101600"/>
                </a:lnTo>
                <a:lnTo>
                  <a:pt x="460160" y="88900"/>
                </a:lnTo>
                <a:lnTo>
                  <a:pt x="907346" y="88900"/>
                </a:lnTo>
                <a:lnTo>
                  <a:pt x="887869" y="76200"/>
                </a:lnTo>
                <a:lnTo>
                  <a:pt x="848005" y="50800"/>
                </a:lnTo>
                <a:lnTo>
                  <a:pt x="807241" y="25400"/>
                </a:lnTo>
                <a:lnTo>
                  <a:pt x="765588" y="0"/>
                </a:lnTo>
                <a:close/>
              </a:path>
              <a:path w="1642745" h="2400300">
                <a:moveTo>
                  <a:pt x="816303" y="546100"/>
                </a:moveTo>
                <a:lnTo>
                  <a:pt x="743451" y="546100"/>
                </a:lnTo>
                <a:lnTo>
                  <a:pt x="728189" y="558800"/>
                </a:lnTo>
                <a:lnTo>
                  <a:pt x="715403" y="571500"/>
                </a:lnTo>
                <a:lnTo>
                  <a:pt x="695511" y="596900"/>
                </a:lnTo>
                <a:lnTo>
                  <a:pt x="673309" y="622300"/>
                </a:lnTo>
                <a:lnTo>
                  <a:pt x="648973" y="635000"/>
                </a:lnTo>
                <a:lnTo>
                  <a:pt x="622680" y="660400"/>
                </a:lnTo>
                <a:lnTo>
                  <a:pt x="939733" y="660400"/>
                </a:lnTo>
                <a:lnTo>
                  <a:pt x="918059" y="635000"/>
                </a:lnTo>
                <a:lnTo>
                  <a:pt x="883934" y="596900"/>
                </a:lnTo>
                <a:lnTo>
                  <a:pt x="848220" y="558800"/>
                </a:lnTo>
                <a:lnTo>
                  <a:pt x="833207" y="558800"/>
                </a:lnTo>
                <a:lnTo>
                  <a:pt x="816303" y="546100"/>
                </a:lnTo>
                <a:close/>
              </a:path>
            </a:pathLst>
          </a:custGeom>
          <a:solidFill>
            <a:srgbClr val="FFFFFF">
              <a:alpha val="6000"/>
            </a:srgbClr>
          </a:solidFill>
        </p:spPr>
        <p:txBody>
          <a:bodyPr wrap="square" lIns="0" tIns="0" rIns="0" bIns="0" rtlCol="0"/>
          <a:lstStyle/>
          <a:p>
            <a:pPr defTabSz="912114"/>
            <a:endParaRPr sz="1795" dirty="0">
              <a:solidFill>
                <a:prstClr val="black"/>
              </a:solidFill>
              <a:latin typeface="Calibri"/>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1"/>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name="think-cell Slide" r:id="rId7" imgW="395" imgH="394" progId="TCLayout.ActiveDocument.1">
                  <p:embed/>
                </p:oleObj>
              </mc:Choice>
              <mc:Fallback>
                <p:oleObj name="think-cell Slide" r:id="rId7"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8"/>
                      <a:stretch>
                        <a:fillRect/>
                      </a:stretch>
                    </p:blipFill>
                    <p:spPr>
                      <a:xfrm>
                        <a:off x="16665" y="10067"/>
                        <a:ext cx="1584" cy="1584"/>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3BAE987-04A5-4F7D-BADD-337E9A9E75DB}"/>
              </a:ext>
            </a:extLst>
          </p:cNvPr>
          <p:cNvSpPr txBox="1"/>
          <p:nvPr/>
        </p:nvSpPr>
        <p:spPr>
          <a:xfrm>
            <a:off x="10950488" y="28984"/>
            <a:ext cx="964539" cy="368418"/>
          </a:xfrm>
          <a:prstGeom prst="rect">
            <a:avLst/>
          </a:prstGeom>
          <a:noFill/>
        </p:spPr>
        <p:txBody>
          <a:bodyPr wrap="none" rtlCol="0">
            <a:spAutoFit/>
          </a:bodyPr>
          <a:lstStyle/>
          <a:p>
            <a:pPr defTabSz="456057"/>
            <a:r>
              <a:rPr lang="en-US" sz="1795" b="1" dirty="0">
                <a:solidFill>
                  <a:srgbClr val="000000"/>
                </a:solidFill>
                <a:latin typeface="Arial" panose="020B0604020202020204"/>
              </a:rPr>
              <a:t>DRAFT</a:t>
            </a:r>
          </a:p>
        </p:txBody>
      </p:sp>
      <p:sp>
        <p:nvSpPr>
          <p:cNvPr id="8" name="TextBox 7">
            <a:extLst>
              <a:ext uri="{FF2B5EF4-FFF2-40B4-BE49-F238E27FC236}">
                <a16:creationId xmlns:a16="http://schemas.microsoft.com/office/drawing/2014/main" id="{963F1E56-8C22-42DC-A1A8-475BDCA8E782}"/>
              </a:ext>
            </a:extLst>
          </p:cNvPr>
          <p:cNvSpPr txBox="1"/>
          <p:nvPr/>
        </p:nvSpPr>
        <p:spPr>
          <a:xfrm>
            <a:off x="492271" y="3102401"/>
            <a:ext cx="4121331" cy="3376886"/>
          </a:xfrm>
          <a:prstGeom prst="rect">
            <a:avLst/>
          </a:prstGeom>
          <a:noFill/>
        </p:spPr>
        <p:txBody>
          <a:bodyPr wrap="square" rtlCol="0">
            <a:spAutoFit/>
          </a:bodyPr>
          <a:lstStyle/>
          <a:p>
            <a:pPr defTabSz="456057">
              <a:lnSpc>
                <a:spcPct val="120000"/>
              </a:lnSpc>
            </a:pPr>
            <a:r>
              <a:rPr lang="en-US" sz="1795" b="1" dirty="0">
                <a:solidFill>
                  <a:srgbClr val="FFFFFF"/>
                </a:solidFill>
                <a:latin typeface="Arial" panose="020B0604020202020204"/>
              </a:rPr>
              <a:t>9-8-8 </a:t>
            </a:r>
            <a:r>
              <a:rPr lang="en-US" sz="1795" dirty="0">
                <a:solidFill>
                  <a:srgbClr val="FFFFFF"/>
                </a:solidFill>
                <a:latin typeface="Arial" panose="020B0604020202020204"/>
              </a:rPr>
              <a:t>is a direct, national three-digit line that will connect individuals with suicide prevention and mental health crisis resources.</a:t>
            </a:r>
          </a:p>
          <a:p>
            <a:pPr defTabSz="456057">
              <a:lnSpc>
                <a:spcPct val="120000"/>
              </a:lnSpc>
            </a:pPr>
            <a:endParaRPr lang="en-US" sz="1795" dirty="0">
              <a:solidFill>
                <a:srgbClr val="FFFFFF"/>
              </a:solidFill>
              <a:latin typeface="Arial" panose="020B0604020202020204"/>
            </a:endParaRPr>
          </a:p>
          <a:p>
            <a:pPr defTabSz="456057">
              <a:lnSpc>
                <a:spcPct val="120000"/>
              </a:lnSpc>
            </a:pPr>
            <a:r>
              <a:rPr lang="en-US" sz="1795" dirty="0">
                <a:solidFill>
                  <a:srgbClr val="FFFFFF"/>
                </a:solidFill>
                <a:latin typeface="Arial" panose="020B0604020202020204"/>
              </a:rPr>
              <a:t>Since July 2022, 9-8-8 calls in Georgia have been answered by the Georgia Crisis and Access Line (GCAL), 24 hours a day, 7 days a week, 365 days a year. </a:t>
            </a:r>
          </a:p>
        </p:txBody>
      </p:sp>
      <p:grpSp>
        <p:nvGrpSpPr>
          <p:cNvPr id="12" name="Group 11">
            <a:extLst>
              <a:ext uri="{FF2B5EF4-FFF2-40B4-BE49-F238E27FC236}">
                <a16:creationId xmlns:a16="http://schemas.microsoft.com/office/drawing/2014/main" id="{E6C9B95C-D255-46C2-B8D0-DF660CC8568E}"/>
              </a:ext>
            </a:extLst>
          </p:cNvPr>
          <p:cNvGrpSpPr/>
          <p:nvPr/>
        </p:nvGrpSpPr>
        <p:grpSpPr>
          <a:xfrm>
            <a:off x="567142" y="615028"/>
            <a:ext cx="2714197" cy="1508561"/>
            <a:chOff x="355989" y="476701"/>
            <a:chExt cx="2376167" cy="1320682"/>
          </a:xfrm>
        </p:grpSpPr>
        <p:sp>
          <p:nvSpPr>
            <p:cNvPr id="13" name="object 4">
              <a:extLst>
                <a:ext uri="{FF2B5EF4-FFF2-40B4-BE49-F238E27FC236}">
                  <a16:creationId xmlns:a16="http://schemas.microsoft.com/office/drawing/2014/main" id="{7241478E-151C-4288-A1ED-E9ACB47B3DA6}"/>
                </a:ext>
              </a:extLst>
            </p:cNvPr>
            <p:cNvSpPr txBox="1">
              <a:spLocks/>
            </p:cNvSpPr>
            <p:nvPr/>
          </p:nvSpPr>
          <p:spPr>
            <a:xfrm>
              <a:off x="355989" y="818579"/>
              <a:ext cx="2376167" cy="978804"/>
            </a:xfrm>
            <a:prstGeom prst="rect">
              <a:avLst/>
            </a:prstGeom>
          </p:spPr>
          <p:txBody>
            <a:bodyPr vert="horz" wrap="square" lIns="0" tIns="12669" rIns="0" bIns="0" rtlCol="0">
              <a:spAutoFit/>
            </a:bodyPr>
            <a:lstStyle>
              <a:lvl1pPr>
                <a:defRPr sz="7400" b="1" i="0">
                  <a:solidFill>
                    <a:schemeClr val="bg1"/>
                  </a:solidFill>
                  <a:latin typeface="Helvetica LT Std Cond"/>
                  <a:ea typeface="+mj-ea"/>
                  <a:cs typeface="Helvetica LT Std Cond"/>
                </a:defRPr>
              </a:lvl1pPr>
            </a:lstStyle>
            <a:p>
              <a:pPr marL="12668" algn="ctr" defTabSz="912114">
                <a:spcBef>
                  <a:spcPts val="100"/>
                </a:spcBef>
                <a:defRPr/>
              </a:pPr>
              <a:r>
                <a:rPr lang="en-US" sz="7182" kern="0" spc="-299" dirty="0">
                  <a:solidFill>
                    <a:srgbClr val="FFFFFF"/>
                  </a:solidFill>
                </a:rPr>
                <a:t>9-8-8?</a:t>
              </a:r>
            </a:p>
          </p:txBody>
        </p:sp>
        <p:sp>
          <p:nvSpPr>
            <p:cNvPr id="15" name="object 17">
              <a:extLst>
                <a:ext uri="{FF2B5EF4-FFF2-40B4-BE49-F238E27FC236}">
                  <a16:creationId xmlns:a16="http://schemas.microsoft.com/office/drawing/2014/main" id="{FB656FC7-D389-46BB-9C67-716AA51EF65A}"/>
                </a:ext>
              </a:extLst>
            </p:cNvPr>
            <p:cNvSpPr txBox="1"/>
            <p:nvPr/>
          </p:nvSpPr>
          <p:spPr>
            <a:xfrm>
              <a:off x="612139" y="476701"/>
              <a:ext cx="1798320" cy="445165"/>
            </a:xfrm>
            <a:prstGeom prst="rect">
              <a:avLst/>
            </a:prstGeom>
          </p:spPr>
          <p:txBody>
            <a:bodyPr vert="horz" wrap="square" lIns="0" tIns="17103" rIns="0" bIns="0" rtlCol="0">
              <a:spAutoFit/>
            </a:bodyPr>
            <a:lstStyle/>
            <a:p>
              <a:pPr marL="12668" algn="ctr" defTabSz="912114">
                <a:spcBef>
                  <a:spcPts val="135"/>
                </a:spcBef>
              </a:pPr>
              <a:r>
                <a:rPr lang="en-US" sz="3192" b="1" spc="15" dirty="0">
                  <a:solidFill>
                    <a:srgbClr val="F99F1E"/>
                  </a:solidFill>
                  <a:latin typeface="Helvetica LT Std Cond"/>
                  <a:cs typeface="Helvetica LT Std Cond"/>
                </a:rPr>
                <a:t>WHAT IS</a:t>
              </a:r>
              <a:endParaRPr sz="3192" dirty="0">
                <a:solidFill>
                  <a:prstClr val="black"/>
                </a:solidFill>
                <a:latin typeface="Helvetica LT Std Cond"/>
                <a:cs typeface="Helvetica LT Std Cond"/>
              </a:endParaRPr>
            </a:p>
          </p:txBody>
        </p:sp>
      </p:grpSp>
      <p:sp>
        <p:nvSpPr>
          <p:cNvPr id="2" name="TextBox 1">
            <a:extLst>
              <a:ext uri="{FF2B5EF4-FFF2-40B4-BE49-F238E27FC236}">
                <a16:creationId xmlns:a16="http://schemas.microsoft.com/office/drawing/2014/main" id="{A1538B45-96AC-43D5-8A53-0BD09D42E87E}"/>
              </a:ext>
            </a:extLst>
          </p:cNvPr>
          <p:cNvSpPr txBox="1"/>
          <p:nvPr/>
        </p:nvSpPr>
        <p:spPr>
          <a:xfrm>
            <a:off x="5096989" y="8482"/>
            <a:ext cx="7079927" cy="2254155"/>
          </a:xfrm>
          <a:prstGeom prst="rect">
            <a:avLst/>
          </a:prstGeom>
          <a:solidFill>
            <a:srgbClr val="0A6CB4"/>
          </a:solidFill>
        </p:spPr>
        <p:txBody>
          <a:bodyPr wrap="square" rtlCol="0" anchor="b">
            <a:noAutofit/>
          </a:bodyPr>
          <a:lstStyle/>
          <a:p>
            <a:pPr defTabSz="456057">
              <a:lnSpc>
                <a:spcPct val="120000"/>
              </a:lnSpc>
            </a:pPr>
            <a:r>
              <a:rPr lang="en-US" sz="1397" dirty="0">
                <a:solidFill>
                  <a:srgbClr val="FFFFFF"/>
                </a:solidFill>
                <a:latin typeface="Arial" panose="020B0604020202020204"/>
              </a:rPr>
              <a:t>Right now, in Georgia, anyone experiencing a suicidal crisis or emotional distress should </a:t>
            </a:r>
            <a:r>
              <a:rPr lang="en-US" sz="1795" b="1" dirty="0">
                <a:solidFill>
                  <a:srgbClr val="FFFFFF"/>
                </a:solidFill>
                <a:latin typeface="Arial" panose="020B0604020202020204"/>
              </a:rPr>
              <a:t>call or text 988 or access 988 chat services using this </a:t>
            </a:r>
            <a:r>
              <a:rPr lang="en-US" sz="1795" b="1" dirty="0">
                <a:solidFill>
                  <a:schemeClr val="bg1"/>
                </a:solidFill>
                <a:latin typeface="Arial" panose="020B0604020202020204"/>
              </a:rPr>
              <a:t>website:  </a:t>
            </a:r>
            <a:r>
              <a:rPr lang="en-US" sz="1400" b="0" i="0" dirty="0">
                <a:solidFill>
                  <a:schemeClr val="bg1"/>
                </a:solidFill>
                <a:effectLst/>
                <a:latin typeface="Source Sans Pro" panose="020B0503030403020204" pitchFamily="34" charset="0"/>
              </a:rPr>
              <a:t> </a:t>
            </a:r>
            <a:r>
              <a:rPr lang="en-US" b="0" i="0" u="sng" dirty="0">
                <a:solidFill>
                  <a:schemeClr val="bg1"/>
                </a:solidFill>
                <a:effectLst/>
                <a:latin typeface="Source Sans Pro" panose="020B0503030403020204" pitchFamily="34" charset="0"/>
                <a:hlinkClick r:id="rId9">
                  <a:extLst>
                    <a:ext uri="{A12FA001-AC4F-418D-AE19-62706E023703}">
                      <ahyp:hlinkClr xmlns:ahyp="http://schemas.microsoft.com/office/drawing/2018/hyperlinkcolor" val="tx"/>
                    </a:ext>
                  </a:extLst>
                </a:hlinkClick>
              </a:rPr>
              <a:t>988lifeline.org</a:t>
            </a:r>
            <a:r>
              <a:rPr lang="en-US" b="0" i="0" u="sng" dirty="0">
                <a:solidFill>
                  <a:schemeClr val="bg1"/>
                </a:solidFill>
                <a:effectLst/>
                <a:latin typeface="Source Sans Pro" panose="020B0503030403020204" pitchFamily="34" charset="0"/>
              </a:rPr>
              <a:t>.  </a:t>
            </a:r>
            <a:r>
              <a:rPr lang="en-US" dirty="0">
                <a:solidFill>
                  <a:schemeClr val="bg1"/>
                </a:solidFill>
                <a:latin typeface="Arial" panose="020B0604020202020204"/>
              </a:rPr>
              <a:t> </a:t>
            </a:r>
          </a:p>
          <a:p>
            <a:pPr defTabSz="456057">
              <a:lnSpc>
                <a:spcPct val="120000"/>
              </a:lnSpc>
            </a:pPr>
            <a:endParaRPr lang="en-US" sz="1397" dirty="0">
              <a:solidFill>
                <a:srgbClr val="FFFFFF"/>
              </a:solidFill>
              <a:latin typeface="Arial" panose="020B0604020202020204"/>
            </a:endParaRPr>
          </a:p>
          <a:p>
            <a:pPr defTabSz="456057">
              <a:lnSpc>
                <a:spcPct val="120000"/>
              </a:lnSpc>
            </a:pPr>
            <a:r>
              <a:rPr lang="en-US" sz="1397" dirty="0">
                <a:solidFill>
                  <a:srgbClr val="FFFFFF"/>
                </a:solidFill>
                <a:latin typeface="Arial" panose="020B0604020202020204"/>
              </a:rPr>
              <a:t>GCAL is available 24 hours a day,  7 days a week. </a:t>
            </a:r>
          </a:p>
          <a:p>
            <a:pPr defTabSz="456057">
              <a:lnSpc>
                <a:spcPct val="120000"/>
              </a:lnSpc>
            </a:pPr>
            <a:endParaRPr lang="en-US" sz="1397" dirty="0">
              <a:solidFill>
                <a:srgbClr val="FFFFFF"/>
              </a:solidFill>
              <a:latin typeface="Arial" panose="020B0604020202020204"/>
            </a:endParaRPr>
          </a:p>
        </p:txBody>
      </p:sp>
      <p:sp>
        <p:nvSpPr>
          <p:cNvPr id="4" name="Rectangle 3">
            <a:extLst>
              <a:ext uri="{FF2B5EF4-FFF2-40B4-BE49-F238E27FC236}">
                <a16:creationId xmlns:a16="http://schemas.microsoft.com/office/drawing/2014/main" id="{01A9E837-DAA8-49A7-B179-569BFFB19F72}"/>
              </a:ext>
            </a:extLst>
          </p:cNvPr>
          <p:cNvSpPr/>
          <p:nvPr/>
        </p:nvSpPr>
        <p:spPr>
          <a:xfrm>
            <a:off x="5298410" y="3102401"/>
            <a:ext cx="3179284" cy="2333315"/>
          </a:xfrm>
          <a:prstGeom prst="rect">
            <a:avLst/>
          </a:prstGeom>
        </p:spPr>
        <p:txBody>
          <a:bodyPr wrap="square">
            <a:spAutoFit/>
          </a:bodyPr>
          <a:lstStyle/>
          <a:p>
            <a:pPr defTabSz="456057">
              <a:spcAft>
                <a:spcPts val="1197"/>
              </a:spcAft>
            </a:pPr>
            <a:r>
              <a:rPr lang="en-US" sz="1795" b="1" dirty="0">
                <a:solidFill>
                  <a:srgbClr val="1D1953"/>
                </a:solidFill>
                <a:latin typeface="Arial" panose="020B0604020202020204"/>
              </a:rPr>
              <a:t>Some of 9-8-8’s key features include: </a:t>
            </a:r>
          </a:p>
          <a:p>
            <a:pPr marL="177356" indent="-177356" defTabSz="456057">
              <a:spcAft>
                <a:spcPts val="1197"/>
              </a:spcAft>
              <a:buSzPct val="120000"/>
              <a:buFont typeface="Arial" panose="020B0604020202020204" pitchFamily="34" charset="0"/>
              <a:buChar char="•"/>
            </a:pPr>
            <a:r>
              <a:rPr lang="en-US" sz="1397" dirty="0">
                <a:solidFill>
                  <a:srgbClr val="1D1953"/>
                </a:solidFill>
                <a:latin typeface="Arial" panose="020B0604020202020204"/>
              </a:rPr>
              <a:t>Connect a person with immediate and ongoing resources</a:t>
            </a:r>
          </a:p>
          <a:p>
            <a:pPr marL="177356" indent="-177356" defTabSz="456057">
              <a:spcAft>
                <a:spcPts val="1197"/>
              </a:spcAft>
              <a:buSzPct val="120000"/>
              <a:buFont typeface="Arial" panose="020B0604020202020204" pitchFamily="34" charset="0"/>
              <a:buChar char="•"/>
            </a:pPr>
            <a:r>
              <a:rPr lang="en-US" sz="1397" dirty="0">
                <a:solidFill>
                  <a:srgbClr val="1D1953"/>
                </a:solidFill>
                <a:latin typeface="Arial" panose="020B0604020202020204"/>
              </a:rPr>
              <a:t>Promote cost efficiency</a:t>
            </a:r>
          </a:p>
          <a:p>
            <a:pPr marL="177356" indent="-177356" defTabSz="456057">
              <a:spcAft>
                <a:spcPts val="1197"/>
              </a:spcAft>
              <a:buSzPct val="120000"/>
              <a:buFont typeface="Arial" panose="020B0604020202020204" pitchFamily="34" charset="0"/>
              <a:buChar char="•"/>
            </a:pPr>
            <a:r>
              <a:rPr lang="en-US" sz="1397" dirty="0">
                <a:solidFill>
                  <a:srgbClr val="1D1953"/>
                </a:solidFill>
                <a:latin typeface="Arial" panose="020B0604020202020204"/>
              </a:rPr>
              <a:t>Reduce impact on safety resources</a:t>
            </a:r>
          </a:p>
          <a:p>
            <a:pPr marL="177356" indent="-177356" defTabSz="456057">
              <a:spcAft>
                <a:spcPts val="1197"/>
              </a:spcAft>
              <a:buSzPct val="120000"/>
              <a:buFont typeface="Arial" panose="020B0604020202020204" pitchFamily="34" charset="0"/>
              <a:buChar char="•"/>
            </a:pPr>
            <a:r>
              <a:rPr lang="en-US" sz="1397" dirty="0">
                <a:solidFill>
                  <a:srgbClr val="1D1953"/>
                </a:solidFill>
                <a:latin typeface="Arial" panose="020B0604020202020204"/>
              </a:rPr>
              <a:t>Help end stigma of seeking care</a:t>
            </a:r>
          </a:p>
        </p:txBody>
      </p:sp>
    </p:spTree>
    <p:extLst>
      <p:ext uri="{BB962C8B-B14F-4D97-AF65-F5344CB8AC3E}">
        <p14:creationId xmlns:p14="http://schemas.microsoft.com/office/powerpoint/2010/main" val="4002903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oung man on the streets of a city">
            <a:extLst>
              <a:ext uri="{FF2B5EF4-FFF2-40B4-BE49-F238E27FC236}">
                <a16:creationId xmlns:a16="http://schemas.microsoft.com/office/drawing/2014/main" id="{52DA6D72-56FE-164E-8A9E-F3AAE289850E}"/>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20634" y="461711"/>
            <a:ext cx="12191999" cy="6396289"/>
          </a:xfrm>
          <a:prstGeom prst="rect">
            <a:avLst/>
          </a:prstGeom>
        </p:spPr>
      </p:pic>
      <p:sp>
        <p:nvSpPr>
          <p:cNvPr id="24" name="object 19">
            <a:extLst>
              <a:ext uri="{FF2B5EF4-FFF2-40B4-BE49-F238E27FC236}">
                <a16:creationId xmlns:a16="http://schemas.microsoft.com/office/drawing/2014/main" id="{DC2FC349-6C4E-4DD3-A734-A5C16B99D08A}"/>
              </a:ext>
            </a:extLst>
          </p:cNvPr>
          <p:cNvSpPr/>
          <p:nvPr/>
        </p:nvSpPr>
        <p:spPr>
          <a:xfrm>
            <a:off x="2344213" y="14564"/>
            <a:ext cx="2719475" cy="3973567"/>
          </a:xfrm>
          <a:custGeom>
            <a:avLst/>
            <a:gdLst/>
            <a:ahLst/>
            <a:cxnLst/>
            <a:rect l="l" t="t" r="r" b="b"/>
            <a:pathLst>
              <a:path w="1642745" h="2400300">
                <a:moveTo>
                  <a:pt x="1017522" y="762000"/>
                </a:moveTo>
                <a:lnTo>
                  <a:pt x="787869" y="762000"/>
                </a:lnTo>
                <a:lnTo>
                  <a:pt x="820688" y="800100"/>
                </a:lnTo>
                <a:lnTo>
                  <a:pt x="851508" y="838200"/>
                </a:lnTo>
                <a:lnTo>
                  <a:pt x="880293" y="876300"/>
                </a:lnTo>
                <a:lnTo>
                  <a:pt x="907005" y="927100"/>
                </a:lnTo>
                <a:lnTo>
                  <a:pt x="931607" y="965200"/>
                </a:lnTo>
                <a:lnTo>
                  <a:pt x="954061" y="1016000"/>
                </a:lnTo>
                <a:lnTo>
                  <a:pt x="974330" y="1054100"/>
                </a:lnTo>
                <a:lnTo>
                  <a:pt x="992377" y="1104900"/>
                </a:lnTo>
                <a:lnTo>
                  <a:pt x="1008163" y="1155700"/>
                </a:lnTo>
                <a:lnTo>
                  <a:pt x="1021652" y="1206500"/>
                </a:lnTo>
                <a:lnTo>
                  <a:pt x="1032806" y="1257300"/>
                </a:lnTo>
                <a:lnTo>
                  <a:pt x="1041588" y="1308100"/>
                </a:lnTo>
                <a:lnTo>
                  <a:pt x="1047960" y="1358900"/>
                </a:lnTo>
                <a:lnTo>
                  <a:pt x="1051885" y="1409700"/>
                </a:lnTo>
                <a:lnTo>
                  <a:pt x="1053325" y="1460500"/>
                </a:lnTo>
                <a:lnTo>
                  <a:pt x="969138" y="1460500"/>
                </a:lnTo>
                <a:lnTo>
                  <a:pt x="887437" y="1485900"/>
                </a:lnTo>
                <a:lnTo>
                  <a:pt x="868324" y="1498600"/>
                </a:lnTo>
                <a:lnTo>
                  <a:pt x="852611" y="1511300"/>
                </a:lnTo>
                <a:lnTo>
                  <a:pt x="840903" y="1536700"/>
                </a:lnTo>
                <a:lnTo>
                  <a:pt x="833805" y="1549400"/>
                </a:lnTo>
                <a:lnTo>
                  <a:pt x="702144" y="2184400"/>
                </a:lnTo>
                <a:lnTo>
                  <a:pt x="700341" y="2209800"/>
                </a:lnTo>
                <a:lnTo>
                  <a:pt x="703749" y="2222500"/>
                </a:lnTo>
                <a:lnTo>
                  <a:pt x="712108" y="2247900"/>
                </a:lnTo>
                <a:lnTo>
                  <a:pt x="725157" y="2260600"/>
                </a:lnTo>
                <a:lnTo>
                  <a:pt x="737949" y="2273300"/>
                </a:lnTo>
                <a:lnTo>
                  <a:pt x="779106" y="2311400"/>
                </a:lnTo>
                <a:lnTo>
                  <a:pt x="823753" y="2336800"/>
                </a:lnTo>
                <a:lnTo>
                  <a:pt x="872324" y="2362200"/>
                </a:lnTo>
                <a:lnTo>
                  <a:pt x="917775" y="2387600"/>
                </a:lnTo>
                <a:lnTo>
                  <a:pt x="963892" y="2400300"/>
                </a:lnTo>
                <a:lnTo>
                  <a:pt x="1148662" y="2400300"/>
                </a:lnTo>
                <a:lnTo>
                  <a:pt x="1236767" y="2374900"/>
                </a:lnTo>
                <a:lnTo>
                  <a:pt x="1278634" y="2362200"/>
                </a:lnTo>
                <a:lnTo>
                  <a:pt x="1318620" y="2336800"/>
                </a:lnTo>
                <a:lnTo>
                  <a:pt x="1356405" y="2311400"/>
                </a:lnTo>
                <a:lnTo>
                  <a:pt x="1391671" y="2273300"/>
                </a:lnTo>
                <a:lnTo>
                  <a:pt x="1424101" y="2247900"/>
                </a:lnTo>
                <a:lnTo>
                  <a:pt x="1443616" y="2222500"/>
                </a:lnTo>
                <a:lnTo>
                  <a:pt x="990319" y="2222500"/>
                </a:lnTo>
                <a:lnTo>
                  <a:pt x="944524" y="2197100"/>
                </a:lnTo>
                <a:lnTo>
                  <a:pt x="929366" y="2197100"/>
                </a:lnTo>
                <a:lnTo>
                  <a:pt x="914650" y="2184400"/>
                </a:lnTo>
                <a:lnTo>
                  <a:pt x="900426" y="2184400"/>
                </a:lnTo>
                <a:lnTo>
                  <a:pt x="886739" y="2171700"/>
                </a:lnTo>
                <a:lnTo>
                  <a:pt x="997305" y="1638300"/>
                </a:lnTo>
                <a:lnTo>
                  <a:pt x="1158603" y="1638300"/>
                </a:lnTo>
                <a:lnTo>
                  <a:pt x="1176108" y="1625600"/>
                </a:lnTo>
                <a:lnTo>
                  <a:pt x="1192136" y="1625600"/>
                </a:lnTo>
                <a:lnTo>
                  <a:pt x="1205774" y="1612900"/>
                </a:lnTo>
                <a:lnTo>
                  <a:pt x="1216332" y="1587500"/>
                </a:lnTo>
                <a:lnTo>
                  <a:pt x="1223515" y="1574800"/>
                </a:lnTo>
                <a:lnTo>
                  <a:pt x="1227023" y="1562100"/>
                </a:lnTo>
                <a:lnTo>
                  <a:pt x="1230115" y="1511300"/>
                </a:lnTo>
                <a:lnTo>
                  <a:pt x="1231100" y="1460500"/>
                </a:lnTo>
                <a:lnTo>
                  <a:pt x="1230004" y="1409700"/>
                </a:lnTo>
                <a:lnTo>
                  <a:pt x="1226853" y="1358900"/>
                </a:lnTo>
                <a:lnTo>
                  <a:pt x="1221672" y="1308100"/>
                </a:lnTo>
                <a:lnTo>
                  <a:pt x="1214488" y="1257300"/>
                </a:lnTo>
                <a:lnTo>
                  <a:pt x="1205326" y="1206500"/>
                </a:lnTo>
                <a:lnTo>
                  <a:pt x="1194212" y="1155700"/>
                </a:lnTo>
                <a:lnTo>
                  <a:pt x="1181173" y="1117600"/>
                </a:lnTo>
                <a:lnTo>
                  <a:pt x="1166234" y="1066800"/>
                </a:lnTo>
                <a:lnTo>
                  <a:pt x="1149421" y="1016000"/>
                </a:lnTo>
                <a:lnTo>
                  <a:pt x="1130760" y="977900"/>
                </a:lnTo>
                <a:lnTo>
                  <a:pt x="1110277" y="927100"/>
                </a:lnTo>
                <a:lnTo>
                  <a:pt x="1087998" y="889000"/>
                </a:lnTo>
                <a:lnTo>
                  <a:pt x="1063949" y="838200"/>
                </a:lnTo>
                <a:lnTo>
                  <a:pt x="1038156" y="800100"/>
                </a:lnTo>
                <a:lnTo>
                  <a:pt x="1017522" y="762000"/>
                </a:lnTo>
                <a:close/>
              </a:path>
              <a:path w="1642745" h="2400300">
                <a:moveTo>
                  <a:pt x="907346" y="88900"/>
                </a:moveTo>
                <a:lnTo>
                  <a:pt x="506286" y="88900"/>
                </a:lnTo>
                <a:lnTo>
                  <a:pt x="597890" y="114300"/>
                </a:lnTo>
                <a:lnTo>
                  <a:pt x="599262" y="114300"/>
                </a:lnTo>
                <a:lnTo>
                  <a:pt x="603110" y="127000"/>
                </a:lnTo>
                <a:lnTo>
                  <a:pt x="604519" y="127000"/>
                </a:lnTo>
                <a:lnTo>
                  <a:pt x="647887" y="139700"/>
                </a:lnTo>
                <a:lnTo>
                  <a:pt x="690278" y="165100"/>
                </a:lnTo>
                <a:lnTo>
                  <a:pt x="731681" y="190500"/>
                </a:lnTo>
                <a:lnTo>
                  <a:pt x="772084" y="215900"/>
                </a:lnTo>
                <a:lnTo>
                  <a:pt x="811475" y="241300"/>
                </a:lnTo>
                <a:lnTo>
                  <a:pt x="849841" y="266700"/>
                </a:lnTo>
                <a:lnTo>
                  <a:pt x="887171" y="292100"/>
                </a:lnTo>
                <a:lnTo>
                  <a:pt x="923452" y="317500"/>
                </a:lnTo>
                <a:lnTo>
                  <a:pt x="958672" y="342900"/>
                </a:lnTo>
                <a:lnTo>
                  <a:pt x="992818" y="381000"/>
                </a:lnTo>
                <a:lnTo>
                  <a:pt x="1025879" y="406400"/>
                </a:lnTo>
                <a:lnTo>
                  <a:pt x="1057843" y="444500"/>
                </a:lnTo>
                <a:lnTo>
                  <a:pt x="1088696" y="482600"/>
                </a:lnTo>
                <a:lnTo>
                  <a:pt x="1118428" y="508000"/>
                </a:lnTo>
                <a:lnTo>
                  <a:pt x="1147025" y="546100"/>
                </a:lnTo>
                <a:lnTo>
                  <a:pt x="1174477" y="584200"/>
                </a:lnTo>
                <a:lnTo>
                  <a:pt x="1200769" y="622300"/>
                </a:lnTo>
                <a:lnTo>
                  <a:pt x="1225891" y="660400"/>
                </a:lnTo>
                <a:lnTo>
                  <a:pt x="1249830" y="698500"/>
                </a:lnTo>
                <a:lnTo>
                  <a:pt x="1272573" y="736600"/>
                </a:lnTo>
                <a:lnTo>
                  <a:pt x="1294110" y="774700"/>
                </a:lnTo>
                <a:lnTo>
                  <a:pt x="1314427" y="812800"/>
                </a:lnTo>
                <a:lnTo>
                  <a:pt x="1333512" y="850900"/>
                </a:lnTo>
                <a:lnTo>
                  <a:pt x="1351353" y="901700"/>
                </a:lnTo>
                <a:lnTo>
                  <a:pt x="1367939" y="939800"/>
                </a:lnTo>
                <a:lnTo>
                  <a:pt x="1383256" y="977900"/>
                </a:lnTo>
                <a:lnTo>
                  <a:pt x="1397292" y="1016000"/>
                </a:lnTo>
                <a:lnTo>
                  <a:pt x="1410036" y="1066800"/>
                </a:lnTo>
                <a:lnTo>
                  <a:pt x="1421476" y="1104900"/>
                </a:lnTo>
                <a:lnTo>
                  <a:pt x="1431598" y="1155700"/>
                </a:lnTo>
                <a:lnTo>
                  <a:pt x="1440391" y="1193800"/>
                </a:lnTo>
                <a:lnTo>
                  <a:pt x="1447843" y="1244600"/>
                </a:lnTo>
                <a:lnTo>
                  <a:pt x="1453941" y="1282700"/>
                </a:lnTo>
                <a:lnTo>
                  <a:pt x="1458673" y="1333500"/>
                </a:lnTo>
                <a:lnTo>
                  <a:pt x="1462028" y="1371600"/>
                </a:lnTo>
                <a:lnTo>
                  <a:pt x="1463992" y="1422400"/>
                </a:lnTo>
                <a:lnTo>
                  <a:pt x="1464554" y="1460500"/>
                </a:lnTo>
                <a:lnTo>
                  <a:pt x="1463702" y="1511300"/>
                </a:lnTo>
                <a:lnTo>
                  <a:pt x="1461423" y="1562100"/>
                </a:lnTo>
                <a:lnTo>
                  <a:pt x="1457705" y="1600200"/>
                </a:lnTo>
                <a:lnTo>
                  <a:pt x="1452536" y="1651000"/>
                </a:lnTo>
                <a:lnTo>
                  <a:pt x="1445903" y="1689100"/>
                </a:lnTo>
                <a:lnTo>
                  <a:pt x="1437796" y="1739900"/>
                </a:lnTo>
                <a:lnTo>
                  <a:pt x="1428200" y="1778000"/>
                </a:lnTo>
                <a:lnTo>
                  <a:pt x="1417105" y="1828800"/>
                </a:lnTo>
                <a:lnTo>
                  <a:pt x="1404498" y="1879600"/>
                </a:lnTo>
                <a:lnTo>
                  <a:pt x="1390367" y="1917700"/>
                </a:lnTo>
                <a:lnTo>
                  <a:pt x="1374700" y="1968500"/>
                </a:lnTo>
                <a:lnTo>
                  <a:pt x="1357483" y="2006600"/>
                </a:lnTo>
                <a:lnTo>
                  <a:pt x="1338706" y="2057400"/>
                </a:lnTo>
                <a:lnTo>
                  <a:pt x="1315481" y="2095500"/>
                </a:lnTo>
                <a:lnTo>
                  <a:pt x="1286475" y="2133600"/>
                </a:lnTo>
                <a:lnTo>
                  <a:pt x="1252509" y="2159000"/>
                </a:lnTo>
                <a:lnTo>
                  <a:pt x="1214398" y="2184400"/>
                </a:lnTo>
                <a:lnTo>
                  <a:pt x="1172962" y="2209800"/>
                </a:lnTo>
                <a:lnTo>
                  <a:pt x="1129018" y="2222500"/>
                </a:lnTo>
                <a:lnTo>
                  <a:pt x="1443616" y="2222500"/>
                </a:lnTo>
                <a:lnTo>
                  <a:pt x="1453374" y="2209800"/>
                </a:lnTo>
                <a:lnTo>
                  <a:pt x="1479172" y="2171700"/>
                </a:lnTo>
                <a:lnTo>
                  <a:pt x="1501178" y="2120900"/>
                </a:lnTo>
                <a:lnTo>
                  <a:pt x="1520044" y="2082800"/>
                </a:lnTo>
                <a:lnTo>
                  <a:pt x="1537517" y="2032000"/>
                </a:lnTo>
                <a:lnTo>
                  <a:pt x="1553605" y="1993900"/>
                </a:lnTo>
                <a:lnTo>
                  <a:pt x="1568318" y="1943100"/>
                </a:lnTo>
                <a:lnTo>
                  <a:pt x="1581666" y="1905000"/>
                </a:lnTo>
                <a:lnTo>
                  <a:pt x="1593659" y="1854200"/>
                </a:lnTo>
                <a:lnTo>
                  <a:pt x="1604306" y="1816100"/>
                </a:lnTo>
                <a:lnTo>
                  <a:pt x="1613617" y="1765300"/>
                </a:lnTo>
                <a:lnTo>
                  <a:pt x="1621602" y="1714500"/>
                </a:lnTo>
                <a:lnTo>
                  <a:pt x="1628270" y="1676400"/>
                </a:lnTo>
                <a:lnTo>
                  <a:pt x="1633631" y="1625600"/>
                </a:lnTo>
                <a:lnTo>
                  <a:pt x="1637695" y="1587500"/>
                </a:lnTo>
                <a:lnTo>
                  <a:pt x="1640472" y="1536700"/>
                </a:lnTo>
                <a:lnTo>
                  <a:pt x="1641971" y="1498600"/>
                </a:lnTo>
                <a:lnTo>
                  <a:pt x="1642202" y="1447800"/>
                </a:lnTo>
                <a:lnTo>
                  <a:pt x="1641175" y="1397000"/>
                </a:lnTo>
                <a:lnTo>
                  <a:pt x="1638899" y="1358900"/>
                </a:lnTo>
                <a:lnTo>
                  <a:pt x="1635384" y="1308100"/>
                </a:lnTo>
                <a:lnTo>
                  <a:pt x="1630639" y="1270000"/>
                </a:lnTo>
                <a:lnTo>
                  <a:pt x="1624676" y="1219200"/>
                </a:lnTo>
                <a:lnTo>
                  <a:pt x="1617502" y="1181100"/>
                </a:lnTo>
                <a:lnTo>
                  <a:pt x="1609129" y="1130300"/>
                </a:lnTo>
                <a:lnTo>
                  <a:pt x="1599564" y="1092200"/>
                </a:lnTo>
                <a:lnTo>
                  <a:pt x="1588820" y="1041400"/>
                </a:lnTo>
                <a:lnTo>
                  <a:pt x="1576904" y="1003300"/>
                </a:lnTo>
                <a:lnTo>
                  <a:pt x="1563827" y="965200"/>
                </a:lnTo>
                <a:lnTo>
                  <a:pt x="1549598" y="914400"/>
                </a:lnTo>
                <a:lnTo>
                  <a:pt x="1534228" y="876300"/>
                </a:lnTo>
                <a:lnTo>
                  <a:pt x="1517725" y="838200"/>
                </a:lnTo>
                <a:lnTo>
                  <a:pt x="1500100" y="787400"/>
                </a:lnTo>
                <a:lnTo>
                  <a:pt x="1481362" y="749300"/>
                </a:lnTo>
                <a:lnTo>
                  <a:pt x="1461521" y="711200"/>
                </a:lnTo>
                <a:lnTo>
                  <a:pt x="1440587" y="673100"/>
                </a:lnTo>
                <a:lnTo>
                  <a:pt x="1418569" y="635000"/>
                </a:lnTo>
                <a:lnTo>
                  <a:pt x="1395477" y="596900"/>
                </a:lnTo>
                <a:lnTo>
                  <a:pt x="1371321" y="558800"/>
                </a:lnTo>
                <a:lnTo>
                  <a:pt x="1346110" y="520700"/>
                </a:lnTo>
                <a:lnTo>
                  <a:pt x="1319854" y="482600"/>
                </a:lnTo>
                <a:lnTo>
                  <a:pt x="1292564" y="444500"/>
                </a:lnTo>
                <a:lnTo>
                  <a:pt x="1264248" y="406400"/>
                </a:lnTo>
                <a:lnTo>
                  <a:pt x="1234916" y="381000"/>
                </a:lnTo>
                <a:lnTo>
                  <a:pt x="1204578" y="342900"/>
                </a:lnTo>
                <a:lnTo>
                  <a:pt x="1173244" y="304800"/>
                </a:lnTo>
                <a:lnTo>
                  <a:pt x="1140923" y="279400"/>
                </a:lnTo>
                <a:lnTo>
                  <a:pt x="1107626" y="241300"/>
                </a:lnTo>
                <a:lnTo>
                  <a:pt x="1073361" y="215900"/>
                </a:lnTo>
                <a:lnTo>
                  <a:pt x="1038139" y="177800"/>
                </a:lnTo>
                <a:lnTo>
                  <a:pt x="1001969" y="152400"/>
                </a:lnTo>
                <a:lnTo>
                  <a:pt x="964860" y="127000"/>
                </a:lnTo>
                <a:lnTo>
                  <a:pt x="926824" y="101600"/>
                </a:lnTo>
                <a:lnTo>
                  <a:pt x="907346" y="88900"/>
                </a:lnTo>
                <a:close/>
              </a:path>
              <a:path w="1642745" h="2400300">
                <a:moveTo>
                  <a:pt x="765588" y="0"/>
                </a:moveTo>
                <a:lnTo>
                  <a:pt x="208258" y="0"/>
                </a:lnTo>
                <a:lnTo>
                  <a:pt x="186926" y="12700"/>
                </a:lnTo>
                <a:lnTo>
                  <a:pt x="151776" y="50800"/>
                </a:lnTo>
                <a:lnTo>
                  <a:pt x="119470" y="76200"/>
                </a:lnTo>
                <a:lnTo>
                  <a:pt x="90323" y="114300"/>
                </a:lnTo>
                <a:lnTo>
                  <a:pt x="64649" y="152400"/>
                </a:lnTo>
                <a:lnTo>
                  <a:pt x="42760" y="203200"/>
                </a:lnTo>
                <a:lnTo>
                  <a:pt x="40195" y="203200"/>
                </a:lnTo>
                <a:lnTo>
                  <a:pt x="30744" y="228600"/>
                </a:lnTo>
                <a:lnTo>
                  <a:pt x="22467" y="254000"/>
                </a:lnTo>
                <a:lnTo>
                  <a:pt x="15394" y="279400"/>
                </a:lnTo>
                <a:lnTo>
                  <a:pt x="9550" y="292100"/>
                </a:lnTo>
                <a:lnTo>
                  <a:pt x="6282" y="317500"/>
                </a:lnTo>
                <a:lnTo>
                  <a:pt x="3594" y="330200"/>
                </a:lnTo>
                <a:lnTo>
                  <a:pt x="1495" y="342900"/>
                </a:lnTo>
                <a:lnTo>
                  <a:pt x="0" y="368300"/>
                </a:lnTo>
                <a:lnTo>
                  <a:pt x="1339" y="393700"/>
                </a:lnTo>
                <a:lnTo>
                  <a:pt x="8054" y="406400"/>
                </a:lnTo>
                <a:lnTo>
                  <a:pt x="19709" y="431800"/>
                </a:lnTo>
                <a:lnTo>
                  <a:pt x="35864" y="444500"/>
                </a:lnTo>
                <a:lnTo>
                  <a:pt x="559269" y="825500"/>
                </a:lnTo>
                <a:lnTo>
                  <a:pt x="578668" y="838200"/>
                </a:lnTo>
                <a:lnTo>
                  <a:pt x="599835" y="850900"/>
                </a:lnTo>
                <a:lnTo>
                  <a:pt x="621747" y="850900"/>
                </a:lnTo>
                <a:lnTo>
                  <a:pt x="643381" y="838200"/>
                </a:lnTo>
                <a:lnTo>
                  <a:pt x="682504" y="825500"/>
                </a:lnTo>
                <a:lnTo>
                  <a:pt x="719745" y="800100"/>
                </a:lnTo>
                <a:lnTo>
                  <a:pt x="754926" y="787400"/>
                </a:lnTo>
                <a:lnTo>
                  <a:pt x="787869" y="762000"/>
                </a:lnTo>
                <a:lnTo>
                  <a:pt x="1017522" y="762000"/>
                </a:lnTo>
                <a:lnTo>
                  <a:pt x="1010645" y="749300"/>
                </a:lnTo>
                <a:lnTo>
                  <a:pt x="981441" y="711200"/>
                </a:lnTo>
                <a:lnTo>
                  <a:pt x="950570" y="673100"/>
                </a:lnTo>
                <a:lnTo>
                  <a:pt x="939733" y="660400"/>
                </a:lnTo>
                <a:lnTo>
                  <a:pt x="622680" y="660400"/>
                </a:lnTo>
                <a:lnTo>
                  <a:pt x="183908" y="330200"/>
                </a:lnTo>
                <a:lnTo>
                  <a:pt x="187463" y="317500"/>
                </a:lnTo>
                <a:lnTo>
                  <a:pt x="191677" y="304800"/>
                </a:lnTo>
                <a:lnTo>
                  <a:pt x="196535" y="292100"/>
                </a:lnTo>
                <a:lnTo>
                  <a:pt x="202018" y="279400"/>
                </a:lnTo>
                <a:lnTo>
                  <a:pt x="203593" y="279400"/>
                </a:lnTo>
                <a:lnTo>
                  <a:pt x="204977" y="266700"/>
                </a:lnTo>
                <a:lnTo>
                  <a:pt x="206146" y="266700"/>
                </a:lnTo>
                <a:lnTo>
                  <a:pt x="229434" y="228600"/>
                </a:lnTo>
                <a:lnTo>
                  <a:pt x="258394" y="190500"/>
                </a:lnTo>
                <a:lnTo>
                  <a:pt x="292222" y="152400"/>
                </a:lnTo>
                <a:lnTo>
                  <a:pt x="330115" y="127000"/>
                </a:lnTo>
                <a:lnTo>
                  <a:pt x="371271" y="114300"/>
                </a:lnTo>
                <a:lnTo>
                  <a:pt x="414887" y="101600"/>
                </a:lnTo>
                <a:lnTo>
                  <a:pt x="460160" y="88900"/>
                </a:lnTo>
                <a:lnTo>
                  <a:pt x="907346" y="88900"/>
                </a:lnTo>
                <a:lnTo>
                  <a:pt x="887869" y="76200"/>
                </a:lnTo>
                <a:lnTo>
                  <a:pt x="848005" y="50800"/>
                </a:lnTo>
                <a:lnTo>
                  <a:pt x="807241" y="25400"/>
                </a:lnTo>
                <a:lnTo>
                  <a:pt x="765588" y="0"/>
                </a:lnTo>
                <a:close/>
              </a:path>
              <a:path w="1642745" h="2400300">
                <a:moveTo>
                  <a:pt x="816303" y="546100"/>
                </a:moveTo>
                <a:lnTo>
                  <a:pt x="743451" y="546100"/>
                </a:lnTo>
                <a:lnTo>
                  <a:pt x="728189" y="558800"/>
                </a:lnTo>
                <a:lnTo>
                  <a:pt x="715403" y="571500"/>
                </a:lnTo>
                <a:lnTo>
                  <a:pt x="695511" y="596900"/>
                </a:lnTo>
                <a:lnTo>
                  <a:pt x="673309" y="622300"/>
                </a:lnTo>
                <a:lnTo>
                  <a:pt x="648973" y="635000"/>
                </a:lnTo>
                <a:lnTo>
                  <a:pt x="622680" y="660400"/>
                </a:lnTo>
                <a:lnTo>
                  <a:pt x="939733" y="660400"/>
                </a:lnTo>
                <a:lnTo>
                  <a:pt x="918059" y="635000"/>
                </a:lnTo>
                <a:lnTo>
                  <a:pt x="883934" y="596900"/>
                </a:lnTo>
                <a:lnTo>
                  <a:pt x="848220" y="558800"/>
                </a:lnTo>
                <a:lnTo>
                  <a:pt x="833207" y="558800"/>
                </a:lnTo>
                <a:lnTo>
                  <a:pt x="816303" y="546100"/>
                </a:lnTo>
                <a:close/>
              </a:path>
            </a:pathLst>
          </a:custGeom>
          <a:solidFill>
            <a:srgbClr val="FFFFFF">
              <a:alpha val="6000"/>
            </a:srgbClr>
          </a:solidFill>
        </p:spPr>
        <p:txBody>
          <a:bodyPr wrap="square" lIns="0" tIns="0" rIns="0" bIns="0" rtlCol="0"/>
          <a:lstStyle/>
          <a:p>
            <a:pPr defTabSz="912114"/>
            <a:endParaRPr sz="1795" dirty="0">
              <a:solidFill>
                <a:prstClr val="black"/>
              </a:solidFill>
              <a:latin typeface="Calibri"/>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1"/>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05DA389-5C27-C843-A41A-FB050421BDA6}"/>
              </a:ext>
            </a:extLst>
          </p:cNvPr>
          <p:cNvSpPr txBox="1"/>
          <p:nvPr/>
        </p:nvSpPr>
        <p:spPr>
          <a:xfrm>
            <a:off x="386854" y="2797946"/>
            <a:ext cx="6068928" cy="3539430"/>
          </a:xfrm>
          <a:prstGeom prst="rect">
            <a:avLst/>
          </a:prstGeom>
          <a:noFill/>
        </p:spPr>
        <p:txBody>
          <a:bodyPr wrap="square" lIns="91440" tIns="45720" rIns="91440" bIns="45720" rtlCol="0" anchor="t">
            <a:spAutoFit/>
          </a:bodyPr>
          <a:lstStyle/>
          <a:p>
            <a:r>
              <a:rPr lang="en-US" sz="2800" b="1" dirty="0">
                <a:latin typeface="Franklin Gothic Medium"/>
              </a:rPr>
              <a:t>9-8-8 is an opportunity: </a:t>
            </a:r>
            <a:endParaRPr lang="en-US" dirty="0"/>
          </a:p>
          <a:p>
            <a:r>
              <a:rPr lang="en-US" sz="2800" dirty="0">
                <a:latin typeface="Franklin Gothic Medium"/>
              </a:rPr>
              <a:t>One of the largest federally mandated crisis response transformations in decades. </a:t>
            </a:r>
            <a:endParaRPr lang="en-US" dirty="0">
              <a:latin typeface="Arial" panose="020B0604020202020204"/>
              <a:cs typeface="Arial" panose="020B0604020202020204"/>
            </a:endParaRPr>
          </a:p>
          <a:p>
            <a:endParaRPr lang="en-US" sz="2800" dirty="0">
              <a:latin typeface="Franklin Gothic Medium"/>
            </a:endParaRPr>
          </a:p>
          <a:p>
            <a:r>
              <a:rPr lang="en-US" sz="2800" dirty="0">
                <a:latin typeface="Franklin Gothic Medium"/>
              </a:rPr>
              <a:t>Designed to meet the rising needs </a:t>
            </a:r>
            <a:endParaRPr lang="en-US" dirty="0">
              <a:latin typeface="Arial" panose="020B0604020202020204"/>
              <a:cs typeface="Arial"/>
            </a:endParaRPr>
          </a:p>
          <a:p>
            <a:r>
              <a:rPr lang="en-US" sz="2800" dirty="0">
                <a:latin typeface="Franklin Gothic Medium"/>
              </a:rPr>
              <a:t>of mental health, substance abuse disorders and suicide interventions. </a:t>
            </a:r>
            <a:endParaRPr lang="en-US" dirty="0">
              <a:cs typeface="Arial"/>
            </a:endParaRPr>
          </a:p>
        </p:txBody>
      </p:sp>
      <p:pic>
        <p:nvPicPr>
          <p:cNvPr id="18" name="Picture 17" descr="Icon&#10;&#10;Description automatically generated">
            <a:extLst>
              <a:ext uri="{FF2B5EF4-FFF2-40B4-BE49-F238E27FC236}">
                <a16:creationId xmlns:a16="http://schemas.microsoft.com/office/drawing/2014/main" id="{6723E054-AA15-2C4E-BE20-DB37584A20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1866" y="3107261"/>
            <a:ext cx="3279212" cy="3303593"/>
          </a:xfrm>
          <a:prstGeom prst="rect">
            <a:avLst/>
          </a:prstGeom>
        </p:spPr>
      </p:pic>
      <p:pic>
        <p:nvPicPr>
          <p:cNvPr id="15" name="Picture 14">
            <a:extLst>
              <a:ext uri="{FF2B5EF4-FFF2-40B4-BE49-F238E27FC236}">
                <a16:creationId xmlns:a16="http://schemas.microsoft.com/office/drawing/2014/main" id="{01A5A3A6-4613-7B42-96B9-6D4C71A674A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024048" y="574158"/>
            <a:ext cx="797030" cy="1124826"/>
          </a:xfrm>
          <a:prstGeom prst="rect">
            <a:avLst/>
          </a:prstGeom>
        </p:spPr>
      </p:pic>
      <p:pic>
        <p:nvPicPr>
          <p:cNvPr id="11" name="Picture 10" descr="A picture containing text, close&#10;&#10;Description automatically generated">
            <a:extLst>
              <a:ext uri="{FF2B5EF4-FFF2-40B4-BE49-F238E27FC236}">
                <a16:creationId xmlns:a16="http://schemas.microsoft.com/office/drawing/2014/main" id="{12F53AD0-EF7A-6548-83F6-599710058B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34" y="453502"/>
            <a:ext cx="6273800" cy="1739900"/>
          </a:xfrm>
          <a:prstGeom prst="rect">
            <a:avLst/>
          </a:prstGeom>
        </p:spPr>
      </p:pic>
    </p:spTree>
    <p:extLst>
      <p:ext uri="{BB962C8B-B14F-4D97-AF65-F5344CB8AC3E}">
        <p14:creationId xmlns:p14="http://schemas.microsoft.com/office/powerpoint/2010/main" val="336833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7FAC966-B1BA-A55C-EA41-7347A3591D92}"/>
              </a:ext>
            </a:extLst>
          </p:cNvPr>
          <p:cNvSpPr/>
          <p:nvPr/>
        </p:nvSpPr>
        <p:spPr>
          <a:xfrm>
            <a:off x="8143246" y="2514184"/>
            <a:ext cx="3527835" cy="3849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82C99CE-3726-B280-1422-07333924F66A}"/>
              </a:ext>
            </a:extLst>
          </p:cNvPr>
          <p:cNvSpPr/>
          <p:nvPr/>
        </p:nvSpPr>
        <p:spPr>
          <a:xfrm>
            <a:off x="4332330" y="2514168"/>
            <a:ext cx="3527835" cy="3849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F5CDD15-BC2A-C1DB-F507-1719CC93AE62}"/>
              </a:ext>
            </a:extLst>
          </p:cNvPr>
          <p:cNvSpPr/>
          <p:nvPr/>
        </p:nvSpPr>
        <p:spPr>
          <a:xfrm>
            <a:off x="556946" y="2514152"/>
            <a:ext cx="3527835" cy="3849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7D5E644-70FC-49FA-846C-A2281C1888BD}"/>
              </a:ext>
            </a:extLst>
          </p:cNvPr>
          <p:cNvSpPr/>
          <p:nvPr/>
        </p:nvSpPr>
        <p:spPr>
          <a:xfrm>
            <a:off x="-60779" y="1186819"/>
            <a:ext cx="12313557" cy="5790055"/>
          </a:xfrm>
          <a:prstGeom prst="rect">
            <a:avLst/>
          </a:prstGeom>
          <a:solidFill>
            <a:srgbClr val="2CABE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1"/>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5"/>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FE2AF1-0EC5-4978-9E3E-939A460A9EE1}"/>
              </a:ext>
            </a:extLst>
          </p:cNvPr>
          <p:cNvSpPr>
            <a:spLocks noGrp="1"/>
          </p:cNvSpPr>
          <p:nvPr>
            <p:ph type="title"/>
          </p:nvPr>
        </p:nvSpPr>
        <p:spPr>
          <a:xfrm>
            <a:off x="551865" y="145207"/>
            <a:ext cx="10788929" cy="1325563"/>
          </a:xfrm>
        </p:spPr>
        <p:txBody>
          <a:bodyPr vert="horz">
            <a:normAutofit/>
          </a:bodyPr>
          <a:lstStyle/>
          <a:p>
            <a:r>
              <a:rPr lang="en-US" sz="3600" b="1" spc="-150" dirty="0">
                <a:solidFill>
                  <a:srgbClr val="002060"/>
                </a:solidFill>
                <a:latin typeface="Franklin Gothic Demi" panose="020B0603020102020204" pitchFamily="34" charset="0"/>
                <a:cs typeface="Arial" panose="020B0604020202020204" pitchFamily="34" charset="0"/>
              </a:rPr>
              <a:t>9-8-8 Suicide &amp; Crisis Lifeline Overview</a:t>
            </a:r>
          </a:p>
        </p:txBody>
      </p:sp>
      <p:grpSp>
        <p:nvGrpSpPr>
          <p:cNvPr id="4" name="Group 3">
            <a:extLst>
              <a:ext uri="{FF2B5EF4-FFF2-40B4-BE49-F238E27FC236}">
                <a16:creationId xmlns:a16="http://schemas.microsoft.com/office/drawing/2014/main" id="{785AF5D8-4A64-4B43-A911-EDB2E2AAE37E}"/>
              </a:ext>
            </a:extLst>
          </p:cNvPr>
          <p:cNvGrpSpPr/>
          <p:nvPr/>
        </p:nvGrpSpPr>
        <p:grpSpPr>
          <a:xfrm>
            <a:off x="709663" y="2502732"/>
            <a:ext cx="3235142" cy="3473773"/>
            <a:chOff x="978950" y="3453066"/>
            <a:chExt cx="2875863" cy="2915344"/>
          </a:xfrm>
        </p:grpSpPr>
        <p:sp>
          <p:nvSpPr>
            <p:cNvPr id="11" name="object 11">
              <a:extLst>
                <a:ext uri="{FF2B5EF4-FFF2-40B4-BE49-F238E27FC236}">
                  <a16:creationId xmlns:a16="http://schemas.microsoft.com/office/drawing/2014/main" id="{C616802F-CD4A-4301-A1BE-18EA343E6F27}"/>
                </a:ext>
              </a:extLst>
            </p:cNvPr>
            <p:cNvSpPr txBox="1"/>
            <p:nvPr/>
          </p:nvSpPr>
          <p:spPr>
            <a:xfrm>
              <a:off x="1696111" y="3453066"/>
              <a:ext cx="2158702" cy="981539"/>
            </a:xfrm>
            <a:prstGeom prst="rect">
              <a:avLst/>
            </a:prstGeom>
            <a:solidFill>
              <a:srgbClr val="8EC740"/>
            </a:solidFill>
          </p:spPr>
          <p:txBody>
            <a:bodyPr vert="horz" wrap="square" lIns="274320" tIns="274320" rIns="274320" bIns="274320" rtlCol="0" anchor="ctr" anchorCtr="0">
              <a:spAutoFit/>
            </a:bodyPr>
            <a:lstStyle/>
            <a:p>
              <a:r>
                <a:rPr sz="2000" b="1" dirty="0">
                  <a:solidFill>
                    <a:srgbClr val="FFFFFF"/>
                  </a:solidFill>
                  <a:latin typeface="Franklin Gothic Medium"/>
                  <a:cs typeface="Helvetica LT Std"/>
                </a:rPr>
                <a:t>Someone</a:t>
              </a:r>
              <a:r>
                <a:rPr sz="2000" b="1" spc="-25" dirty="0">
                  <a:solidFill>
                    <a:srgbClr val="FFFFFF"/>
                  </a:solidFill>
                  <a:latin typeface="Franklin Gothic Medium"/>
                  <a:cs typeface="Helvetica LT Std"/>
                </a:rPr>
                <a:t> </a:t>
              </a:r>
              <a:r>
                <a:rPr sz="2000" b="1" spc="-10" dirty="0">
                  <a:solidFill>
                    <a:srgbClr val="FFFFFF"/>
                  </a:solidFill>
                  <a:latin typeface="Franklin Gothic Medium"/>
                  <a:cs typeface="Helvetica LT Std"/>
                </a:rPr>
                <a:t>to</a:t>
              </a:r>
              <a:r>
                <a:rPr sz="2000" b="1" spc="-25" dirty="0">
                  <a:solidFill>
                    <a:srgbClr val="FFFFFF"/>
                  </a:solidFill>
                  <a:latin typeface="Franklin Gothic Medium"/>
                  <a:cs typeface="Helvetica LT Std"/>
                </a:rPr>
                <a:t> </a:t>
              </a:r>
              <a:endParaRPr lang="en-US" sz="2000" dirty="0">
                <a:solidFill>
                  <a:srgbClr val="000000"/>
                </a:solidFill>
                <a:latin typeface="Franklin Gothic Medium"/>
                <a:cs typeface="Helvetica LT Std"/>
              </a:endParaRPr>
            </a:p>
            <a:p>
              <a:r>
                <a:rPr sz="2000" b="1" dirty="0">
                  <a:solidFill>
                    <a:srgbClr val="FFFFFF"/>
                  </a:solidFill>
                  <a:latin typeface="Franklin Gothic Medium"/>
                  <a:cs typeface="Helvetica LT Std"/>
                </a:rPr>
                <a:t>talk</a:t>
              </a:r>
              <a:r>
                <a:rPr sz="2000" b="1" spc="-25" dirty="0">
                  <a:solidFill>
                    <a:srgbClr val="FFFFFF"/>
                  </a:solidFill>
                  <a:latin typeface="Franklin Gothic Medium"/>
                  <a:cs typeface="Helvetica LT Std"/>
                </a:rPr>
                <a:t> </a:t>
              </a:r>
              <a:r>
                <a:rPr sz="2000" b="1" spc="-10" dirty="0">
                  <a:solidFill>
                    <a:srgbClr val="FFFFFF"/>
                  </a:solidFill>
                  <a:latin typeface="Franklin Gothic Medium"/>
                  <a:cs typeface="Helvetica LT Std"/>
                </a:rPr>
                <a:t>to</a:t>
              </a:r>
              <a:endParaRPr sz="2000" dirty="0">
                <a:latin typeface="Franklin Gothic Medium"/>
                <a:cs typeface="Helvetica LT Std"/>
              </a:endParaRPr>
            </a:p>
          </p:txBody>
        </p:sp>
        <p:sp>
          <p:nvSpPr>
            <p:cNvPr id="14" name="object 14">
              <a:extLst>
                <a:ext uri="{FF2B5EF4-FFF2-40B4-BE49-F238E27FC236}">
                  <a16:creationId xmlns:a16="http://schemas.microsoft.com/office/drawing/2014/main" id="{3C150765-2BFE-45D3-AD39-C65C6F46A0B4}"/>
                </a:ext>
              </a:extLst>
            </p:cNvPr>
            <p:cNvSpPr txBox="1"/>
            <p:nvPr/>
          </p:nvSpPr>
          <p:spPr>
            <a:xfrm>
              <a:off x="978950" y="4601906"/>
              <a:ext cx="2840120" cy="1766504"/>
            </a:xfrm>
            <a:prstGeom prst="rect">
              <a:avLst/>
            </a:prstGeom>
          </p:spPr>
          <p:txBody>
            <a:bodyPr vert="horz" wrap="square" lIns="0" tIns="0" rIns="0" bIns="0" numCol="1" spcCol="91440" rtlCol="0" anchor="t">
              <a:noAutofit/>
            </a:bodyPr>
            <a:lstStyle/>
            <a:p>
              <a:pPr marL="126365" marR="18415" indent="-113665">
                <a:spcBef>
                  <a:spcPts val="200"/>
                </a:spcBef>
                <a:spcAft>
                  <a:spcPts val="299"/>
                </a:spcAft>
                <a:buChar char="•"/>
                <a:tabLst>
                  <a:tab pos="126683" algn="l"/>
                </a:tabLst>
              </a:pPr>
              <a:r>
                <a:rPr dirty="0">
                  <a:solidFill>
                    <a:srgbClr val="211C51"/>
                  </a:solidFill>
                  <a:latin typeface="Franklin Gothic Medium"/>
                  <a:cs typeface="Helvetica LT Std"/>
                </a:rPr>
                <a:t>Available 24/7 for calls,</a:t>
              </a:r>
              <a:r>
                <a:rPr lang="en-US" dirty="0">
                  <a:solidFill>
                    <a:srgbClr val="211C51"/>
                  </a:solidFill>
                  <a:latin typeface="Franklin Gothic Medium"/>
                  <a:cs typeface="Helvetica LT Std"/>
                </a:rPr>
                <a:t> </a:t>
              </a:r>
              <a:r>
                <a:rPr dirty="0">
                  <a:solidFill>
                    <a:srgbClr val="211C51"/>
                  </a:solidFill>
                  <a:latin typeface="Franklin Gothic Medium"/>
                  <a:cs typeface="Helvetica LT Std"/>
                </a:rPr>
                <a:t>text and chat</a:t>
              </a:r>
              <a:endParaRPr lang="en-US" dirty="0">
                <a:latin typeface="Franklin Gothic Medium"/>
                <a:cs typeface="Helvetica LT Std"/>
              </a:endParaRPr>
            </a:p>
            <a:p>
              <a:pPr marL="126365" marR="4445" indent="-113665">
                <a:spcBef>
                  <a:spcPts val="449"/>
                </a:spcBef>
                <a:spcAft>
                  <a:spcPts val="299"/>
                </a:spcAft>
                <a:buChar char="•"/>
                <a:tabLst>
                  <a:tab pos="126683" algn="l"/>
                </a:tabLst>
              </a:pPr>
              <a:r>
                <a:rPr dirty="0">
                  <a:solidFill>
                    <a:srgbClr val="211C51"/>
                  </a:solidFill>
                  <a:latin typeface="Franklin Gothic Medium"/>
                  <a:cs typeface="Helvetica LT Std"/>
                </a:rPr>
                <a:t>Peer-run</a:t>
              </a:r>
              <a:r>
                <a:rPr lang="en-US" dirty="0">
                  <a:solidFill>
                    <a:srgbClr val="211C51"/>
                  </a:solidFill>
                  <a:latin typeface="Franklin Gothic Medium"/>
                  <a:cs typeface="Helvetica LT Std"/>
                </a:rPr>
                <a:t> warm lines </a:t>
              </a:r>
              <a:r>
                <a:rPr dirty="0">
                  <a:solidFill>
                    <a:srgbClr val="211C51"/>
                  </a:solidFill>
                  <a:latin typeface="Franklin Gothic Medium"/>
                  <a:cs typeface="Helvetica LT Std"/>
                </a:rPr>
                <a:t>offering callers emotional support, staffed by </a:t>
              </a:r>
              <a:r>
                <a:rPr lang="en-US" dirty="0">
                  <a:solidFill>
                    <a:srgbClr val="211C51"/>
                  </a:solidFill>
                  <a:latin typeface="Franklin Gothic Medium"/>
                  <a:cs typeface="Helvetica LT Std"/>
                </a:rPr>
                <a:t>individuals who</a:t>
              </a:r>
              <a:r>
                <a:rPr dirty="0">
                  <a:solidFill>
                    <a:srgbClr val="211C51"/>
                  </a:solidFill>
                  <a:latin typeface="Franklin Gothic Medium"/>
                  <a:cs typeface="Helvetica LT Std"/>
                </a:rPr>
                <a:t> are in recovery</a:t>
              </a:r>
              <a:r>
                <a:rPr lang="en-US" dirty="0">
                  <a:solidFill>
                    <a:srgbClr val="211C51"/>
                  </a:solidFill>
                  <a:latin typeface="Franklin Gothic Medium"/>
                  <a:cs typeface="Helvetica LT Std"/>
                </a:rPr>
                <a:t> </a:t>
              </a:r>
              <a:r>
                <a:rPr dirty="0">
                  <a:solidFill>
                    <a:srgbClr val="211C51"/>
                  </a:solidFill>
                  <a:latin typeface="Franklin Gothic Medium"/>
                  <a:cs typeface="Helvetica LT Std"/>
                </a:rPr>
                <a:t>themselves</a:t>
              </a:r>
              <a:endParaRPr dirty="0">
                <a:latin typeface="Franklin Gothic Medium"/>
                <a:cs typeface="Helvetica LT Std"/>
              </a:endParaRPr>
            </a:p>
          </p:txBody>
        </p:sp>
        <p:sp>
          <p:nvSpPr>
            <p:cNvPr id="17" name="object 26">
              <a:extLst>
                <a:ext uri="{FF2B5EF4-FFF2-40B4-BE49-F238E27FC236}">
                  <a16:creationId xmlns:a16="http://schemas.microsoft.com/office/drawing/2014/main" id="{FF9731CD-606B-40EB-9D26-0F11FA9581A0}"/>
                </a:ext>
              </a:extLst>
            </p:cNvPr>
            <p:cNvSpPr/>
            <p:nvPr/>
          </p:nvSpPr>
          <p:spPr>
            <a:xfrm>
              <a:off x="1101364" y="3605748"/>
              <a:ext cx="426084" cy="715010"/>
            </a:xfrm>
            <a:custGeom>
              <a:avLst/>
              <a:gdLst/>
              <a:ahLst/>
              <a:cxnLst/>
              <a:rect l="l" t="t" r="r" b="b"/>
              <a:pathLst>
                <a:path w="426085" h="715010">
                  <a:moveTo>
                    <a:pt x="265506" y="66294"/>
                  </a:moveTo>
                  <a:lnTo>
                    <a:pt x="173278" y="66294"/>
                  </a:lnTo>
                  <a:lnTo>
                    <a:pt x="173278" y="91744"/>
                  </a:lnTo>
                  <a:lnTo>
                    <a:pt x="265506" y="91744"/>
                  </a:lnTo>
                  <a:lnTo>
                    <a:pt x="265506" y="66294"/>
                  </a:lnTo>
                  <a:close/>
                </a:path>
                <a:path w="426085" h="715010">
                  <a:moveTo>
                    <a:pt x="371551" y="441159"/>
                  </a:moveTo>
                  <a:lnTo>
                    <a:pt x="371538" y="434162"/>
                  </a:lnTo>
                  <a:lnTo>
                    <a:pt x="371068" y="430123"/>
                  </a:lnTo>
                  <a:lnTo>
                    <a:pt x="369849" y="424954"/>
                  </a:lnTo>
                  <a:lnTo>
                    <a:pt x="369163" y="421868"/>
                  </a:lnTo>
                  <a:lnTo>
                    <a:pt x="368122" y="418566"/>
                  </a:lnTo>
                  <a:lnTo>
                    <a:pt x="366560" y="414718"/>
                  </a:lnTo>
                  <a:lnTo>
                    <a:pt x="365239" y="411480"/>
                  </a:lnTo>
                  <a:lnTo>
                    <a:pt x="364959" y="411251"/>
                  </a:lnTo>
                  <a:lnTo>
                    <a:pt x="361823" y="408609"/>
                  </a:lnTo>
                  <a:lnTo>
                    <a:pt x="346024" y="405218"/>
                  </a:lnTo>
                  <a:lnTo>
                    <a:pt x="346024" y="441159"/>
                  </a:lnTo>
                  <a:lnTo>
                    <a:pt x="342773" y="457200"/>
                  </a:lnTo>
                  <a:lnTo>
                    <a:pt x="333578" y="470789"/>
                  </a:lnTo>
                  <a:lnTo>
                    <a:pt x="319951" y="479958"/>
                  </a:lnTo>
                  <a:lnTo>
                    <a:pt x="303288" y="483323"/>
                  </a:lnTo>
                  <a:lnTo>
                    <a:pt x="255384" y="477812"/>
                  </a:lnTo>
                  <a:lnTo>
                    <a:pt x="211302" y="462114"/>
                  </a:lnTo>
                  <a:lnTo>
                    <a:pt x="172300" y="437489"/>
                  </a:lnTo>
                  <a:lnTo>
                    <a:pt x="139661" y="405206"/>
                  </a:lnTo>
                  <a:lnTo>
                    <a:pt x="114655" y="366522"/>
                  </a:lnTo>
                  <a:lnTo>
                    <a:pt x="98552" y="322681"/>
                  </a:lnTo>
                  <a:lnTo>
                    <a:pt x="92697" y="275424"/>
                  </a:lnTo>
                  <a:lnTo>
                    <a:pt x="92633" y="273926"/>
                  </a:lnTo>
                  <a:lnTo>
                    <a:pt x="96050" y="257467"/>
                  </a:lnTo>
                  <a:lnTo>
                    <a:pt x="105181" y="243992"/>
                  </a:lnTo>
                  <a:lnTo>
                    <a:pt x="118681" y="234848"/>
                  </a:lnTo>
                  <a:lnTo>
                    <a:pt x="135166" y="231406"/>
                  </a:lnTo>
                  <a:lnTo>
                    <a:pt x="135661" y="231444"/>
                  </a:lnTo>
                  <a:lnTo>
                    <a:pt x="136144" y="231444"/>
                  </a:lnTo>
                  <a:lnTo>
                    <a:pt x="136626" y="231406"/>
                  </a:lnTo>
                  <a:lnTo>
                    <a:pt x="139395" y="231432"/>
                  </a:lnTo>
                  <a:lnTo>
                    <a:pt x="142189" y="231711"/>
                  </a:lnTo>
                  <a:lnTo>
                    <a:pt x="144970" y="232270"/>
                  </a:lnTo>
                  <a:lnTo>
                    <a:pt x="161925" y="308508"/>
                  </a:lnTo>
                  <a:lnTo>
                    <a:pt x="157124" y="312077"/>
                  </a:lnTo>
                  <a:lnTo>
                    <a:pt x="151638" y="314579"/>
                  </a:lnTo>
                  <a:lnTo>
                    <a:pt x="142189" y="316674"/>
                  </a:lnTo>
                  <a:lnTo>
                    <a:pt x="139115" y="318960"/>
                  </a:lnTo>
                  <a:lnTo>
                    <a:pt x="135585" y="325348"/>
                  </a:lnTo>
                  <a:lnTo>
                    <a:pt x="135280" y="329145"/>
                  </a:lnTo>
                  <a:lnTo>
                    <a:pt x="136512" y="332574"/>
                  </a:lnTo>
                  <a:lnTo>
                    <a:pt x="153936" y="367931"/>
                  </a:lnTo>
                  <a:lnTo>
                    <a:pt x="178625" y="398424"/>
                  </a:lnTo>
                  <a:lnTo>
                    <a:pt x="209372" y="422846"/>
                  </a:lnTo>
                  <a:lnTo>
                    <a:pt x="244919" y="439966"/>
                  </a:lnTo>
                  <a:lnTo>
                    <a:pt x="248361" y="441159"/>
                  </a:lnTo>
                  <a:lnTo>
                    <a:pt x="252120" y="440842"/>
                  </a:lnTo>
                  <a:lnTo>
                    <a:pt x="258470" y="437349"/>
                  </a:lnTo>
                  <a:lnTo>
                    <a:pt x="260743" y="434340"/>
                  </a:lnTo>
                  <a:lnTo>
                    <a:pt x="262928" y="424954"/>
                  </a:lnTo>
                  <a:lnTo>
                    <a:pt x="265506" y="419481"/>
                  </a:lnTo>
                  <a:lnTo>
                    <a:pt x="345071" y="431038"/>
                  </a:lnTo>
                  <a:lnTo>
                    <a:pt x="346024" y="441159"/>
                  </a:lnTo>
                  <a:lnTo>
                    <a:pt x="346024" y="405218"/>
                  </a:lnTo>
                  <a:lnTo>
                    <a:pt x="263156" y="387400"/>
                  </a:lnTo>
                  <a:lnTo>
                    <a:pt x="258826" y="388620"/>
                  </a:lnTo>
                  <a:lnTo>
                    <a:pt x="249821" y="397281"/>
                  </a:lnTo>
                  <a:lnTo>
                    <a:pt x="245021" y="403948"/>
                  </a:lnTo>
                  <a:lnTo>
                    <a:pt x="241541" y="411251"/>
                  </a:lnTo>
                  <a:lnTo>
                    <a:pt x="217678" y="397852"/>
                  </a:lnTo>
                  <a:lnTo>
                    <a:pt x="196659" y="380453"/>
                  </a:lnTo>
                  <a:lnTo>
                    <a:pt x="179044" y="359625"/>
                  </a:lnTo>
                  <a:lnTo>
                    <a:pt x="165404" y="335940"/>
                  </a:lnTo>
                  <a:lnTo>
                    <a:pt x="172694" y="332536"/>
                  </a:lnTo>
                  <a:lnTo>
                    <a:pt x="179362" y="327837"/>
                  </a:lnTo>
                  <a:lnTo>
                    <a:pt x="188137" y="318947"/>
                  </a:lnTo>
                  <a:lnTo>
                    <a:pt x="189407" y="314553"/>
                  </a:lnTo>
                  <a:lnTo>
                    <a:pt x="170916" y="231406"/>
                  </a:lnTo>
                  <a:lnTo>
                    <a:pt x="167309" y="215163"/>
                  </a:lnTo>
                  <a:lnTo>
                    <a:pt x="141135" y="205968"/>
                  </a:lnTo>
                  <a:lnTo>
                    <a:pt x="135496" y="205968"/>
                  </a:lnTo>
                  <a:lnTo>
                    <a:pt x="87325" y="225894"/>
                  </a:lnTo>
                  <a:lnTo>
                    <a:pt x="67157" y="273926"/>
                  </a:lnTo>
                  <a:lnTo>
                    <a:pt x="67132" y="275424"/>
                  </a:lnTo>
                  <a:lnTo>
                    <a:pt x="72313" y="322402"/>
                  </a:lnTo>
                  <a:lnTo>
                    <a:pt x="86372" y="366179"/>
                  </a:lnTo>
                  <a:lnTo>
                    <a:pt x="108331" y="405815"/>
                  </a:lnTo>
                  <a:lnTo>
                    <a:pt x="137236" y="440359"/>
                  </a:lnTo>
                  <a:lnTo>
                    <a:pt x="172135" y="468871"/>
                  </a:lnTo>
                  <a:lnTo>
                    <a:pt x="212090" y="490410"/>
                  </a:lnTo>
                  <a:lnTo>
                    <a:pt x="256120" y="504024"/>
                  </a:lnTo>
                  <a:lnTo>
                    <a:pt x="303288" y="508774"/>
                  </a:lnTo>
                  <a:lnTo>
                    <a:pt x="329882" y="503402"/>
                  </a:lnTo>
                  <a:lnTo>
                    <a:pt x="351624" y="488772"/>
                  </a:lnTo>
                  <a:lnTo>
                    <a:pt x="355307" y="483323"/>
                  </a:lnTo>
                  <a:lnTo>
                    <a:pt x="366293" y="467093"/>
                  </a:lnTo>
                  <a:lnTo>
                    <a:pt x="371551" y="441159"/>
                  </a:lnTo>
                  <a:close/>
                </a:path>
                <a:path w="426085" h="715010">
                  <a:moveTo>
                    <a:pt x="425577" y="60045"/>
                  </a:moveTo>
                  <a:lnTo>
                    <a:pt x="420344" y="36690"/>
                  </a:lnTo>
                  <a:lnTo>
                    <a:pt x="406082" y="17602"/>
                  </a:lnTo>
                  <a:lnTo>
                    <a:pt x="400050" y="13931"/>
                  </a:lnTo>
                  <a:lnTo>
                    <a:pt x="400050" y="60045"/>
                  </a:lnTo>
                  <a:lnTo>
                    <a:pt x="400050" y="510336"/>
                  </a:lnTo>
                  <a:lnTo>
                    <a:pt x="400050" y="614337"/>
                  </a:lnTo>
                  <a:lnTo>
                    <a:pt x="69240" y="614337"/>
                  </a:lnTo>
                  <a:lnTo>
                    <a:pt x="69240" y="639787"/>
                  </a:lnTo>
                  <a:lnTo>
                    <a:pt x="400050" y="639787"/>
                  </a:lnTo>
                  <a:lnTo>
                    <a:pt x="400050" y="654710"/>
                  </a:lnTo>
                  <a:lnTo>
                    <a:pt x="396824" y="668159"/>
                  </a:lnTo>
                  <a:lnTo>
                    <a:pt x="388048" y="679157"/>
                  </a:lnTo>
                  <a:lnTo>
                    <a:pt x="375031" y="686574"/>
                  </a:lnTo>
                  <a:lnTo>
                    <a:pt x="359105" y="689305"/>
                  </a:lnTo>
                  <a:lnTo>
                    <a:pt x="66459" y="689305"/>
                  </a:lnTo>
                  <a:lnTo>
                    <a:pt x="50546" y="686574"/>
                  </a:lnTo>
                  <a:lnTo>
                    <a:pt x="37528" y="679157"/>
                  </a:lnTo>
                  <a:lnTo>
                    <a:pt x="28752" y="668159"/>
                  </a:lnTo>
                  <a:lnTo>
                    <a:pt x="25527" y="654710"/>
                  </a:lnTo>
                  <a:lnTo>
                    <a:pt x="25527" y="511124"/>
                  </a:lnTo>
                  <a:lnTo>
                    <a:pt x="25527" y="60045"/>
                  </a:lnTo>
                  <a:lnTo>
                    <a:pt x="28752" y="46583"/>
                  </a:lnTo>
                  <a:lnTo>
                    <a:pt x="37528" y="35585"/>
                  </a:lnTo>
                  <a:lnTo>
                    <a:pt x="50546" y="28168"/>
                  </a:lnTo>
                  <a:lnTo>
                    <a:pt x="66471" y="25450"/>
                  </a:lnTo>
                  <a:lnTo>
                    <a:pt x="359117" y="25450"/>
                  </a:lnTo>
                  <a:lnTo>
                    <a:pt x="375043" y="28168"/>
                  </a:lnTo>
                  <a:lnTo>
                    <a:pt x="388048" y="35585"/>
                  </a:lnTo>
                  <a:lnTo>
                    <a:pt x="396824" y="46583"/>
                  </a:lnTo>
                  <a:lnTo>
                    <a:pt x="400050" y="60045"/>
                  </a:lnTo>
                  <a:lnTo>
                    <a:pt x="400050" y="13931"/>
                  </a:lnTo>
                  <a:lnTo>
                    <a:pt x="384962" y="4724"/>
                  </a:lnTo>
                  <a:lnTo>
                    <a:pt x="359117" y="0"/>
                  </a:lnTo>
                  <a:lnTo>
                    <a:pt x="66471" y="0"/>
                  </a:lnTo>
                  <a:lnTo>
                    <a:pt x="40627" y="4724"/>
                  </a:lnTo>
                  <a:lnTo>
                    <a:pt x="19494" y="17602"/>
                  </a:lnTo>
                  <a:lnTo>
                    <a:pt x="5232" y="36690"/>
                  </a:lnTo>
                  <a:lnTo>
                    <a:pt x="0" y="60045"/>
                  </a:lnTo>
                  <a:lnTo>
                    <a:pt x="0" y="511124"/>
                  </a:lnTo>
                  <a:lnTo>
                    <a:pt x="0" y="654710"/>
                  </a:lnTo>
                  <a:lnTo>
                    <a:pt x="5232" y="678053"/>
                  </a:lnTo>
                  <a:lnTo>
                    <a:pt x="19494" y="697141"/>
                  </a:lnTo>
                  <a:lnTo>
                    <a:pt x="40614" y="710031"/>
                  </a:lnTo>
                  <a:lnTo>
                    <a:pt x="66459" y="714756"/>
                  </a:lnTo>
                  <a:lnTo>
                    <a:pt x="359105" y="714756"/>
                  </a:lnTo>
                  <a:lnTo>
                    <a:pt x="384962" y="710031"/>
                  </a:lnTo>
                  <a:lnTo>
                    <a:pt x="406082" y="697141"/>
                  </a:lnTo>
                  <a:lnTo>
                    <a:pt x="420344" y="678053"/>
                  </a:lnTo>
                  <a:lnTo>
                    <a:pt x="425577" y="654710"/>
                  </a:lnTo>
                  <a:lnTo>
                    <a:pt x="425577" y="510336"/>
                  </a:lnTo>
                  <a:lnTo>
                    <a:pt x="425577" y="60045"/>
                  </a:lnTo>
                  <a:close/>
                </a:path>
              </a:pathLst>
            </a:custGeom>
            <a:solidFill>
              <a:srgbClr val="211C51"/>
            </a:solidFill>
          </p:spPr>
          <p:txBody>
            <a:bodyPr wrap="square" lIns="0" tIns="0" rIns="0" bIns="0" rtlCol="0"/>
            <a:lstStyle/>
            <a:p>
              <a:pPr>
                <a:lnSpc>
                  <a:spcPct val="120000"/>
                </a:lnSpc>
                <a:spcAft>
                  <a:spcPts val="599"/>
                </a:spcAft>
              </a:pPr>
              <a:endParaRPr sz="1397" dirty="0"/>
            </a:p>
          </p:txBody>
        </p:sp>
      </p:grpSp>
      <p:grpSp>
        <p:nvGrpSpPr>
          <p:cNvPr id="7" name="Group 6">
            <a:extLst>
              <a:ext uri="{FF2B5EF4-FFF2-40B4-BE49-F238E27FC236}">
                <a16:creationId xmlns:a16="http://schemas.microsoft.com/office/drawing/2014/main" id="{F0C2561B-14BE-4B53-A2BA-829AE56F0603}"/>
              </a:ext>
            </a:extLst>
          </p:cNvPr>
          <p:cNvGrpSpPr/>
          <p:nvPr/>
        </p:nvGrpSpPr>
        <p:grpSpPr>
          <a:xfrm>
            <a:off x="4435239" y="2712474"/>
            <a:ext cx="3349732" cy="2972788"/>
            <a:chOff x="4774831" y="3557942"/>
            <a:chExt cx="2977729" cy="2494895"/>
          </a:xfrm>
        </p:grpSpPr>
        <p:sp>
          <p:nvSpPr>
            <p:cNvPr id="15" name="object 15">
              <a:extLst>
                <a:ext uri="{FF2B5EF4-FFF2-40B4-BE49-F238E27FC236}">
                  <a16:creationId xmlns:a16="http://schemas.microsoft.com/office/drawing/2014/main" id="{7D38379D-8E0D-4B82-B333-9BBF390CA2C2}"/>
                </a:ext>
              </a:extLst>
            </p:cNvPr>
            <p:cNvSpPr txBox="1"/>
            <p:nvPr/>
          </p:nvSpPr>
          <p:spPr>
            <a:xfrm>
              <a:off x="4774831" y="4507344"/>
              <a:ext cx="2880806" cy="1545493"/>
            </a:xfrm>
            <a:prstGeom prst="rect">
              <a:avLst/>
            </a:prstGeom>
          </p:spPr>
          <p:txBody>
            <a:bodyPr vert="horz" wrap="square" lIns="0" tIns="0" rIns="0" bIns="0" rtlCol="0" anchor="t">
              <a:spAutoFit/>
            </a:bodyPr>
            <a:lstStyle/>
            <a:p>
              <a:pPr marL="126365" marR="11430" indent="-113665">
                <a:spcBef>
                  <a:spcPts val="200"/>
                </a:spcBef>
                <a:spcAft>
                  <a:spcPts val="299"/>
                </a:spcAft>
                <a:buChar char="•"/>
                <a:tabLst>
                  <a:tab pos="126683" algn="l"/>
                </a:tabLst>
              </a:pPr>
              <a:r>
                <a:rPr spc="-15" dirty="0">
                  <a:solidFill>
                    <a:srgbClr val="211C51"/>
                  </a:solidFill>
                  <a:latin typeface="Franklin Gothic Medium"/>
                </a:rPr>
                <a:t>Mobile crisis available</a:t>
              </a:r>
              <a:r>
                <a:rPr lang="en-US" spc="-15" dirty="0">
                  <a:solidFill>
                    <a:srgbClr val="211C51"/>
                  </a:solidFill>
                  <a:latin typeface="Franklin Gothic Medium"/>
                </a:rPr>
                <a:t> </a:t>
              </a:r>
              <a:r>
                <a:rPr spc="-15" dirty="0">
                  <a:solidFill>
                    <a:srgbClr val="211C51"/>
                  </a:solidFill>
                  <a:latin typeface="Franklin Gothic Medium"/>
                </a:rPr>
                <a:t>statewide</a:t>
              </a:r>
              <a:endParaRPr lang="en-US" dirty="0">
                <a:latin typeface="Franklin Gothic Medium"/>
              </a:endParaRPr>
            </a:p>
            <a:p>
              <a:pPr marL="126365" marR="12065" indent="-113665">
                <a:spcBef>
                  <a:spcPts val="449"/>
                </a:spcBef>
                <a:spcAft>
                  <a:spcPts val="299"/>
                </a:spcAft>
                <a:buChar char="•"/>
                <a:tabLst>
                  <a:tab pos="126683" algn="l"/>
                </a:tabLst>
              </a:pPr>
              <a:r>
                <a:rPr spc="-15" dirty="0">
                  <a:solidFill>
                    <a:srgbClr val="211C51"/>
                  </a:solidFill>
                  <a:latin typeface="Franklin Gothic Medium"/>
                </a:rPr>
                <a:t>Coordinate with 9-1-1/EMS as appropriate</a:t>
              </a:r>
            </a:p>
            <a:p>
              <a:pPr marL="126365" marR="4445" indent="-113665">
                <a:spcBef>
                  <a:spcPts val="449"/>
                </a:spcBef>
                <a:spcAft>
                  <a:spcPts val="299"/>
                </a:spcAft>
                <a:buChar char="•"/>
                <a:tabLst>
                  <a:tab pos="126683" algn="l"/>
                </a:tabLst>
              </a:pPr>
              <a:r>
                <a:rPr spc="-15" dirty="0">
                  <a:solidFill>
                    <a:srgbClr val="211C51"/>
                  </a:solidFill>
                  <a:latin typeface="Franklin Gothic Medium"/>
                </a:rPr>
                <a:t>Outpatient community</a:t>
              </a:r>
              <a:r>
                <a:rPr lang="en-US" spc="-15" dirty="0">
                  <a:solidFill>
                    <a:srgbClr val="211C51"/>
                  </a:solidFill>
                  <a:latin typeface="Franklin Gothic Medium"/>
                </a:rPr>
                <a:t> </a:t>
              </a:r>
              <a:r>
                <a:rPr spc="-15" dirty="0">
                  <a:solidFill>
                    <a:srgbClr val="211C51"/>
                  </a:solidFill>
                  <a:latin typeface="Franklin Gothic Medium"/>
                </a:rPr>
                <a:t>provider response</a:t>
              </a:r>
            </a:p>
          </p:txBody>
        </p:sp>
        <p:grpSp>
          <p:nvGrpSpPr>
            <p:cNvPr id="21" name="Group 20">
              <a:extLst>
                <a:ext uri="{FF2B5EF4-FFF2-40B4-BE49-F238E27FC236}">
                  <a16:creationId xmlns:a16="http://schemas.microsoft.com/office/drawing/2014/main" id="{E5EE4BF1-D6F1-4814-8F25-979D1990DAD2}"/>
                </a:ext>
              </a:extLst>
            </p:cNvPr>
            <p:cNvGrpSpPr/>
            <p:nvPr/>
          </p:nvGrpSpPr>
          <p:grpSpPr>
            <a:xfrm>
              <a:off x="4862684" y="3615542"/>
              <a:ext cx="723900" cy="647702"/>
              <a:chOff x="4941570" y="5765609"/>
              <a:chExt cx="723900" cy="647702"/>
            </a:xfrm>
          </p:grpSpPr>
          <p:pic>
            <p:nvPicPr>
              <p:cNvPr id="22" name="object 29">
                <a:extLst>
                  <a:ext uri="{FF2B5EF4-FFF2-40B4-BE49-F238E27FC236}">
                    <a16:creationId xmlns:a16="http://schemas.microsoft.com/office/drawing/2014/main" id="{9B114E41-C309-4C02-8417-F62C76C4B2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5093968" y="5816411"/>
                <a:ext cx="281550" cy="249572"/>
              </a:xfrm>
              <a:prstGeom prst="rect">
                <a:avLst/>
              </a:prstGeom>
            </p:spPr>
          </p:pic>
          <p:sp>
            <p:nvSpPr>
              <p:cNvPr id="23" name="object 30">
                <a:extLst>
                  <a:ext uri="{FF2B5EF4-FFF2-40B4-BE49-F238E27FC236}">
                    <a16:creationId xmlns:a16="http://schemas.microsoft.com/office/drawing/2014/main" id="{5872A37D-F5BA-47FB-97C4-36747E0E2B6E}"/>
                  </a:ext>
                </a:extLst>
              </p:cNvPr>
              <p:cNvSpPr/>
              <p:nvPr/>
            </p:nvSpPr>
            <p:spPr>
              <a:xfrm>
                <a:off x="4941570" y="5765609"/>
                <a:ext cx="723900" cy="546735"/>
              </a:xfrm>
              <a:custGeom>
                <a:avLst/>
                <a:gdLst/>
                <a:ahLst/>
                <a:cxnLst/>
                <a:rect l="l" t="t" r="r" b="b"/>
                <a:pathLst>
                  <a:path w="723900" h="546735">
                    <a:moveTo>
                      <a:pt x="25400" y="0"/>
                    </a:moveTo>
                    <a:lnTo>
                      <a:pt x="0" y="0"/>
                    </a:lnTo>
                    <a:lnTo>
                      <a:pt x="0" y="25400"/>
                    </a:lnTo>
                    <a:lnTo>
                      <a:pt x="25400" y="25400"/>
                    </a:lnTo>
                    <a:lnTo>
                      <a:pt x="25400" y="0"/>
                    </a:lnTo>
                    <a:close/>
                  </a:path>
                  <a:path w="723900" h="546735">
                    <a:moveTo>
                      <a:pt x="723900" y="435076"/>
                    </a:moveTo>
                    <a:lnTo>
                      <a:pt x="716965" y="386994"/>
                    </a:lnTo>
                    <a:lnTo>
                      <a:pt x="697407" y="343763"/>
                    </a:lnTo>
                    <a:lnTo>
                      <a:pt x="667080" y="307098"/>
                    </a:lnTo>
                    <a:lnTo>
                      <a:pt x="627849" y="278765"/>
                    </a:lnTo>
                    <a:lnTo>
                      <a:pt x="581583" y="260489"/>
                    </a:lnTo>
                    <a:lnTo>
                      <a:pt x="530136" y="254012"/>
                    </a:lnTo>
                    <a:lnTo>
                      <a:pt x="528942" y="254012"/>
                    </a:lnTo>
                    <a:lnTo>
                      <a:pt x="527850" y="253365"/>
                    </a:lnTo>
                    <a:lnTo>
                      <a:pt x="453644" y="118440"/>
                    </a:lnTo>
                    <a:lnTo>
                      <a:pt x="425577" y="76796"/>
                    </a:lnTo>
                    <a:lnTo>
                      <a:pt x="392201" y="43764"/>
                    </a:lnTo>
                    <a:lnTo>
                      <a:pt x="354101" y="19697"/>
                    </a:lnTo>
                    <a:lnTo>
                      <a:pt x="311848" y="4991"/>
                    </a:lnTo>
                    <a:lnTo>
                      <a:pt x="266052" y="12"/>
                    </a:lnTo>
                    <a:lnTo>
                      <a:pt x="50800" y="12"/>
                    </a:lnTo>
                    <a:lnTo>
                      <a:pt x="50800" y="25412"/>
                    </a:lnTo>
                    <a:lnTo>
                      <a:pt x="266052" y="25412"/>
                    </a:lnTo>
                    <a:lnTo>
                      <a:pt x="316204" y="32169"/>
                    </a:lnTo>
                    <a:lnTo>
                      <a:pt x="360870" y="52209"/>
                    </a:lnTo>
                    <a:lnTo>
                      <a:pt x="399453" y="85166"/>
                    </a:lnTo>
                    <a:lnTo>
                      <a:pt x="431393" y="130670"/>
                    </a:lnTo>
                    <a:lnTo>
                      <a:pt x="505028" y="264553"/>
                    </a:lnTo>
                    <a:lnTo>
                      <a:pt x="509600" y="270738"/>
                    </a:lnTo>
                    <a:lnTo>
                      <a:pt x="515543" y="275412"/>
                    </a:lnTo>
                    <a:lnTo>
                      <a:pt x="522503" y="278371"/>
                    </a:lnTo>
                    <a:lnTo>
                      <a:pt x="574840" y="284975"/>
                    </a:lnTo>
                    <a:lnTo>
                      <a:pt x="615035" y="300685"/>
                    </a:lnTo>
                    <a:lnTo>
                      <a:pt x="649122" y="325056"/>
                    </a:lnTo>
                    <a:lnTo>
                      <a:pt x="675474" y="356565"/>
                    </a:lnTo>
                    <a:lnTo>
                      <a:pt x="692467" y="393738"/>
                    </a:lnTo>
                    <a:lnTo>
                      <a:pt x="698500" y="435076"/>
                    </a:lnTo>
                    <a:lnTo>
                      <a:pt x="698500" y="482612"/>
                    </a:lnTo>
                    <a:lnTo>
                      <a:pt x="695490" y="497420"/>
                    </a:lnTo>
                    <a:lnTo>
                      <a:pt x="687324" y="509536"/>
                    </a:lnTo>
                    <a:lnTo>
                      <a:pt x="675208" y="517715"/>
                    </a:lnTo>
                    <a:lnTo>
                      <a:pt x="660400" y="520712"/>
                    </a:lnTo>
                    <a:lnTo>
                      <a:pt x="533400" y="520712"/>
                    </a:lnTo>
                    <a:lnTo>
                      <a:pt x="533400" y="546112"/>
                    </a:lnTo>
                    <a:lnTo>
                      <a:pt x="660400" y="546112"/>
                    </a:lnTo>
                    <a:lnTo>
                      <a:pt x="685088" y="541108"/>
                    </a:lnTo>
                    <a:lnTo>
                      <a:pt x="705269" y="527494"/>
                    </a:lnTo>
                    <a:lnTo>
                      <a:pt x="718896" y="507301"/>
                    </a:lnTo>
                    <a:lnTo>
                      <a:pt x="723900" y="482612"/>
                    </a:lnTo>
                    <a:lnTo>
                      <a:pt x="723900" y="435076"/>
                    </a:lnTo>
                    <a:close/>
                  </a:path>
                </a:pathLst>
              </a:custGeom>
              <a:solidFill>
                <a:srgbClr val="211C51"/>
              </a:solidFill>
            </p:spPr>
            <p:txBody>
              <a:bodyPr wrap="square" lIns="0" tIns="0" rIns="0" bIns="0" rtlCol="0"/>
              <a:lstStyle/>
              <a:p>
                <a:pPr>
                  <a:lnSpc>
                    <a:spcPct val="120000"/>
                  </a:lnSpc>
                  <a:spcAft>
                    <a:spcPts val="599"/>
                  </a:spcAft>
                </a:pPr>
                <a:endParaRPr sz="1397" dirty="0"/>
              </a:p>
            </p:txBody>
          </p:sp>
          <p:pic>
            <p:nvPicPr>
              <p:cNvPr id="24" name="object 31">
                <a:extLst>
                  <a:ext uri="{FF2B5EF4-FFF2-40B4-BE49-F238E27FC236}">
                    <a16:creationId xmlns:a16="http://schemas.microsoft.com/office/drawing/2014/main" id="{E908B5EB-E7CE-4140-AAB2-55A2AC7B5DE8}"/>
                  </a:ext>
                </a:extLst>
              </p:cNvPr>
              <p:cNvPicPr/>
              <p:nvPr/>
            </p:nvPicPr>
            <p:blipFill>
              <a:blip r:embed="rId7" cstate="screen">
                <a:extLst>
                  <a:ext uri="{28A0092B-C50C-407E-A947-70E740481C1C}">
                    <a14:useLocalDpi xmlns:a14="http://schemas.microsoft.com/office/drawing/2010/main"/>
                  </a:ext>
                </a:extLst>
              </a:blip>
              <a:stretch>
                <a:fillRect/>
              </a:stretch>
            </p:blipFill>
            <p:spPr>
              <a:xfrm>
                <a:off x="5259071" y="6184711"/>
                <a:ext cx="228600" cy="228600"/>
              </a:xfrm>
              <a:prstGeom prst="rect">
                <a:avLst/>
              </a:prstGeom>
            </p:spPr>
          </p:pic>
          <p:sp>
            <p:nvSpPr>
              <p:cNvPr id="25" name="object 32">
                <a:extLst>
                  <a:ext uri="{FF2B5EF4-FFF2-40B4-BE49-F238E27FC236}">
                    <a16:creationId xmlns:a16="http://schemas.microsoft.com/office/drawing/2014/main" id="{92A0A1DB-58A1-4B8B-A50D-F3C0BEA38E99}"/>
                  </a:ext>
                </a:extLst>
              </p:cNvPr>
              <p:cNvSpPr/>
              <p:nvPr/>
            </p:nvSpPr>
            <p:spPr>
              <a:xfrm>
                <a:off x="4941570" y="6286309"/>
                <a:ext cx="647700" cy="127000"/>
              </a:xfrm>
              <a:custGeom>
                <a:avLst/>
                <a:gdLst/>
                <a:ahLst/>
                <a:cxnLst/>
                <a:rect l="l" t="t" r="r" b="b"/>
                <a:pathLst>
                  <a:path w="647700" h="127000">
                    <a:moveTo>
                      <a:pt x="25400" y="0"/>
                    </a:moveTo>
                    <a:lnTo>
                      <a:pt x="0" y="0"/>
                    </a:lnTo>
                    <a:lnTo>
                      <a:pt x="0" y="25400"/>
                    </a:lnTo>
                    <a:lnTo>
                      <a:pt x="25400" y="25400"/>
                    </a:lnTo>
                    <a:lnTo>
                      <a:pt x="25400" y="0"/>
                    </a:lnTo>
                    <a:close/>
                  </a:path>
                  <a:path w="647700" h="127000">
                    <a:moveTo>
                      <a:pt x="330200" y="0"/>
                    </a:moveTo>
                    <a:lnTo>
                      <a:pt x="50800" y="0"/>
                    </a:lnTo>
                    <a:lnTo>
                      <a:pt x="50800" y="25400"/>
                    </a:lnTo>
                    <a:lnTo>
                      <a:pt x="330200" y="25400"/>
                    </a:lnTo>
                    <a:lnTo>
                      <a:pt x="330200" y="0"/>
                    </a:lnTo>
                    <a:close/>
                  </a:path>
                  <a:path w="647700" h="127000">
                    <a:moveTo>
                      <a:pt x="596900" y="101600"/>
                    </a:moveTo>
                    <a:lnTo>
                      <a:pt x="101600" y="101600"/>
                    </a:lnTo>
                    <a:lnTo>
                      <a:pt x="101600" y="127000"/>
                    </a:lnTo>
                    <a:lnTo>
                      <a:pt x="596900" y="127000"/>
                    </a:lnTo>
                    <a:lnTo>
                      <a:pt x="596900" y="101600"/>
                    </a:lnTo>
                    <a:close/>
                  </a:path>
                  <a:path w="647700" h="127000">
                    <a:moveTo>
                      <a:pt x="647700" y="101600"/>
                    </a:moveTo>
                    <a:lnTo>
                      <a:pt x="622300" y="101600"/>
                    </a:lnTo>
                    <a:lnTo>
                      <a:pt x="622300" y="127000"/>
                    </a:lnTo>
                    <a:lnTo>
                      <a:pt x="647700" y="127000"/>
                    </a:lnTo>
                    <a:lnTo>
                      <a:pt x="647700" y="101600"/>
                    </a:lnTo>
                    <a:close/>
                  </a:path>
                </a:pathLst>
              </a:custGeom>
              <a:solidFill>
                <a:srgbClr val="211C51"/>
              </a:solidFill>
            </p:spPr>
            <p:txBody>
              <a:bodyPr wrap="square" lIns="0" tIns="0" rIns="0" bIns="0" rtlCol="0"/>
              <a:lstStyle/>
              <a:p>
                <a:pPr>
                  <a:lnSpc>
                    <a:spcPct val="120000"/>
                  </a:lnSpc>
                  <a:spcAft>
                    <a:spcPts val="599"/>
                  </a:spcAft>
                </a:pPr>
                <a:endParaRPr sz="1397" dirty="0"/>
              </a:p>
            </p:txBody>
          </p:sp>
          <p:pic>
            <p:nvPicPr>
              <p:cNvPr id="26" name="object 33">
                <a:extLst>
                  <a:ext uri="{FF2B5EF4-FFF2-40B4-BE49-F238E27FC236}">
                    <a16:creationId xmlns:a16="http://schemas.microsoft.com/office/drawing/2014/main" id="{6A1A2F23-AAC9-432A-BE00-683E6E03B129}"/>
                  </a:ext>
                </a:extLst>
              </p:cNvPr>
              <p:cNvPicPr/>
              <p:nvPr/>
            </p:nvPicPr>
            <p:blipFill>
              <a:blip r:embed="rId8" cstate="screen">
                <a:extLst>
                  <a:ext uri="{28A0092B-C50C-407E-A947-70E740481C1C}">
                    <a14:useLocalDpi xmlns:a14="http://schemas.microsoft.com/office/drawing/2010/main"/>
                  </a:ext>
                </a:extLst>
              </a:blip>
              <a:stretch>
                <a:fillRect/>
              </a:stretch>
            </p:blipFill>
            <p:spPr>
              <a:xfrm>
                <a:off x="5513118" y="6095811"/>
                <a:ext cx="138839" cy="101600"/>
              </a:xfrm>
              <a:prstGeom prst="rect">
                <a:avLst/>
              </a:prstGeom>
            </p:spPr>
          </p:pic>
          <p:sp>
            <p:nvSpPr>
              <p:cNvPr id="27" name="object 34">
                <a:extLst>
                  <a:ext uri="{FF2B5EF4-FFF2-40B4-BE49-F238E27FC236}">
                    <a16:creationId xmlns:a16="http://schemas.microsoft.com/office/drawing/2014/main" id="{6B1FFF53-CE09-4702-8A90-010F1B497EAA}"/>
                  </a:ext>
                </a:extLst>
              </p:cNvPr>
              <p:cNvSpPr/>
              <p:nvPr/>
            </p:nvSpPr>
            <p:spPr>
              <a:xfrm>
                <a:off x="5017975" y="5826876"/>
                <a:ext cx="419100" cy="243840"/>
              </a:xfrm>
              <a:custGeom>
                <a:avLst/>
                <a:gdLst/>
                <a:ahLst/>
                <a:cxnLst/>
                <a:rect l="l" t="t" r="r" b="b"/>
                <a:pathLst>
                  <a:path w="419100" h="243839">
                    <a:moveTo>
                      <a:pt x="24993" y="0"/>
                    </a:moveTo>
                    <a:lnTo>
                      <a:pt x="0" y="4470"/>
                    </a:lnTo>
                    <a:lnTo>
                      <a:pt x="42595" y="243547"/>
                    </a:lnTo>
                    <a:lnTo>
                      <a:pt x="418896" y="243547"/>
                    </a:lnTo>
                    <a:lnTo>
                      <a:pt x="418896" y="218147"/>
                    </a:lnTo>
                    <a:lnTo>
                      <a:pt x="63880" y="218147"/>
                    </a:lnTo>
                    <a:lnTo>
                      <a:pt x="24993" y="0"/>
                    </a:lnTo>
                    <a:close/>
                  </a:path>
                </a:pathLst>
              </a:custGeom>
              <a:solidFill>
                <a:srgbClr val="211C51"/>
              </a:solidFill>
            </p:spPr>
            <p:txBody>
              <a:bodyPr wrap="square" lIns="0" tIns="0" rIns="0" bIns="0" rtlCol="0"/>
              <a:lstStyle/>
              <a:p>
                <a:pPr>
                  <a:lnSpc>
                    <a:spcPct val="120000"/>
                  </a:lnSpc>
                  <a:spcAft>
                    <a:spcPts val="599"/>
                  </a:spcAft>
                </a:pPr>
                <a:endParaRPr sz="1397" dirty="0"/>
              </a:p>
            </p:txBody>
          </p:sp>
          <p:pic>
            <p:nvPicPr>
              <p:cNvPr id="28" name="object 35">
                <a:extLst>
                  <a:ext uri="{FF2B5EF4-FFF2-40B4-BE49-F238E27FC236}">
                    <a16:creationId xmlns:a16="http://schemas.microsoft.com/office/drawing/2014/main" id="{C25A26AF-674C-4E53-B4DB-669A1248B7A5}"/>
                  </a:ext>
                </a:extLst>
              </p:cNvPr>
              <p:cNvPicPr/>
              <p:nvPr/>
            </p:nvPicPr>
            <p:blipFill>
              <a:blip r:embed="rId9" cstate="screen">
                <a:extLst>
                  <a:ext uri="{28A0092B-C50C-407E-A947-70E740481C1C}">
                    <a14:useLocalDpi xmlns:a14="http://schemas.microsoft.com/office/drawing/2010/main"/>
                  </a:ext>
                </a:extLst>
              </a:blip>
              <a:stretch>
                <a:fillRect/>
              </a:stretch>
            </p:blipFill>
            <p:spPr>
              <a:xfrm>
                <a:off x="4941571" y="5826876"/>
                <a:ext cx="94005" cy="243547"/>
              </a:xfrm>
              <a:prstGeom prst="rect">
                <a:avLst/>
              </a:prstGeom>
            </p:spPr>
          </p:pic>
          <p:sp>
            <p:nvSpPr>
              <p:cNvPr id="29" name="object 36">
                <a:extLst>
                  <a:ext uri="{FF2B5EF4-FFF2-40B4-BE49-F238E27FC236}">
                    <a16:creationId xmlns:a16="http://schemas.microsoft.com/office/drawing/2014/main" id="{BEA1DB83-C4EF-483A-B899-A2983EC7EFD8}"/>
                  </a:ext>
                </a:extLst>
              </p:cNvPr>
              <p:cNvSpPr/>
              <p:nvPr/>
            </p:nvSpPr>
            <p:spPr>
              <a:xfrm>
                <a:off x="5132070" y="5916510"/>
                <a:ext cx="207645" cy="217804"/>
              </a:xfrm>
              <a:custGeom>
                <a:avLst/>
                <a:gdLst/>
                <a:ahLst/>
                <a:cxnLst/>
                <a:rect l="l" t="t" r="r" b="b"/>
                <a:pathLst>
                  <a:path w="207645" h="217804">
                    <a:moveTo>
                      <a:pt x="50800" y="191998"/>
                    </a:moveTo>
                    <a:lnTo>
                      <a:pt x="0" y="191998"/>
                    </a:lnTo>
                    <a:lnTo>
                      <a:pt x="0" y="217398"/>
                    </a:lnTo>
                    <a:lnTo>
                      <a:pt x="50800" y="217398"/>
                    </a:lnTo>
                    <a:lnTo>
                      <a:pt x="50800" y="191998"/>
                    </a:lnTo>
                    <a:close/>
                  </a:path>
                  <a:path w="207645" h="217804">
                    <a:moveTo>
                      <a:pt x="207403" y="109461"/>
                    </a:moveTo>
                    <a:lnTo>
                      <a:pt x="170916" y="0"/>
                    </a:lnTo>
                    <a:lnTo>
                      <a:pt x="146837" y="8039"/>
                    </a:lnTo>
                    <a:lnTo>
                      <a:pt x="183324" y="117500"/>
                    </a:lnTo>
                    <a:lnTo>
                      <a:pt x="207403" y="109461"/>
                    </a:lnTo>
                    <a:close/>
                  </a:path>
                </a:pathLst>
              </a:custGeom>
              <a:solidFill>
                <a:srgbClr val="211C51"/>
              </a:solidFill>
            </p:spPr>
            <p:txBody>
              <a:bodyPr wrap="square" lIns="0" tIns="0" rIns="0" bIns="0" rtlCol="0"/>
              <a:lstStyle/>
              <a:p>
                <a:pPr>
                  <a:lnSpc>
                    <a:spcPct val="120000"/>
                  </a:lnSpc>
                  <a:spcAft>
                    <a:spcPts val="599"/>
                  </a:spcAft>
                </a:pPr>
                <a:endParaRPr sz="1397" dirty="0"/>
              </a:p>
            </p:txBody>
          </p:sp>
        </p:grpSp>
        <p:sp>
          <p:nvSpPr>
            <p:cNvPr id="32" name="object 11">
              <a:extLst>
                <a:ext uri="{FF2B5EF4-FFF2-40B4-BE49-F238E27FC236}">
                  <a16:creationId xmlns:a16="http://schemas.microsoft.com/office/drawing/2014/main" id="{02ED6BA2-A24E-4F18-AE49-7E4E14F1E105}"/>
                </a:ext>
              </a:extLst>
            </p:cNvPr>
            <p:cNvSpPr txBox="1"/>
            <p:nvPr/>
          </p:nvSpPr>
          <p:spPr>
            <a:xfrm>
              <a:off x="5753273" y="3557942"/>
              <a:ext cx="1999287" cy="774899"/>
            </a:xfrm>
            <a:prstGeom prst="rect">
              <a:avLst/>
            </a:prstGeom>
            <a:solidFill>
              <a:srgbClr val="F4A43A"/>
            </a:solidFill>
          </p:spPr>
          <p:txBody>
            <a:bodyPr vert="horz" wrap="square" lIns="274320" tIns="182880" rIns="274320" bIns="182880" rtlCol="0" anchor="ctr" anchorCtr="0">
              <a:spAutoFit/>
            </a:bodyPr>
            <a:lstStyle/>
            <a:p>
              <a:r>
                <a:rPr b="1" dirty="0">
                  <a:solidFill>
                    <a:srgbClr val="FFFFFF"/>
                  </a:solidFill>
                  <a:latin typeface="Helvetica LT Std"/>
                  <a:cs typeface="Helvetica LT Std"/>
                </a:rPr>
                <a:t>Someone</a:t>
              </a:r>
              <a:r>
                <a:rPr b="1" spc="-25" dirty="0">
                  <a:solidFill>
                    <a:srgbClr val="FFFFFF"/>
                  </a:solidFill>
                  <a:latin typeface="Helvetica LT Std"/>
                  <a:cs typeface="Helvetica LT Std"/>
                </a:rPr>
                <a:t> </a:t>
              </a:r>
              <a:r>
                <a:rPr b="1" spc="-10" dirty="0">
                  <a:solidFill>
                    <a:srgbClr val="FFFFFF"/>
                  </a:solidFill>
                  <a:latin typeface="Helvetica LT Std"/>
                  <a:cs typeface="Helvetica LT Std"/>
                </a:rPr>
                <a:t>to</a:t>
              </a:r>
              <a:r>
                <a:rPr lang="en-US" b="1" spc="-25" dirty="0">
                  <a:solidFill>
                    <a:srgbClr val="FFFFFF"/>
                  </a:solidFill>
                  <a:latin typeface="Helvetica LT Std"/>
                  <a:cs typeface="Helvetica LT Std"/>
                </a:rPr>
                <a:t> respond</a:t>
              </a:r>
              <a:endParaRPr dirty="0">
                <a:latin typeface="Helvetica LT Std"/>
                <a:cs typeface="Helvetica LT Std"/>
              </a:endParaRPr>
            </a:p>
          </p:txBody>
        </p:sp>
      </p:grpSp>
      <p:grpSp>
        <p:nvGrpSpPr>
          <p:cNvPr id="12" name="Group 11">
            <a:extLst>
              <a:ext uri="{FF2B5EF4-FFF2-40B4-BE49-F238E27FC236}">
                <a16:creationId xmlns:a16="http://schemas.microsoft.com/office/drawing/2014/main" id="{1F0AE5AC-6D54-4111-9A60-A457A1DE0D3C}"/>
              </a:ext>
            </a:extLst>
          </p:cNvPr>
          <p:cNvGrpSpPr/>
          <p:nvPr/>
        </p:nvGrpSpPr>
        <p:grpSpPr>
          <a:xfrm>
            <a:off x="8242991" y="2644239"/>
            <a:ext cx="3336106" cy="3547930"/>
            <a:chOff x="8558916" y="3533740"/>
            <a:chExt cx="2965617" cy="2977579"/>
          </a:xfrm>
        </p:grpSpPr>
        <p:sp>
          <p:nvSpPr>
            <p:cNvPr id="16" name="object 16">
              <a:extLst>
                <a:ext uri="{FF2B5EF4-FFF2-40B4-BE49-F238E27FC236}">
                  <a16:creationId xmlns:a16="http://schemas.microsoft.com/office/drawing/2014/main" id="{58BD862D-6B5D-4088-93C3-DBEC9EBBEC0F}"/>
                </a:ext>
              </a:extLst>
            </p:cNvPr>
            <p:cNvSpPr txBox="1"/>
            <p:nvPr/>
          </p:nvSpPr>
          <p:spPr>
            <a:xfrm>
              <a:off x="8558916" y="4507344"/>
              <a:ext cx="2965617" cy="2003975"/>
            </a:xfrm>
            <a:prstGeom prst="rect">
              <a:avLst/>
            </a:prstGeom>
          </p:spPr>
          <p:txBody>
            <a:bodyPr vert="horz" wrap="square" lIns="0" tIns="0" rIns="0" bIns="0" rtlCol="0">
              <a:spAutoFit/>
            </a:bodyPr>
            <a:lstStyle/>
            <a:p>
              <a:pPr marL="126683" indent="-114014">
                <a:spcBef>
                  <a:spcPts val="469"/>
                </a:spcBef>
                <a:spcAft>
                  <a:spcPts val="299"/>
                </a:spcAft>
                <a:buChar char="•"/>
                <a:tabLst>
                  <a:tab pos="126683" algn="l"/>
                </a:tabLst>
              </a:pPr>
              <a:r>
                <a:rPr spc="-15" dirty="0">
                  <a:solidFill>
                    <a:srgbClr val="211C51"/>
                  </a:solidFill>
                  <a:latin typeface="Franklin Gothic Medium" panose="020B0603020102020204" pitchFamily="34" charset="0"/>
                </a:rPr>
                <a:t>Crisis stabilization units</a:t>
              </a:r>
            </a:p>
            <a:p>
              <a:pPr marL="126683" indent="-114014">
                <a:spcBef>
                  <a:spcPts val="369"/>
                </a:spcBef>
                <a:spcAft>
                  <a:spcPts val="299"/>
                </a:spcAft>
                <a:buChar char="•"/>
                <a:tabLst>
                  <a:tab pos="126683" algn="l"/>
                </a:tabLst>
              </a:pPr>
              <a:r>
                <a:rPr spc="-15" dirty="0">
                  <a:solidFill>
                    <a:srgbClr val="211C51"/>
                  </a:solidFill>
                  <a:latin typeface="Franklin Gothic Medium" panose="020B0603020102020204" pitchFamily="34" charset="0"/>
                </a:rPr>
                <a:t>Crisis service center</a:t>
              </a:r>
            </a:p>
            <a:p>
              <a:pPr marL="126683" indent="-114014">
                <a:spcBef>
                  <a:spcPts val="369"/>
                </a:spcBef>
                <a:spcAft>
                  <a:spcPts val="299"/>
                </a:spcAft>
                <a:buChar char="•"/>
                <a:tabLst>
                  <a:tab pos="126683" algn="l"/>
                </a:tabLst>
              </a:pPr>
              <a:r>
                <a:rPr spc="-15" dirty="0">
                  <a:solidFill>
                    <a:srgbClr val="211C51"/>
                  </a:solidFill>
                  <a:latin typeface="Franklin Gothic Medium" panose="020B0603020102020204" pitchFamily="34" charset="0"/>
                </a:rPr>
                <a:t>Peer wellness respite</a:t>
              </a:r>
            </a:p>
            <a:p>
              <a:pPr marL="126683" marR="107046" indent="-114014">
                <a:spcBef>
                  <a:spcPts val="469"/>
                </a:spcBef>
                <a:spcAft>
                  <a:spcPts val="299"/>
                </a:spcAft>
                <a:buChar char="•"/>
                <a:tabLst>
                  <a:tab pos="126683" algn="l"/>
                </a:tabLst>
              </a:pPr>
              <a:r>
                <a:rPr spc="-15" dirty="0">
                  <a:solidFill>
                    <a:srgbClr val="211C51"/>
                  </a:solidFill>
                  <a:latin typeface="Franklin Gothic Medium" panose="020B0603020102020204" pitchFamily="34" charset="0"/>
                </a:rPr>
                <a:t>Detox and Substance</a:t>
              </a:r>
              <a:r>
                <a:rPr lang="en-US" spc="-15" dirty="0">
                  <a:solidFill>
                    <a:srgbClr val="211C51"/>
                  </a:solidFill>
                  <a:latin typeface="Franklin Gothic Medium" panose="020B0603020102020204" pitchFamily="34" charset="0"/>
                </a:rPr>
                <a:t> </a:t>
              </a:r>
              <a:r>
                <a:rPr spc="-15" dirty="0">
                  <a:solidFill>
                    <a:srgbClr val="211C51"/>
                  </a:solidFill>
                  <a:latin typeface="Franklin Gothic Medium" panose="020B0603020102020204" pitchFamily="34" charset="0"/>
                </a:rPr>
                <a:t>Use Disorder (SUD)</a:t>
              </a:r>
              <a:r>
                <a:rPr lang="en-US" spc="-15" dirty="0">
                  <a:solidFill>
                    <a:srgbClr val="211C51"/>
                  </a:solidFill>
                  <a:latin typeface="Franklin Gothic Medium" panose="020B0603020102020204" pitchFamily="34" charset="0"/>
                </a:rPr>
                <a:t> </a:t>
              </a:r>
              <a:r>
                <a:rPr spc="-15" dirty="0">
                  <a:solidFill>
                    <a:srgbClr val="211C51"/>
                  </a:solidFill>
                  <a:latin typeface="Franklin Gothic Medium" panose="020B0603020102020204" pitchFamily="34" charset="0"/>
                </a:rPr>
                <a:t>treatment</a:t>
              </a:r>
            </a:p>
            <a:p>
              <a:pPr marL="126683" indent="-114014">
                <a:spcBef>
                  <a:spcPts val="349"/>
                </a:spcBef>
                <a:spcAft>
                  <a:spcPts val="299"/>
                </a:spcAft>
                <a:buChar char="•"/>
                <a:tabLst>
                  <a:tab pos="126683" algn="l"/>
                </a:tabLst>
              </a:pPr>
              <a:r>
                <a:rPr spc="-15" dirty="0">
                  <a:solidFill>
                    <a:srgbClr val="211C51"/>
                  </a:solidFill>
                  <a:latin typeface="Franklin Gothic Medium" panose="020B0603020102020204" pitchFamily="34" charset="0"/>
                </a:rPr>
                <a:t>Inpatient beds</a:t>
              </a:r>
            </a:p>
            <a:p>
              <a:pPr marL="126683" indent="-114014">
                <a:spcBef>
                  <a:spcPts val="369"/>
                </a:spcBef>
                <a:spcAft>
                  <a:spcPts val="299"/>
                </a:spcAft>
                <a:buChar char="•"/>
                <a:tabLst>
                  <a:tab pos="126683" algn="l"/>
                </a:tabLst>
              </a:pPr>
              <a:r>
                <a:rPr spc="-15" dirty="0">
                  <a:solidFill>
                    <a:srgbClr val="211C51"/>
                  </a:solidFill>
                  <a:latin typeface="Franklin Gothic Medium" panose="020B0603020102020204" pitchFamily="34" charset="0"/>
                </a:rPr>
                <a:t>Outpatient crisis</a:t>
              </a:r>
            </a:p>
          </p:txBody>
        </p:sp>
        <p:grpSp>
          <p:nvGrpSpPr>
            <p:cNvPr id="18" name="Group 17">
              <a:extLst>
                <a:ext uri="{FF2B5EF4-FFF2-40B4-BE49-F238E27FC236}">
                  <a16:creationId xmlns:a16="http://schemas.microsoft.com/office/drawing/2014/main" id="{AB981174-0821-4607-A48A-989A8DCBDB8B}"/>
                </a:ext>
              </a:extLst>
            </p:cNvPr>
            <p:cNvGrpSpPr/>
            <p:nvPr/>
          </p:nvGrpSpPr>
          <p:grpSpPr>
            <a:xfrm>
              <a:off x="8571996" y="3605748"/>
              <a:ext cx="634592" cy="639110"/>
              <a:chOff x="6586254" y="5691799"/>
              <a:chExt cx="713105" cy="718185"/>
            </a:xfrm>
          </p:grpSpPr>
          <p:sp>
            <p:nvSpPr>
              <p:cNvPr id="19" name="object 27">
                <a:extLst>
                  <a:ext uri="{FF2B5EF4-FFF2-40B4-BE49-F238E27FC236}">
                    <a16:creationId xmlns:a16="http://schemas.microsoft.com/office/drawing/2014/main" id="{3008BA1C-3DED-40B0-920A-38048E0CA32F}"/>
                  </a:ext>
                </a:extLst>
              </p:cNvPr>
              <p:cNvSpPr/>
              <p:nvPr/>
            </p:nvSpPr>
            <p:spPr>
              <a:xfrm>
                <a:off x="6586254" y="5691799"/>
                <a:ext cx="713105" cy="718185"/>
              </a:xfrm>
              <a:custGeom>
                <a:avLst/>
                <a:gdLst/>
                <a:ahLst/>
                <a:cxnLst/>
                <a:rect l="l" t="t" r="r" b="b"/>
                <a:pathLst>
                  <a:path w="713104" h="718185">
                    <a:moveTo>
                      <a:pt x="342898" y="631888"/>
                    </a:moveTo>
                    <a:lnTo>
                      <a:pt x="348353" y="635405"/>
                    </a:lnTo>
                    <a:lnTo>
                      <a:pt x="354496" y="636601"/>
                    </a:lnTo>
                    <a:lnTo>
                      <a:pt x="360654" y="635476"/>
                    </a:lnTo>
                    <a:lnTo>
                      <a:pt x="398427" y="601457"/>
                    </a:lnTo>
                    <a:lnTo>
                      <a:pt x="442035" y="558672"/>
                    </a:lnTo>
                    <a:lnTo>
                      <a:pt x="487694" y="511228"/>
                    </a:lnTo>
                    <a:lnTo>
                      <a:pt x="526123" y="466681"/>
                    </a:lnTo>
                    <a:lnTo>
                      <a:pt x="548041" y="432587"/>
                    </a:lnTo>
                    <a:lnTo>
                      <a:pt x="555361" y="392830"/>
                    </a:lnTo>
                    <a:lnTo>
                      <a:pt x="547158" y="354674"/>
                    </a:lnTo>
                    <a:lnTo>
                      <a:pt x="525249" y="322378"/>
                    </a:lnTo>
                    <a:lnTo>
                      <a:pt x="491450" y="300202"/>
                    </a:lnTo>
                    <a:lnTo>
                      <a:pt x="451693" y="292882"/>
                    </a:lnTo>
                    <a:lnTo>
                      <a:pt x="413537" y="301085"/>
                    </a:lnTo>
                    <a:lnTo>
                      <a:pt x="381241" y="322994"/>
                    </a:lnTo>
                    <a:lnTo>
                      <a:pt x="359065" y="356793"/>
                    </a:lnTo>
                    <a:lnTo>
                      <a:pt x="356563" y="364731"/>
                    </a:lnTo>
                    <a:lnTo>
                      <a:pt x="355903" y="362216"/>
                    </a:lnTo>
                    <a:lnTo>
                      <a:pt x="332818" y="323694"/>
                    </a:lnTo>
                    <a:lnTo>
                      <a:pt x="300883" y="301263"/>
                    </a:lnTo>
                    <a:lnTo>
                      <a:pt x="262866" y="292443"/>
                    </a:lnTo>
                    <a:lnTo>
                      <a:pt x="222997" y="299123"/>
                    </a:lnTo>
                    <a:lnTo>
                      <a:pt x="188843" y="320747"/>
                    </a:lnTo>
                    <a:lnTo>
                      <a:pt x="166412" y="352680"/>
                    </a:lnTo>
                    <a:lnTo>
                      <a:pt x="157593" y="390693"/>
                    </a:lnTo>
                    <a:lnTo>
                      <a:pt x="164272" y="430555"/>
                    </a:lnTo>
                    <a:lnTo>
                      <a:pt x="185634" y="464914"/>
                    </a:lnTo>
                    <a:lnTo>
                      <a:pt x="223332" y="509866"/>
                    </a:lnTo>
                    <a:lnTo>
                      <a:pt x="268211" y="557771"/>
                    </a:lnTo>
                    <a:lnTo>
                      <a:pt x="311118" y="600991"/>
                    </a:lnTo>
                    <a:lnTo>
                      <a:pt x="342898" y="631888"/>
                    </a:lnTo>
                    <a:close/>
                  </a:path>
                  <a:path w="713104" h="718185">
                    <a:moveTo>
                      <a:pt x="656994" y="654342"/>
                    </a:moveTo>
                    <a:lnTo>
                      <a:pt x="656994" y="366661"/>
                    </a:lnTo>
                    <a:lnTo>
                      <a:pt x="656994" y="357276"/>
                    </a:lnTo>
                    <a:lnTo>
                      <a:pt x="664602" y="349681"/>
                    </a:lnTo>
                    <a:lnTo>
                      <a:pt x="673974" y="349681"/>
                    </a:lnTo>
                    <a:lnTo>
                      <a:pt x="697855" y="341962"/>
                    </a:lnTo>
                    <a:lnTo>
                      <a:pt x="711630" y="323191"/>
                    </a:lnTo>
                    <a:lnTo>
                      <a:pt x="712936" y="299945"/>
                    </a:lnTo>
                    <a:lnTo>
                      <a:pt x="699412" y="278803"/>
                    </a:lnTo>
                    <a:lnTo>
                      <a:pt x="655978" y="243001"/>
                    </a:lnTo>
                    <a:lnTo>
                      <a:pt x="652067" y="239775"/>
                    </a:lnTo>
                    <a:lnTo>
                      <a:pt x="649793" y="234975"/>
                    </a:lnTo>
                    <a:lnTo>
                      <a:pt x="649793" y="229895"/>
                    </a:lnTo>
                    <a:lnTo>
                      <a:pt x="649793" y="91909"/>
                    </a:lnTo>
                    <a:lnTo>
                      <a:pt x="649793" y="82537"/>
                    </a:lnTo>
                    <a:lnTo>
                      <a:pt x="642186" y="74929"/>
                    </a:lnTo>
                    <a:lnTo>
                      <a:pt x="632814" y="74929"/>
                    </a:lnTo>
                    <a:lnTo>
                      <a:pt x="559230" y="74929"/>
                    </a:lnTo>
                    <a:lnTo>
                      <a:pt x="549857" y="74929"/>
                    </a:lnTo>
                    <a:lnTo>
                      <a:pt x="542250" y="82537"/>
                    </a:lnTo>
                    <a:lnTo>
                      <a:pt x="542250" y="91909"/>
                    </a:lnTo>
                    <a:lnTo>
                      <a:pt x="542250" y="113334"/>
                    </a:lnTo>
                    <a:lnTo>
                      <a:pt x="539467" y="122721"/>
                    </a:lnTo>
                    <a:lnTo>
                      <a:pt x="532515" y="128693"/>
                    </a:lnTo>
                    <a:lnTo>
                      <a:pt x="523487" y="130263"/>
                    </a:lnTo>
                    <a:lnTo>
                      <a:pt x="514475" y="126441"/>
                    </a:lnTo>
                    <a:lnTo>
                      <a:pt x="367282" y="5168"/>
                    </a:lnTo>
                    <a:lnTo>
                      <a:pt x="361008" y="0"/>
                    </a:lnTo>
                    <a:lnTo>
                      <a:pt x="351966" y="0"/>
                    </a:lnTo>
                    <a:lnTo>
                      <a:pt x="345692" y="5156"/>
                    </a:lnTo>
                    <a:lnTo>
                      <a:pt x="13523" y="278790"/>
                    </a:lnTo>
                    <a:lnTo>
                      <a:pt x="0" y="299934"/>
                    </a:lnTo>
                    <a:lnTo>
                      <a:pt x="1306" y="323184"/>
                    </a:lnTo>
                    <a:lnTo>
                      <a:pt x="15081" y="341960"/>
                    </a:lnTo>
                    <a:lnTo>
                      <a:pt x="38962" y="349681"/>
                    </a:lnTo>
                    <a:lnTo>
                      <a:pt x="48372" y="349681"/>
                    </a:lnTo>
                    <a:lnTo>
                      <a:pt x="55980" y="357276"/>
                    </a:lnTo>
                    <a:lnTo>
                      <a:pt x="55980" y="366661"/>
                    </a:lnTo>
                    <a:lnTo>
                      <a:pt x="55980" y="700862"/>
                    </a:lnTo>
                    <a:lnTo>
                      <a:pt x="55980" y="710234"/>
                    </a:lnTo>
                    <a:lnTo>
                      <a:pt x="63587" y="717842"/>
                    </a:lnTo>
                    <a:lnTo>
                      <a:pt x="72959" y="717842"/>
                    </a:lnTo>
                    <a:lnTo>
                      <a:pt x="238529" y="717842"/>
                    </a:lnTo>
                    <a:lnTo>
                      <a:pt x="257765" y="715946"/>
                    </a:lnTo>
                    <a:lnTo>
                      <a:pt x="276097" y="710399"/>
                    </a:lnTo>
                    <a:lnTo>
                      <a:pt x="293013" y="701415"/>
                    </a:lnTo>
                    <a:lnTo>
                      <a:pt x="307998" y="689203"/>
                    </a:lnTo>
                    <a:lnTo>
                      <a:pt x="354633" y="642874"/>
                    </a:lnTo>
                  </a:path>
                  <a:path w="713104" h="718185">
                    <a:moveTo>
                      <a:pt x="354633" y="642874"/>
                    </a:moveTo>
                    <a:lnTo>
                      <a:pt x="405268" y="690829"/>
                    </a:lnTo>
                    <a:lnTo>
                      <a:pt x="454395" y="716060"/>
                    </a:lnTo>
                    <a:lnTo>
                      <a:pt x="473048" y="717842"/>
                    </a:lnTo>
                    <a:lnTo>
                      <a:pt x="656994" y="717842"/>
                    </a:lnTo>
                  </a:path>
                </a:pathLst>
              </a:custGeom>
              <a:ln w="28575">
                <a:solidFill>
                  <a:srgbClr val="211C51"/>
                </a:solidFill>
              </a:ln>
            </p:spPr>
            <p:txBody>
              <a:bodyPr wrap="square" lIns="0" tIns="0" rIns="0" bIns="0" rtlCol="0"/>
              <a:lstStyle/>
              <a:p>
                <a:pPr>
                  <a:lnSpc>
                    <a:spcPct val="120000"/>
                  </a:lnSpc>
                  <a:spcAft>
                    <a:spcPts val="599"/>
                  </a:spcAft>
                </a:pPr>
                <a:endParaRPr sz="1397" dirty="0"/>
              </a:p>
            </p:txBody>
          </p:sp>
          <p:sp>
            <p:nvSpPr>
              <p:cNvPr id="20" name="object 28">
                <a:extLst>
                  <a:ext uri="{FF2B5EF4-FFF2-40B4-BE49-F238E27FC236}">
                    <a16:creationId xmlns:a16="http://schemas.microsoft.com/office/drawing/2014/main" id="{926015A7-ED0E-4A57-BEFB-8CDFA178F706}"/>
                  </a:ext>
                </a:extLst>
              </p:cNvPr>
              <p:cNvSpPr/>
              <p:nvPr/>
            </p:nvSpPr>
            <p:spPr>
              <a:xfrm>
                <a:off x="6903147" y="6221346"/>
                <a:ext cx="153670" cy="151130"/>
              </a:xfrm>
              <a:custGeom>
                <a:avLst/>
                <a:gdLst/>
                <a:ahLst/>
                <a:cxnLst/>
                <a:rect l="l" t="t" r="r" b="b"/>
                <a:pathLst>
                  <a:path w="153670" h="151129">
                    <a:moveTo>
                      <a:pt x="153568" y="0"/>
                    </a:moveTo>
                    <a:lnTo>
                      <a:pt x="0" y="150812"/>
                    </a:lnTo>
                  </a:path>
                </a:pathLst>
              </a:custGeom>
              <a:ln w="28575">
                <a:solidFill>
                  <a:srgbClr val="211C51"/>
                </a:solidFill>
              </a:ln>
            </p:spPr>
            <p:txBody>
              <a:bodyPr wrap="square" lIns="0" tIns="0" rIns="0" bIns="0" rtlCol="0"/>
              <a:lstStyle/>
              <a:p>
                <a:pPr>
                  <a:lnSpc>
                    <a:spcPct val="120000"/>
                  </a:lnSpc>
                  <a:spcAft>
                    <a:spcPts val="599"/>
                  </a:spcAft>
                </a:pPr>
                <a:endParaRPr sz="1397" dirty="0"/>
              </a:p>
            </p:txBody>
          </p:sp>
        </p:grpSp>
        <p:sp>
          <p:nvSpPr>
            <p:cNvPr id="33" name="object 11">
              <a:extLst>
                <a:ext uri="{FF2B5EF4-FFF2-40B4-BE49-F238E27FC236}">
                  <a16:creationId xmlns:a16="http://schemas.microsoft.com/office/drawing/2014/main" id="{EFB44F44-C4EE-467E-B512-3070DA4B5F55}"/>
                </a:ext>
              </a:extLst>
            </p:cNvPr>
            <p:cNvSpPr txBox="1"/>
            <p:nvPr/>
          </p:nvSpPr>
          <p:spPr>
            <a:xfrm>
              <a:off x="9308628" y="3533740"/>
              <a:ext cx="2212094" cy="852389"/>
            </a:xfrm>
            <a:prstGeom prst="rect">
              <a:avLst/>
            </a:prstGeom>
            <a:solidFill>
              <a:srgbClr val="00B0F0"/>
            </a:solidFill>
          </p:spPr>
          <p:txBody>
            <a:bodyPr vert="horz" wrap="square" lIns="274320" tIns="274320" rIns="274320" bIns="182880" rtlCol="0" anchor="ctr" anchorCtr="0">
              <a:spAutoFit/>
            </a:bodyPr>
            <a:lstStyle/>
            <a:p>
              <a:r>
                <a:rPr lang="en-US" b="1" dirty="0">
                  <a:solidFill>
                    <a:srgbClr val="FFFFFF"/>
                  </a:solidFill>
                  <a:latin typeface="Helvetica LT Std"/>
                </a:rPr>
                <a:t>A safe place </a:t>
              </a:r>
              <a:endParaRPr lang="en-US" dirty="0">
                <a:solidFill>
                  <a:srgbClr val="000000"/>
                </a:solidFill>
                <a:latin typeface="Arial" panose="020B0604020202020204"/>
                <a:cs typeface="Arial" panose="020B0604020202020204"/>
              </a:endParaRPr>
            </a:p>
            <a:p>
              <a:r>
                <a:rPr lang="en-US" b="1" dirty="0">
                  <a:solidFill>
                    <a:srgbClr val="FFFFFF"/>
                  </a:solidFill>
                  <a:latin typeface="Helvetica LT Std"/>
                </a:rPr>
                <a:t>for help</a:t>
              </a:r>
              <a:endParaRPr lang="en-US" dirty="0">
                <a:cs typeface="Arial"/>
              </a:endParaRPr>
            </a:p>
          </p:txBody>
        </p:sp>
      </p:grpSp>
      <p:sp>
        <p:nvSpPr>
          <p:cNvPr id="34" name="TextBox 33">
            <a:extLst>
              <a:ext uri="{FF2B5EF4-FFF2-40B4-BE49-F238E27FC236}">
                <a16:creationId xmlns:a16="http://schemas.microsoft.com/office/drawing/2014/main" id="{2098CEC5-7648-4F4D-88D1-B0C0C1172D14}"/>
              </a:ext>
            </a:extLst>
          </p:cNvPr>
          <p:cNvSpPr txBox="1"/>
          <p:nvPr/>
        </p:nvSpPr>
        <p:spPr>
          <a:xfrm>
            <a:off x="192256" y="1255713"/>
            <a:ext cx="12060966" cy="1079783"/>
          </a:xfrm>
          <a:prstGeom prst="rect">
            <a:avLst/>
          </a:prstGeom>
          <a:noFill/>
        </p:spPr>
        <p:txBody>
          <a:bodyPr wrap="square" lIns="91440" tIns="45720" rIns="91440" bIns="45720" rtlCol="0" anchor="t">
            <a:spAutoFit/>
          </a:bodyPr>
          <a:lstStyle/>
          <a:p>
            <a:pPr>
              <a:lnSpc>
                <a:spcPct val="120000"/>
              </a:lnSpc>
            </a:pPr>
            <a:r>
              <a:rPr lang="en-US" sz="2800" dirty="0">
                <a:latin typeface="Franklin Gothic Demi"/>
              </a:rPr>
              <a:t>The 9-8-8 law requires Georgia to enhance the current system’s ability </a:t>
            </a:r>
          </a:p>
          <a:p>
            <a:pPr>
              <a:lnSpc>
                <a:spcPct val="120000"/>
              </a:lnSpc>
            </a:pPr>
            <a:r>
              <a:rPr lang="en-US" sz="2800" dirty="0">
                <a:latin typeface="Franklin Gothic Demi"/>
              </a:rPr>
              <a:t>to respond to those experiencing a behavioral health crisis by providing:</a:t>
            </a:r>
          </a:p>
        </p:txBody>
      </p:sp>
      <p:pic>
        <p:nvPicPr>
          <p:cNvPr id="31" name="Picture 30">
            <a:extLst>
              <a:ext uri="{FF2B5EF4-FFF2-40B4-BE49-F238E27FC236}">
                <a16:creationId xmlns:a16="http://schemas.microsoft.com/office/drawing/2014/main" id="{081218C4-294B-4067-BE93-CDFA3AD63F7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967084" y="147617"/>
            <a:ext cx="673051" cy="949858"/>
          </a:xfrm>
          <a:prstGeom prst="rect">
            <a:avLst/>
          </a:prstGeom>
        </p:spPr>
      </p:pic>
    </p:spTree>
    <p:extLst>
      <p:ext uri="{BB962C8B-B14F-4D97-AF65-F5344CB8AC3E}">
        <p14:creationId xmlns:p14="http://schemas.microsoft.com/office/powerpoint/2010/main" val="1615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oung man on the streets of a city">
            <a:extLst>
              <a:ext uri="{FF2B5EF4-FFF2-40B4-BE49-F238E27FC236}">
                <a16:creationId xmlns:a16="http://schemas.microsoft.com/office/drawing/2014/main" id="{52DA6D72-56FE-164E-8A9E-F3AAE289850E}"/>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20634" y="461711"/>
            <a:ext cx="12191999" cy="6396289"/>
          </a:xfrm>
          <a:prstGeom prst="rect">
            <a:avLst/>
          </a:prstGeom>
        </p:spPr>
      </p:pic>
      <p:sp>
        <p:nvSpPr>
          <p:cNvPr id="24" name="object 19">
            <a:extLst>
              <a:ext uri="{FF2B5EF4-FFF2-40B4-BE49-F238E27FC236}">
                <a16:creationId xmlns:a16="http://schemas.microsoft.com/office/drawing/2014/main" id="{DC2FC349-6C4E-4DD3-A734-A5C16B99D08A}"/>
              </a:ext>
            </a:extLst>
          </p:cNvPr>
          <p:cNvSpPr/>
          <p:nvPr/>
        </p:nvSpPr>
        <p:spPr>
          <a:xfrm>
            <a:off x="2344213" y="14564"/>
            <a:ext cx="2719475" cy="3973567"/>
          </a:xfrm>
          <a:custGeom>
            <a:avLst/>
            <a:gdLst/>
            <a:ahLst/>
            <a:cxnLst/>
            <a:rect l="l" t="t" r="r" b="b"/>
            <a:pathLst>
              <a:path w="1642745" h="2400300">
                <a:moveTo>
                  <a:pt x="1017522" y="762000"/>
                </a:moveTo>
                <a:lnTo>
                  <a:pt x="787869" y="762000"/>
                </a:lnTo>
                <a:lnTo>
                  <a:pt x="820688" y="800100"/>
                </a:lnTo>
                <a:lnTo>
                  <a:pt x="851508" y="838200"/>
                </a:lnTo>
                <a:lnTo>
                  <a:pt x="880293" y="876300"/>
                </a:lnTo>
                <a:lnTo>
                  <a:pt x="907005" y="927100"/>
                </a:lnTo>
                <a:lnTo>
                  <a:pt x="931607" y="965200"/>
                </a:lnTo>
                <a:lnTo>
                  <a:pt x="954061" y="1016000"/>
                </a:lnTo>
                <a:lnTo>
                  <a:pt x="974330" y="1054100"/>
                </a:lnTo>
                <a:lnTo>
                  <a:pt x="992377" y="1104900"/>
                </a:lnTo>
                <a:lnTo>
                  <a:pt x="1008163" y="1155700"/>
                </a:lnTo>
                <a:lnTo>
                  <a:pt x="1021652" y="1206500"/>
                </a:lnTo>
                <a:lnTo>
                  <a:pt x="1032806" y="1257300"/>
                </a:lnTo>
                <a:lnTo>
                  <a:pt x="1041588" y="1308100"/>
                </a:lnTo>
                <a:lnTo>
                  <a:pt x="1047960" y="1358900"/>
                </a:lnTo>
                <a:lnTo>
                  <a:pt x="1051885" y="1409700"/>
                </a:lnTo>
                <a:lnTo>
                  <a:pt x="1053325" y="1460500"/>
                </a:lnTo>
                <a:lnTo>
                  <a:pt x="969138" y="1460500"/>
                </a:lnTo>
                <a:lnTo>
                  <a:pt x="887437" y="1485900"/>
                </a:lnTo>
                <a:lnTo>
                  <a:pt x="868324" y="1498600"/>
                </a:lnTo>
                <a:lnTo>
                  <a:pt x="852611" y="1511300"/>
                </a:lnTo>
                <a:lnTo>
                  <a:pt x="840903" y="1536700"/>
                </a:lnTo>
                <a:lnTo>
                  <a:pt x="833805" y="1549400"/>
                </a:lnTo>
                <a:lnTo>
                  <a:pt x="702144" y="2184400"/>
                </a:lnTo>
                <a:lnTo>
                  <a:pt x="700341" y="2209800"/>
                </a:lnTo>
                <a:lnTo>
                  <a:pt x="703749" y="2222500"/>
                </a:lnTo>
                <a:lnTo>
                  <a:pt x="712108" y="2247900"/>
                </a:lnTo>
                <a:lnTo>
                  <a:pt x="725157" y="2260600"/>
                </a:lnTo>
                <a:lnTo>
                  <a:pt x="737949" y="2273300"/>
                </a:lnTo>
                <a:lnTo>
                  <a:pt x="779106" y="2311400"/>
                </a:lnTo>
                <a:lnTo>
                  <a:pt x="823753" y="2336800"/>
                </a:lnTo>
                <a:lnTo>
                  <a:pt x="872324" y="2362200"/>
                </a:lnTo>
                <a:lnTo>
                  <a:pt x="917775" y="2387600"/>
                </a:lnTo>
                <a:lnTo>
                  <a:pt x="963892" y="2400300"/>
                </a:lnTo>
                <a:lnTo>
                  <a:pt x="1148662" y="2400300"/>
                </a:lnTo>
                <a:lnTo>
                  <a:pt x="1236767" y="2374900"/>
                </a:lnTo>
                <a:lnTo>
                  <a:pt x="1278634" y="2362200"/>
                </a:lnTo>
                <a:lnTo>
                  <a:pt x="1318620" y="2336800"/>
                </a:lnTo>
                <a:lnTo>
                  <a:pt x="1356405" y="2311400"/>
                </a:lnTo>
                <a:lnTo>
                  <a:pt x="1391671" y="2273300"/>
                </a:lnTo>
                <a:lnTo>
                  <a:pt x="1424101" y="2247900"/>
                </a:lnTo>
                <a:lnTo>
                  <a:pt x="1443616" y="2222500"/>
                </a:lnTo>
                <a:lnTo>
                  <a:pt x="990319" y="2222500"/>
                </a:lnTo>
                <a:lnTo>
                  <a:pt x="944524" y="2197100"/>
                </a:lnTo>
                <a:lnTo>
                  <a:pt x="929366" y="2197100"/>
                </a:lnTo>
                <a:lnTo>
                  <a:pt x="914650" y="2184400"/>
                </a:lnTo>
                <a:lnTo>
                  <a:pt x="900426" y="2184400"/>
                </a:lnTo>
                <a:lnTo>
                  <a:pt x="886739" y="2171700"/>
                </a:lnTo>
                <a:lnTo>
                  <a:pt x="997305" y="1638300"/>
                </a:lnTo>
                <a:lnTo>
                  <a:pt x="1158603" y="1638300"/>
                </a:lnTo>
                <a:lnTo>
                  <a:pt x="1176108" y="1625600"/>
                </a:lnTo>
                <a:lnTo>
                  <a:pt x="1192136" y="1625600"/>
                </a:lnTo>
                <a:lnTo>
                  <a:pt x="1205774" y="1612900"/>
                </a:lnTo>
                <a:lnTo>
                  <a:pt x="1216332" y="1587500"/>
                </a:lnTo>
                <a:lnTo>
                  <a:pt x="1223515" y="1574800"/>
                </a:lnTo>
                <a:lnTo>
                  <a:pt x="1227023" y="1562100"/>
                </a:lnTo>
                <a:lnTo>
                  <a:pt x="1230115" y="1511300"/>
                </a:lnTo>
                <a:lnTo>
                  <a:pt x="1231100" y="1460500"/>
                </a:lnTo>
                <a:lnTo>
                  <a:pt x="1230004" y="1409700"/>
                </a:lnTo>
                <a:lnTo>
                  <a:pt x="1226853" y="1358900"/>
                </a:lnTo>
                <a:lnTo>
                  <a:pt x="1221672" y="1308100"/>
                </a:lnTo>
                <a:lnTo>
                  <a:pt x="1214488" y="1257300"/>
                </a:lnTo>
                <a:lnTo>
                  <a:pt x="1205326" y="1206500"/>
                </a:lnTo>
                <a:lnTo>
                  <a:pt x="1194212" y="1155700"/>
                </a:lnTo>
                <a:lnTo>
                  <a:pt x="1181173" y="1117600"/>
                </a:lnTo>
                <a:lnTo>
                  <a:pt x="1166234" y="1066800"/>
                </a:lnTo>
                <a:lnTo>
                  <a:pt x="1149421" y="1016000"/>
                </a:lnTo>
                <a:lnTo>
                  <a:pt x="1130760" y="977900"/>
                </a:lnTo>
                <a:lnTo>
                  <a:pt x="1110277" y="927100"/>
                </a:lnTo>
                <a:lnTo>
                  <a:pt x="1087998" y="889000"/>
                </a:lnTo>
                <a:lnTo>
                  <a:pt x="1063949" y="838200"/>
                </a:lnTo>
                <a:lnTo>
                  <a:pt x="1038156" y="800100"/>
                </a:lnTo>
                <a:lnTo>
                  <a:pt x="1017522" y="762000"/>
                </a:lnTo>
                <a:close/>
              </a:path>
              <a:path w="1642745" h="2400300">
                <a:moveTo>
                  <a:pt x="907346" y="88900"/>
                </a:moveTo>
                <a:lnTo>
                  <a:pt x="506286" y="88900"/>
                </a:lnTo>
                <a:lnTo>
                  <a:pt x="597890" y="114300"/>
                </a:lnTo>
                <a:lnTo>
                  <a:pt x="599262" y="114300"/>
                </a:lnTo>
                <a:lnTo>
                  <a:pt x="603110" y="127000"/>
                </a:lnTo>
                <a:lnTo>
                  <a:pt x="604519" y="127000"/>
                </a:lnTo>
                <a:lnTo>
                  <a:pt x="647887" y="139700"/>
                </a:lnTo>
                <a:lnTo>
                  <a:pt x="690278" y="165100"/>
                </a:lnTo>
                <a:lnTo>
                  <a:pt x="731681" y="190500"/>
                </a:lnTo>
                <a:lnTo>
                  <a:pt x="772084" y="215900"/>
                </a:lnTo>
                <a:lnTo>
                  <a:pt x="811475" y="241300"/>
                </a:lnTo>
                <a:lnTo>
                  <a:pt x="849841" y="266700"/>
                </a:lnTo>
                <a:lnTo>
                  <a:pt x="887171" y="292100"/>
                </a:lnTo>
                <a:lnTo>
                  <a:pt x="923452" y="317500"/>
                </a:lnTo>
                <a:lnTo>
                  <a:pt x="958672" y="342900"/>
                </a:lnTo>
                <a:lnTo>
                  <a:pt x="992818" y="381000"/>
                </a:lnTo>
                <a:lnTo>
                  <a:pt x="1025879" y="406400"/>
                </a:lnTo>
                <a:lnTo>
                  <a:pt x="1057843" y="444500"/>
                </a:lnTo>
                <a:lnTo>
                  <a:pt x="1088696" y="482600"/>
                </a:lnTo>
                <a:lnTo>
                  <a:pt x="1118428" y="508000"/>
                </a:lnTo>
                <a:lnTo>
                  <a:pt x="1147025" y="546100"/>
                </a:lnTo>
                <a:lnTo>
                  <a:pt x="1174477" y="584200"/>
                </a:lnTo>
                <a:lnTo>
                  <a:pt x="1200769" y="622300"/>
                </a:lnTo>
                <a:lnTo>
                  <a:pt x="1225891" y="660400"/>
                </a:lnTo>
                <a:lnTo>
                  <a:pt x="1249830" y="698500"/>
                </a:lnTo>
                <a:lnTo>
                  <a:pt x="1272573" y="736600"/>
                </a:lnTo>
                <a:lnTo>
                  <a:pt x="1294110" y="774700"/>
                </a:lnTo>
                <a:lnTo>
                  <a:pt x="1314427" y="812800"/>
                </a:lnTo>
                <a:lnTo>
                  <a:pt x="1333512" y="850900"/>
                </a:lnTo>
                <a:lnTo>
                  <a:pt x="1351353" y="901700"/>
                </a:lnTo>
                <a:lnTo>
                  <a:pt x="1367939" y="939800"/>
                </a:lnTo>
                <a:lnTo>
                  <a:pt x="1383256" y="977900"/>
                </a:lnTo>
                <a:lnTo>
                  <a:pt x="1397292" y="1016000"/>
                </a:lnTo>
                <a:lnTo>
                  <a:pt x="1410036" y="1066800"/>
                </a:lnTo>
                <a:lnTo>
                  <a:pt x="1421476" y="1104900"/>
                </a:lnTo>
                <a:lnTo>
                  <a:pt x="1431598" y="1155700"/>
                </a:lnTo>
                <a:lnTo>
                  <a:pt x="1440391" y="1193800"/>
                </a:lnTo>
                <a:lnTo>
                  <a:pt x="1447843" y="1244600"/>
                </a:lnTo>
                <a:lnTo>
                  <a:pt x="1453941" y="1282700"/>
                </a:lnTo>
                <a:lnTo>
                  <a:pt x="1458673" y="1333500"/>
                </a:lnTo>
                <a:lnTo>
                  <a:pt x="1462028" y="1371600"/>
                </a:lnTo>
                <a:lnTo>
                  <a:pt x="1463992" y="1422400"/>
                </a:lnTo>
                <a:lnTo>
                  <a:pt x="1464554" y="1460500"/>
                </a:lnTo>
                <a:lnTo>
                  <a:pt x="1463702" y="1511300"/>
                </a:lnTo>
                <a:lnTo>
                  <a:pt x="1461423" y="1562100"/>
                </a:lnTo>
                <a:lnTo>
                  <a:pt x="1457705" y="1600200"/>
                </a:lnTo>
                <a:lnTo>
                  <a:pt x="1452536" y="1651000"/>
                </a:lnTo>
                <a:lnTo>
                  <a:pt x="1445903" y="1689100"/>
                </a:lnTo>
                <a:lnTo>
                  <a:pt x="1437796" y="1739900"/>
                </a:lnTo>
                <a:lnTo>
                  <a:pt x="1428200" y="1778000"/>
                </a:lnTo>
                <a:lnTo>
                  <a:pt x="1417105" y="1828800"/>
                </a:lnTo>
                <a:lnTo>
                  <a:pt x="1404498" y="1879600"/>
                </a:lnTo>
                <a:lnTo>
                  <a:pt x="1390367" y="1917700"/>
                </a:lnTo>
                <a:lnTo>
                  <a:pt x="1374700" y="1968500"/>
                </a:lnTo>
                <a:lnTo>
                  <a:pt x="1357483" y="2006600"/>
                </a:lnTo>
                <a:lnTo>
                  <a:pt x="1338706" y="2057400"/>
                </a:lnTo>
                <a:lnTo>
                  <a:pt x="1315481" y="2095500"/>
                </a:lnTo>
                <a:lnTo>
                  <a:pt x="1286475" y="2133600"/>
                </a:lnTo>
                <a:lnTo>
                  <a:pt x="1252509" y="2159000"/>
                </a:lnTo>
                <a:lnTo>
                  <a:pt x="1214398" y="2184400"/>
                </a:lnTo>
                <a:lnTo>
                  <a:pt x="1172962" y="2209800"/>
                </a:lnTo>
                <a:lnTo>
                  <a:pt x="1129018" y="2222500"/>
                </a:lnTo>
                <a:lnTo>
                  <a:pt x="1443616" y="2222500"/>
                </a:lnTo>
                <a:lnTo>
                  <a:pt x="1453374" y="2209800"/>
                </a:lnTo>
                <a:lnTo>
                  <a:pt x="1479172" y="2171700"/>
                </a:lnTo>
                <a:lnTo>
                  <a:pt x="1501178" y="2120900"/>
                </a:lnTo>
                <a:lnTo>
                  <a:pt x="1520044" y="2082800"/>
                </a:lnTo>
                <a:lnTo>
                  <a:pt x="1537517" y="2032000"/>
                </a:lnTo>
                <a:lnTo>
                  <a:pt x="1553605" y="1993900"/>
                </a:lnTo>
                <a:lnTo>
                  <a:pt x="1568318" y="1943100"/>
                </a:lnTo>
                <a:lnTo>
                  <a:pt x="1581666" y="1905000"/>
                </a:lnTo>
                <a:lnTo>
                  <a:pt x="1593659" y="1854200"/>
                </a:lnTo>
                <a:lnTo>
                  <a:pt x="1604306" y="1816100"/>
                </a:lnTo>
                <a:lnTo>
                  <a:pt x="1613617" y="1765300"/>
                </a:lnTo>
                <a:lnTo>
                  <a:pt x="1621602" y="1714500"/>
                </a:lnTo>
                <a:lnTo>
                  <a:pt x="1628270" y="1676400"/>
                </a:lnTo>
                <a:lnTo>
                  <a:pt x="1633631" y="1625600"/>
                </a:lnTo>
                <a:lnTo>
                  <a:pt x="1637695" y="1587500"/>
                </a:lnTo>
                <a:lnTo>
                  <a:pt x="1640472" y="1536700"/>
                </a:lnTo>
                <a:lnTo>
                  <a:pt x="1641971" y="1498600"/>
                </a:lnTo>
                <a:lnTo>
                  <a:pt x="1642202" y="1447800"/>
                </a:lnTo>
                <a:lnTo>
                  <a:pt x="1641175" y="1397000"/>
                </a:lnTo>
                <a:lnTo>
                  <a:pt x="1638899" y="1358900"/>
                </a:lnTo>
                <a:lnTo>
                  <a:pt x="1635384" y="1308100"/>
                </a:lnTo>
                <a:lnTo>
                  <a:pt x="1630639" y="1270000"/>
                </a:lnTo>
                <a:lnTo>
                  <a:pt x="1624676" y="1219200"/>
                </a:lnTo>
                <a:lnTo>
                  <a:pt x="1617502" y="1181100"/>
                </a:lnTo>
                <a:lnTo>
                  <a:pt x="1609129" y="1130300"/>
                </a:lnTo>
                <a:lnTo>
                  <a:pt x="1599564" y="1092200"/>
                </a:lnTo>
                <a:lnTo>
                  <a:pt x="1588820" y="1041400"/>
                </a:lnTo>
                <a:lnTo>
                  <a:pt x="1576904" y="1003300"/>
                </a:lnTo>
                <a:lnTo>
                  <a:pt x="1563827" y="965200"/>
                </a:lnTo>
                <a:lnTo>
                  <a:pt x="1549598" y="914400"/>
                </a:lnTo>
                <a:lnTo>
                  <a:pt x="1534228" y="876300"/>
                </a:lnTo>
                <a:lnTo>
                  <a:pt x="1517725" y="838200"/>
                </a:lnTo>
                <a:lnTo>
                  <a:pt x="1500100" y="787400"/>
                </a:lnTo>
                <a:lnTo>
                  <a:pt x="1481362" y="749300"/>
                </a:lnTo>
                <a:lnTo>
                  <a:pt x="1461521" y="711200"/>
                </a:lnTo>
                <a:lnTo>
                  <a:pt x="1440587" y="673100"/>
                </a:lnTo>
                <a:lnTo>
                  <a:pt x="1418569" y="635000"/>
                </a:lnTo>
                <a:lnTo>
                  <a:pt x="1395477" y="596900"/>
                </a:lnTo>
                <a:lnTo>
                  <a:pt x="1371321" y="558800"/>
                </a:lnTo>
                <a:lnTo>
                  <a:pt x="1346110" y="520700"/>
                </a:lnTo>
                <a:lnTo>
                  <a:pt x="1319854" y="482600"/>
                </a:lnTo>
                <a:lnTo>
                  <a:pt x="1292564" y="444500"/>
                </a:lnTo>
                <a:lnTo>
                  <a:pt x="1264248" y="406400"/>
                </a:lnTo>
                <a:lnTo>
                  <a:pt x="1234916" y="381000"/>
                </a:lnTo>
                <a:lnTo>
                  <a:pt x="1204578" y="342900"/>
                </a:lnTo>
                <a:lnTo>
                  <a:pt x="1173244" y="304800"/>
                </a:lnTo>
                <a:lnTo>
                  <a:pt x="1140923" y="279400"/>
                </a:lnTo>
                <a:lnTo>
                  <a:pt x="1107626" y="241300"/>
                </a:lnTo>
                <a:lnTo>
                  <a:pt x="1073361" y="215900"/>
                </a:lnTo>
                <a:lnTo>
                  <a:pt x="1038139" y="177800"/>
                </a:lnTo>
                <a:lnTo>
                  <a:pt x="1001969" y="152400"/>
                </a:lnTo>
                <a:lnTo>
                  <a:pt x="964860" y="127000"/>
                </a:lnTo>
                <a:lnTo>
                  <a:pt x="926824" y="101600"/>
                </a:lnTo>
                <a:lnTo>
                  <a:pt x="907346" y="88900"/>
                </a:lnTo>
                <a:close/>
              </a:path>
              <a:path w="1642745" h="2400300">
                <a:moveTo>
                  <a:pt x="765588" y="0"/>
                </a:moveTo>
                <a:lnTo>
                  <a:pt x="208258" y="0"/>
                </a:lnTo>
                <a:lnTo>
                  <a:pt x="186926" y="12700"/>
                </a:lnTo>
                <a:lnTo>
                  <a:pt x="151776" y="50800"/>
                </a:lnTo>
                <a:lnTo>
                  <a:pt x="119470" y="76200"/>
                </a:lnTo>
                <a:lnTo>
                  <a:pt x="90323" y="114300"/>
                </a:lnTo>
                <a:lnTo>
                  <a:pt x="64649" y="152400"/>
                </a:lnTo>
                <a:lnTo>
                  <a:pt x="42760" y="203200"/>
                </a:lnTo>
                <a:lnTo>
                  <a:pt x="40195" y="203200"/>
                </a:lnTo>
                <a:lnTo>
                  <a:pt x="30744" y="228600"/>
                </a:lnTo>
                <a:lnTo>
                  <a:pt x="22467" y="254000"/>
                </a:lnTo>
                <a:lnTo>
                  <a:pt x="15394" y="279400"/>
                </a:lnTo>
                <a:lnTo>
                  <a:pt x="9550" y="292100"/>
                </a:lnTo>
                <a:lnTo>
                  <a:pt x="6282" y="317500"/>
                </a:lnTo>
                <a:lnTo>
                  <a:pt x="3594" y="330200"/>
                </a:lnTo>
                <a:lnTo>
                  <a:pt x="1495" y="342900"/>
                </a:lnTo>
                <a:lnTo>
                  <a:pt x="0" y="368300"/>
                </a:lnTo>
                <a:lnTo>
                  <a:pt x="1339" y="393700"/>
                </a:lnTo>
                <a:lnTo>
                  <a:pt x="8054" y="406400"/>
                </a:lnTo>
                <a:lnTo>
                  <a:pt x="19709" y="431800"/>
                </a:lnTo>
                <a:lnTo>
                  <a:pt x="35864" y="444500"/>
                </a:lnTo>
                <a:lnTo>
                  <a:pt x="559269" y="825500"/>
                </a:lnTo>
                <a:lnTo>
                  <a:pt x="578668" y="838200"/>
                </a:lnTo>
                <a:lnTo>
                  <a:pt x="599835" y="850900"/>
                </a:lnTo>
                <a:lnTo>
                  <a:pt x="621747" y="850900"/>
                </a:lnTo>
                <a:lnTo>
                  <a:pt x="643381" y="838200"/>
                </a:lnTo>
                <a:lnTo>
                  <a:pt x="682504" y="825500"/>
                </a:lnTo>
                <a:lnTo>
                  <a:pt x="719745" y="800100"/>
                </a:lnTo>
                <a:lnTo>
                  <a:pt x="754926" y="787400"/>
                </a:lnTo>
                <a:lnTo>
                  <a:pt x="787869" y="762000"/>
                </a:lnTo>
                <a:lnTo>
                  <a:pt x="1017522" y="762000"/>
                </a:lnTo>
                <a:lnTo>
                  <a:pt x="1010645" y="749300"/>
                </a:lnTo>
                <a:lnTo>
                  <a:pt x="981441" y="711200"/>
                </a:lnTo>
                <a:lnTo>
                  <a:pt x="950570" y="673100"/>
                </a:lnTo>
                <a:lnTo>
                  <a:pt x="939733" y="660400"/>
                </a:lnTo>
                <a:lnTo>
                  <a:pt x="622680" y="660400"/>
                </a:lnTo>
                <a:lnTo>
                  <a:pt x="183908" y="330200"/>
                </a:lnTo>
                <a:lnTo>
                  <a:pt x="187463" y="317500"/>
                </a:lnTo>
                <a:lnTo>
                  <a:pt x="191677" y="304800"/>
                </a:lnTo>
                <a:lnTo>
                  <a:pt x="196535" y="292100"/>
                </a:lnTo>
                <a:lnTo>
                  <a:pt x="202018" y="279400"/>
                </a:lnTo>
                <a:lnTo>
                  <a:pt x="203593" y="279400"/>
                </a:lnTo>
                <a:lnTo>
                  <a:pt x="204977" y="266700"/>
                </a:lnTo>
                <a:lnTo>
                  <a:pt x="206146" y="266700"/>
                </a:lnTo>
                <a:lnTo>
                  <a:pt x="229434" y="228600"/>
                </a:lnTo>
                <a:lnTo>
                  <a:pt x="258394" y="190500"/>
                </a:lnTo>
                <a:lnTo>
                  <a:pt x="292222" y="152400"/>
                </a:lnTo>
                <a:lnTo>
                  <a:pt x="330115" y="127000"/>
                </a:lnTo>
                <a:lnTo>
                  <a:pt x="371271" y="114300"/>
                </a:lnTo>
                <a:lnTo>
                  <a:pt x="414887" y="101600"/>
                </a:lnTo>
                <a:lnTo>
                  <a:pt x="460160" y="88900"/>
                </a:lnTo>
                <a:lnTo>
                  <a:pt x="907346" y="88900"/>
                </a:lnTo>
                <a:lnTo>
                  <a:pt x="887869" y="76200"/>
                </a:lnTo>
                <a:lnTo>
                  <a:pt x="848005" y="50800"/>
                </a:lnTo>
                <a:lnTo>
                  <a:pt x="807241" y="25400"/>
                </a:lnTo>
                <a:lnTo>
                  <a:pt x="765588" y="0"/>
                </a:lnTo>
                <a:close/>
              </a:path>
              <a:path w="1642745" h="2400300">
                <a:moveTo>
                  <a:pt x="816303" y="546100"/>
                </a:moveTo>
                <a:lnTo>
                  <a:pt x="743451" y="546100"/>
                </a:lnTo>
                <a:lnTo>
                  <a:pt x="728189" y="558800"/>
                </a:lnTo>
                <a:lnTo>
                  <a:pt x="715403" y="571500"/>
                </a:lnTo>
                <a:lnTo>
                  <a:pt x="695511" y="596900"/>
                </a:lnTo>
                <a:lnTo>
                  <a:pt x="673309" y="622300"/>
                </a:lnTo>
                <a:lnTo>
                  <a:pt x="648973" y="635000"/>
                </a:lnTo>
                <a:lnTo>
                  <a:pt x="622680" y="660400"/>
                </a:lnTo>
                <a:lnTo>
                  <a:pt x="939733" y="660400"/>
                </a:lnTo>
                <a:lnTo>
                  <a:pt x="918059" y="635000"/>
                </a:lnTo>
                <a:lnTo>
                  <a:pt x="883934" y="596900"/>
                </a:lnTo>
                <a:lnTo>
                  <a:pt x="848220" y="558800"/>
                </a:lnTo>
                <a:lnTo>
                  <a:pt x="833207" y="558800"/>
                </a:lnTo>
                <a:lnTo>
                  <a:pt x="816303" y="546100"/>
                </a:lnTo>
                <a:close/>
              </a:path>
            </a:pathLst>
          </a:custGeom>
          <a:solidFill>
            <a:srgbClr val="FFFFFF">
              <a:alpha val="6000"/>
            </a:srgbClr>
          </a:solidFill>
        </p:spPr>
        <p:txBody>
          <a:bodyPr wrap="square" lIns="0" tIns="0" rIns="0" bIns="0" rtlCol="0"/>
          <a:lstStyle/>
          <a:p>
            <a:pPr defTabSz="912114"/>
            <a:endParaRPr sz="1795">
              <a:solidFill>
                <a:prstClr val="black"/>
              </a:solidFill>
              <a:latin typeface="Calibri"/>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1"/>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01A5A3A6-4613-7B42-96B9-6D4C71A674A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024048" y="574158"/>
            <a:ext cx="797030" cy="1124826"/>
          </a:xfrm>
          <a:prstGeom prst="rect">
            <a:avLst/>
          </a:prstGeom>
        </p:spPr>
      </p:pic>
      <p:pic>
        <p:nvPicPr>
          <p:cNvPr id="9" name="Picture 8">
            <a:extLst>
              <a:ext uri="{FF2B5EF4-FFF2-40B4-BE49-F238E27FC236}">
                <a16:creationId xmlns:a16="http://schemas.microsoft.com/office/drawing/2014/main" id="{30A105B4-18FC-ED2A-2D2F-9BAECCBF2C3A}"/>
              </a:ext>
            </a:extLst>
          </p:cNvPr>
          <p:cNvPicPr>
            <a:picLocks noChangeAspect="1"/>
          </p:cNvPicPr>
          <p:nvPr/>
        </p:nvPicPr>
        <p:blipFill>
          <a:blip r:embed="rId8"/>
          <a:stretch>
            <a:fillRect/>
          </a:stretch>
        </p:blipFill>
        <p:spPr>
          <a:xfrm>
            <a:off x="129650" y="574158"/>
            <a:ext cx="4429125" cy="2038350"/>
          </a:xfrm>
          <a:prstGeom prst="rect">
            <a:avLst/>
          </a:prstGeom>
        </p:spPr>
      </p:pic>
      <p:pic>
        <p:nvPicPr>
          <p:cNvPr id="2" name="Picture 1">
            <a:extLst>
              <a:ext uri="{FF2B5EF4-FFF2-40B4-BE49-F238E27FC236}">
                <a16:creationId xmlns:a16="http://schemas.microsoft.com/office/drawing/2014/main" id="{C6E8E4C7-3BBE-9443-06D3-793FE7B6D239}"/>
              </a:ext>
            </a:extLst>
          </p:cNvPr>
          <p:cNvPicPr>
            <a:picLocks noChangeAspect="1"/>
          </p:cNvPicPr>
          <p:nvPr/>
        </p:nvPicPr>
        <p:blipFill>
          <a:blip r:embed="rId9"/>
          <a:stretch>
            <a:fillRect/>
          </a:stretch>
        </p:blipFill>
        <p:spPr>
          <a:xfrm>
            <a:off x="4794115" y="2071310"/>
            <a:ext cx="7268235" cy="4128976"/>
          </a:xfrm>
          <a:prstGeom prst="rect">
            <a:avLst/>
          </a:prstGeom>
        </p:spPr>
      </p:pic>
      <p:sp>
        <p:nvSpPr>
          <p:cNvPr id="4" name="TextBox 3">
            <a:extLst>
              <a:ext uri="{FF2B5EF4-FFF2-40B4-BE49-F238E27FC236}">
                <a16:creationId xmlns:a16="http://schemas.microsoft.com/office/drawing/2014/main" id="{9A92F81E-C29A-6642-9A6B-C7CE8D701218}"/>
              </a:ext>
            </a:extLst>
          </p:cNvPr>
          <p:cNvSpPr txBox="1"/>
          <p:nvPr/>
        </p:nvSpPr>
        <p:spPr>
          <a:xfrm>
            <a:off x="832283" y="2867522"/>
            <a:ext cx="3373107" cy="3139321"/>
          </a:xfrm>
          <a:prstGeom prst="rect">
            <a:avLst/>
          </a:prstGeom>
          <a:solidFill>
            <a:schemeClr val="accent1">
              <a:lumMod val="20000"/>
              <a:lumOff val="80000"/>
            </a:schemeClr>
          </a:solidFill>
          <a:ln>
            <a:solidFill>
              <a:srgbClr val="002060"/>
            </a:solidFill>
          </a:ln>
        </p:spPr>
        <p:txBody>
          <a:bodyPr wrap="square" lIns="91440" tIns="45720" rIns="91440" bIns="45720" rtlCol="0" anchor="t">
            <a:spAutoFit/>
          </a:bodyPr>
          <a:lstStyle/>
          <a:p>
            <a:r>
              <a:rPr lang="en-US" dirty="0">
                <a:hlinkClick r:id="rId10"/>
              </a:rPr>
              <a:t>988 Lifeline Chat and Text - 988 Suicide &amp; Crisis Lifeline</a:t>
            </a:r>
            <a:endParaRPr lang="en-US" dirty="0"/>
          </a:p>
          <a:p>
            <a:endParaRPr lang="en-US" dirty="0">
              <a:solidFill>
                <a:srgbClr val="000000"/>
              </a:solidFill>
              <a:highlight>
                <a:srgbClr val="ACE3ED"/>
              </a:highlight>
              <a:latin typeface="Catamaran"/>
            </a:endParaRPr>
          </a:p>
          <a:p>
            <a:pPr algn="l"/>
            <a:r>
              <a:rPr lang="en-US" dirty="0">
                <a:solidFill>
                  <a:srgbClr val="000000"/>
                </a:solidFill>
                <a:latin typeface="Catamaran"/>
              </a:rPr>
              <a:t>988</a:t>
            </a:r>
            <a:r>
              <a:rPr lang="en-US" b="0" i="0" dirty="0">
                <a:solidFill>
                  <a:srgbClr val="000000"/>
                </a:solidFill>
                <a:effectLst/>
                <a:latin typeface="Catamaran"/>
              </a:rPr>
              <a:t> Lifeline Crisis Chat and Text is currently only available in English and Spanish. To connect with the 988 Lifeline in Spanish, text AYUDA to 988.</a:t>
            </a:r>
            <a:endParaRPr lang="en-US" dirty="0">
              <a:cs typeface="Arial"/>
            </a:endParaRPr>
          </a:p>
          <a:p>
            <a:pPr algn="l"/>
            <a:r>
              <a:rPr lang="en-US" b="0" i="0" dirty="0">
                <a:solidFill>
                  <a:srgbClr val="000000"/>
                </a:solidFill>
                <a:effectLst/>
                <a:latin typeface="Catamaran"/>
              </a:rPr>
              <a:t>If you need support in a language other than English or Spanish, please call 988.</a:t>
            </a:r>
          </a:p>
        </p:txBody>
      </p:sp>
      <p:sp>
        <p:nvSpPr>
          <p:cNvPr id="6" name="TextBox 5">
            <a:extLst>
              <a:ext uri="{FF2B5EF4-FFF2-40B4-BE49-F238E27FC236}">
                <a16:creationId xmlns:a16="http://schemas.microsoft.com/office/drawing/2014/main" id="{E7A9930E-1276-6AE6-8663-34D931C8C0D9}"/>
              </a:ext>
            </a:extLst>
          </p:cNvPr>
          <p:cNvSpPr txBox="1"/>
          <p:nvPr/>
        </p:nvSpPr>
        <p:spPr>
          <a:xfrm>
            <a:off x="606288" y="6431509"/>
            <a:ext cx="5912901" cy="369332"/>
          </a:xfrm>
          <a:prstGeom prst="rect">
            <a:avLst/>
          </a:prstGeom>
          <a:noFill/>
        </p:spPr>
        <p:txBody>
          <a:bodyPr wrap="none" rtlCol="0">
            <a:spAutoFit/>
          </a:bodyPr>
          <a:lstStyle/>
          <a:p>
            <a:r>
              <a:rPr lang="en-US">
                <a:hlinkClick r:id="rId10"/>
              </a:rPr>
              <a:t>988 Lifeline Chat and Text - 988 Suicide &amp; Crisis Lifeline</a:t>
            </a:r>
            <a:endParaRPr lang="en-US"/>
          </a:p>
        </p:txBody>
      </p:sp>
    </p:spTree>
    <p:extLst>
      <p:ext uri="{BB962C8B-B14F-4D97-AF65-F5344CB8AC3E}">
        <p14:creationId xmlns:p14="http://schemas.microsoft.com/office/powerpoint/2010/main" val="263646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20FF-1429-A4B4-44E8-D72771E1B5E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Text and Chat FAQs</a:t>
            </a:r>
          </a:p>
        </p:txBody>
      </p:sp>
      <p:pic>
        <p:nvPicPr>
          <p:cNvPr id="5" name="Picture 4">
            <a:extLst>
              <a:ext uri="{FF2B5EF4-FFF2-40B4-BE49-F238E27FC236}">
                <a16:creationId xmlns:a16="http://schemas.microsoft.com/office/drawing/2014/main" id="{495F6043-B3E8-C36A-9E2D-F792522063C7}"/>
              </a:ext>
            </a:extLst>
          </p:cNvPr>
          <p:cNvPicPr>
            <a:picLocks noChangeAspect="1"/>
          </p:cNvPicPr>
          <p:nvPr/>
        </p:nvPicPr>
        <p:blipFill>
          <a:blip r:embed="rId3"/>
          <a:stretch>
            <a:fillRect/>
          </a:stretch>
        </p:blipFill>
        <p:spPr>
          <a:xfrm>
            <a:off x="4038600" y="1046215"/>
            <a:ext cx="7188199" cy="4762180"/>
          </a:xfrm>
          <a:prstGeom prst="rect">
            <a:avLst/>
          </a:prstGeom>
        </p:spPr>
      </p:pic>
      <p:sp>
        <p:nvSpPr>
          <p:cNvPr id="6" name="TextBox 5">
            <a:extLst>
              <a:ext uri="{FF2B5EF4-FFF2-40B4-BE49-F238E27FC236}">
                <a16:creationId xmlns:a16="http://schemas.microsoft.com/office/drawing/2014/main" id="{3D9AC542-21F0-686A-1972-9C810DED1135}"/>
              </a:ext>
            </a:extLst>
          </p:cNvPr>
          <p:cNvSpPr txBox="1"/>
          <p:nvPr/>
        </p:nvSpPr>
        <p:spPr>
          <a:xfrm>
            <a:off x="2110888" y="6291578"/>
            <a:ext cx="12557051" cy="369332"/>
          </a:xfrm>
          <a:prstGeom prst="rect">
            <a:avLst/>
          </a:prstGeom>
          <a:noFill/>
        </p:spPr>
        <p:txBody>
          <a:bodyPr wrap="square" rtlCol="0">
            <a:spAutoFit/>
          </a:bodyPr>
          <a:lstStyle/>
          <a:p>
            <a:r>
              <a:rPr lang="en-US">
                <a:hlinkClick r:id="rId4"/>
              </a:rPr>
              <a:t>988 Lifeline Chat and Text - 988 Suicide &amp; Crisis Lifeline</a:t>
            </a:r>
            <a:endParaRPr lang="en-US"/>
          </a:p>
        </p:txBody>
      </p:sp>
    </p:spTree>
    <p:extLst>
      <p:ext uri="{BB962C8B-B14F-4D97-AF65-F5344CB8AC3E}">
        <p14:creationId xmlns:p14="http://schemas.microsoft.com/office/powerpoint/2010/main" val="339259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9AC542-21F0-686A-1972-9C810DED1135}"/>
              </a:ext>
            </a:extLst>
          </p:cNvPr>
          <p:cNvSpPr txBox="1"/>
          <p:nvPr/>
        </p:nvSpPr>
        <p:spPr>
          <a:xfrm>
            <a:off x="463158" y="6264417"/>
            <a:ext cx="12557051" cy="369332"/>
          </a:xfrm>
          <a:prstGeom prst="rect">
            <a:avLst/>
          </a:prstGeom>
          <a:noFill/>
        </p:spPr>
        <p:txBody>
          <a:bodyPr wrap="square" rtlCol="0">
            <a:spAutoFit/>
          </a:bodyPr>
          <a:lstStyle/>
          <a:p>
            <a:r>
              <a:rPr lang="en-US">
                <a:hlinkClick r:id="rId2"/>
              </a:rPr>
              <a:t>988 Lifeline Chat and Text - 988 Suicide &amp; Crisis Lifeline</a:t>
            </a:r>
            <a:endParaRPr lang="en-US"/>
          </a:p>
        </p:txBody>
      </p:sp>
      <p:sp>
        <p:nvSpPr>
          <p:cNvPr id="2" name="Title 1">
            <a:extLst>
              <a:ext uri="{FF2B5EF4-FFF2-40B4-BE49-F238E27FC236}">
                <a16:creationId xmlns:a16="http://schemas.microsoft.com/office/drawing/2014/main" id="{127B20FF-1429-A4B4-44E8-D72771E1B5E5}"/>
              </a:ext>
            </a:extLst>
          </p:cNvPr>
          <p:cNvSpPr>
            <a:spLocks noGrp="1"/>
          </p:cNvSpPr>
          <p:nvPr>
            <p:ph type="title" idx="4294967295"/>
          </p:nvPr>
        </p:nvSpPr>
        <p:spPr>
          <a:xfrm>
            <a:off x="643812" y="2074862"/>
            <a:ext cx="2752725" cy="2708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Text and Chat FAQs</a:t>
            </a:r>
          </a:p>
        </p:txBody>
      </p:sp>
      <p:pic>
        <p:nvPicPr>
          <p:cNvPr id="3" name="Picture 2">
            <a:extLst>
              <a:ext uri="{FF2B5EF4-FFF2-40B4-BE49-F238E27FC236}">
                <a16:creationId xmlns:a16="http://schemas.microsoft.com/office/drawing/2014/main" id="{233785C4-B7A3-0C3F-492B-0725C3DAE703}"/>
              </a:ext>
            </a:extLst>
          </p:cNvPr>
          <p:cNvPicPr>
            <a:picLocks noChangeAspect="1"/>
          </p:cNvPicPr>
          <p:nvPr/>
        </p:nvPicPr>
        <p:blipFill>
          <a:blip r:embed="rId3"/>
          <a:stretch>
            <a:fillRect/>
          </a:stretch>
        </p:blipFill>
        <p:spPr>
          <a:xfrm>
            <a:off x="3540967" y="1396676"/>
            <a:ext cx="8299297" cy="4584246"/>
          </a:xfrm>
          <a:prstGeom prst="rect">
            <a:avLst/>
          </a:prstGeom>
        </p:spPr>
      </p:pic>
    </p:spTree>
    <p:extLst>
      <p:ext uri="{BB962C8B-B14F-4D97-AF65-F5344CB8AC3E}">
        <p14:creationId xmlns:p14="http://schemas.microsoft.com/office/powerpoint/2010/main" val="160721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D0E7F8-DF67-6F95-3C95-C0604D3A382A}"/>
              </a:ext>
            </a:extLst>
          </p:cNvPr>
          <p:cNvSpPr txBox="1"/>
          <p:nvPr/>
        </p:nvSpPr>
        <p:spPr>
          <a:xfrm>
            <a:off x="1275907" y="5742709"/>
            <a:ext cx="8008974" cy="369332"/>
          </a:xfrm>
          <a:prstGeom prst="rect">
            <a:avLst/>
          </a:prstGeom>
          <a:noFill/>
        </p:spPr>
        <p:txBody>
          <a:bodyPr wrap="square">
            <a:spAutoFit/>
          </a:bodyPr>
          <a:lstStyle/>
          <a:p>
            <a:r>
              <a:rPr lang="en-US" dirty="0">
                <a:hlinkClick r:id="rId4"/>
              </a:rPr>
              <a:t>9-8-8 Mobile Crisis Response - Animated Video — 988ga.org</a:t>
            </a:r>
            <a:endParaRPr lang="en-US" dirty="0"/>
          </a:p>
        </p:txBody>
      </p:sp>
      <p:pic>
        <p:nvPicPr>
          <p:cNvPr id="2" name="Picture 1">
            <a:extLst>
              <a:ext uri="{FF2B5EF4-FFF2-40B4-BE49-F238E27FC236}">
                <a16:creationId xmlns:a16="http://schemas.microsoft.com/office/drawing/2014/main" id="{F4094B92-B71F-4E69-7CD3-197990A73F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24048" y="0"/>
            <a:ext cx="797030" cy="1124826"/>
          </a:xfrm>
          <a:prstGeom prst="rect">
            <a:avLst/>
          </a:prstGeom>
        </p:spPr>
      </p:pic>
      <p:pic>
        <p:nvPicPr>
          <p:cNvPr id="4" name="y2mate.is - How does Mobile Crisis Response work with 9 8 8 -GQ65FlPXw3s-1080pp-1694109483">
            <a:hlinkClick r:id="" action="ppaction://media"/>
            <a:extLst>
              <a:ext uri="{FF2B5EF4-FFF2-40B4-BE49-F238E27FC236}">
                <a16:creationId xmlns:a16="http://schemas.microsoft.com/office/drawing/2014/main" id="{9FBE4A46-03CC-026D-B94C-1B57D1829C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1375" y="682308"/>
            <a:ext cx="8443506" cy="4749472"/>
          </a:xfrm>
          <a:prstGeom prst="rect">
            <a:avLst/>
          </a:prstGeom>
        </p:spPr>
      </p:pic>
    </p:spTree>
    <p:extLst>
      <p:ext uri="{BB962C8B-B14F-4D97-AF65-F5344CB8AC3E}">
        <p14:creationId xmlns:p14="http://schemas.microsoft.com/office/powerpoint/2010/main" val="254474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E144E8070B9459D5417204B9C2D05" ma:contentTypeVersion="11" ma:contentTypeDescription="Create a new document." ma:contentTypeScope="" ma:versionID="439a3081bc1f5e5000e2f9ec37c7b5fe">
  <xsd:schema xmlns:xsd="http://www.w3.org/2001/XMLSchema" xmlns:xs="http://www.w3.org/2001/XMLSchema" xmlns:p="http://schemas.microsoft.com/office/2006/metadata/properties" xmlns:ns2="cd84484f-b4b1-41fc-bbb2-d53783a15032" xmlns:ns3="ded3ce5a-615f-4d2c-a2db-aed342c3d0c3" targetNamespace="http://schemas.microsoft.com/office/2006/metadata/properties" ma:root="true" ma:fieldsID="95fee47687c09db8f164057fee06e152" ns2:_="" ns3:_="">
    <xsd:import namespace="cd84484f-b4b1-41fc-bbb2-d53783a15032"/>
    <xsd:import namespace="ded3ce5a-615f-4d2c-a2db-aed342c3d0c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4484f-b4b1-41fc-bbb2-d53783a150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21972d4-a1fe-45f5-bf00-df2efbce1a0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d3ce5a-615f-4d2c-a2db-aed342c3d0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f70eef-9273-4517-84fe-d9589c1063fd}" ma:internalName="TaxCatchAll" ma:showField="CatchAllData" ma:web="ded3ce5a-615f-4d2c-a2db-aed342c3d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84484f-b4b1-41fc-bbb2-d53783a15032">
      <Terms xmlns="http://schemas.microsoft.com/office/infopath/2007/PartnerControls"/>
    </lcf76f155ced4ddcb4097134ff3c332f>
    <TaxCatchAll xmlns="ded3ce5a-615f-4d2c-a2db-aed342c3d0c3" xsi:nil="true"/>
  </documentManagement>
</p:properties>
</file>

<file path=customXml/itemProps1.xml><?xml version="1.0" encoding="utf-8"?>
<ds:datastoreItem xmlns:ds="http://schemas.openxmlformats.org/officeDocument/2006/customXml" ds:itemID="{82B42079-0480-49B6-B640-3ACCD1BCF3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84484f-b4b1-41fc-bbb2-d53783a15032"/>
    <ds:schemaRef ds:uri="ded3ce5a-615f-4d2c-a2db-aed342c3d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51D680-E4F9-4304-BDDD-93412E5C4160}">
  <ds:schemaRefs>
    <ds:schemaRef ds:uri="http://schemas.microsoft.com/sharepoint/v3/contenttype/forms"/>
  </ds:schemaRefs>
</ds:datastoreItem>
</file>

<file path=customXml/itemProps3.xml><?xml version="1.0" encoding="utf-8"?>
<ds:datastoreItem xmlns:ds="http://schemas.openxmlformats.org/officeDocument/2006/customXml" ds:itemID="{47318DE8-D649-41EC-B294-3CCEA9303937}">
  <ds:schemaRefs>
    <ds:schemaRef ds:uri="839c777e-4132-4efb-88fb-6c1b9d932ff8"/>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purl.org/dc/elements/1.1/"/>
    <ds:schemaRef ds:uri="http://schemas.openxmlformats.org/package/2006/metadata/core-properties"/>
    <ds:schemaRef ds:uri="c352d8e3-890a-4802-945d-a25fe0df0ef4"/>
    <ds:schemaRef ds:uri="http://www.w3.org/XML/1998/namespace"/>
    <ds:schemaRef ds:uri="cd84484f-b4b1-41fc-bbb2-d53783a15032"/>
    <ds:schemaRef ds:uri="ded3ce5a-615f-4d2c-a2db-aed342c3d0c3"/>
  </ds:schemaRefs>
</ds:datastoreItem>
</file>

<file path=docProps/app.xml><?xml version="1.0" encoding="utf-8"?>
<Properties xmlns="http://schemas.openxmlformats.org/officeDocument/2006/extended-properties" xmlns:vt="http://schemas.openxmlformats.org/officeDocument/2006/docPropsVTypes">
  <TotalTime>722</TotalTime>
  <Words>828</Words>
  <Application>Microsoft Office PowerPoint</Application>
  <PresentationFormat>Widescreen</PresentationFormat>
  <Paragraphs>102</Paragraphs>
  <Slides>14</Slides>
  <Notes>7</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8" baseType="lpstr">
      <vt:lpstr>Arial</vt:lpstr>
      <vt:lpstr>Arial</vt:lpstr>
      <vt:lpstr>Calibri</vt:lpstr>
      <vt:lpstr>Catamaran</vt:lpstr>
      <vt:lpstr>Franklin Gothic Demi</vt:lpstr>
      <vt:lpstr>Franklin Gothic Demi Cond</vt:lpstr>
      <vt:lpstr>Franklin Gothic Heavy</vt:lpstr>
      <vt:lpstr>Franklin Gothic Medium</vt:lpstr>
      <vt:lpstr>Helvetica LT Std</vt:lpstr>
      <vt:lpstr>Helvetica LT Std Cond</vt:lpstr>
      <vt:lpstr>Source Sans Pro</vt:lpstr>
      <vt:lpstr>Times New Roman</vt:lpstr>
      <vt:lpstr>1_Office Theme</vt:lpstr>
      <vt:lpstr>think-cell Slide</vt:lpstr>
      <vt:lpstr>PowerPoint Presentation</vt:lpstr>
      <vt:lpstr>PowerPoint Presentation</vt:lpstr>
      <vt:lpstr>PowerPoint Presentation</vt:lpstr>
      <vt:lpstr>PowerPoint Presentation</vt:lpstr>
      <vt:lpstr>9-8-8 Suicide &amp; Crisis Lifeline Overview</vt:lpstr>
      <vt:lpstr>PowerPoint Presentation</vt:lpstr>
      <vt:lpstr>Text and Chat FAQs</vt:lpstr>
      <vt:lpstr>Text and Chat FAQs</vt:lpstr>
      <vt:lpstr>PowerPoint Presentation</vt:lpstr>
      <vt:lpstr>PowerPoint Presentation</vt:lpstr>
      <vt:lpstr>PowerPoint Presentation</vt:lpstr>
      <vt:lpstr>New Features on 988ga.org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Crisis Dispatch and Completed Assessments</dc:title>
  <dc:creator>Peel, Dawn</dc:creator>
  <cp:lastModifiedBy>Anne Ladd</cp:lastModifiedBy>
  <cp:revision>47</cp:revision>
  <dcterms:created xsi:type="dcterms:W3CDTF">2022-08-29T21:23:49Z</dcterms:created>
  <dcterms:modified xsi:type="dcterms:W3CDTF">2024-09-12T01:55:08Z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0x010100C05E144E8070B9459D5417204B9C2D05</vt:lpwstr>
  </property>
  <property fmtid="{D5CDD505-2E9C-101B-9397-08002B2CF9AE}" pid="3" name="MediaServiceImageTags">
    <vt:lpwstr/>
  </property>
</Properties>
</file>