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2" r:id="rId5"/>
    <p:sldMasterId id="2147483724" r:id="rId6"/>
    <p:sldMasterId id="2147483769" r:id="rId7"/>
  </p:sldMasterIdLst>
  <p:notesMasterIdLst>
    <p:notesMasterId r:id="rId49"/>
  </p:notesMasterIdLst>
  <p:sldIdLst>
    <p:sldId id="287" r:id="rId8"/>
    <p:sldId id="2337" r:id="rId9"/>
    <p:sldId id="2338" r:id="rId10"/>
    <p:sldId id="291" r:id="rId11"/>
    <p:sldId id="289" r:id="rId12"/>
    <p:sldId id="270" r:id="rId13"/>
    <p:sldId id="2342" r:id="rId14"/>
    <p:sldId id="2352" r:id="rId15"/>
    <p:sldId id="2360" r:id="rId16"/>
    <p:sldId id="1943" r:id="rId17"/>
    <p:sldId id="1886" r:id="rId18"/>
    <p:sldId id="2032" r:id="rId19"/>
    <p:sldId id="293" r:id="rId20"/>
    <p:sldId id="2367" r:id="rId21"/>
    <p:sldId id="296" r:id="rId22"/>
    <p:sldId id="2368" r:id="rId23"/>
    <p:sldId id="2345" r:id="rId24"/>
    <p:sldId id="2369" r:id="rId25"/>
    <p:sldId id="2347" r:id="rId26"/>
    <p:sldId id="2370" r:id="rId27"/>
    <p:sldId id="2348" r:id="rId28"/>
    <p:sldId id="2371" r:id="rId29"/>
    <p:sldId id="2351" r:id="rId30"/>
    <p:sldId id="290" r:id="rId31"/>
    <p:sldId id="295" r:id="rId32"/>
    <p:sldId id="2355" r:id="rId33"/>
    <p:sldId id="274" r:id="rId34"/>
    <p:sldId id="2353" r:id="rId35"/>
    <p:sldId id="2035" r:id="rId36"/>
    <p:sldId id="2361" r:id="rId37"/>
    <p:sldId id="2356" r:id="rId38"/>
    <p:sldId id="277" r:id="rId39"/>
    <p:sldId id="2357" r:id="rId40"/>
    <p:sldId id="2358" r:id="rId41"/>
    <p:sldId id="2359" r:id="rId42"/>
    <p:sldId id="2373" r:id="rId43"/>
    <p:sldId id="2372" r:id="rId44"/>
    <p:sldId id="261" r:id="rId45"/>
    <p:sldId id="2365" r:id="rId46"/>
    <p:sldId id="2366" r:id="rId47"/>
    <p:sldId id="236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E48932-3590-42B3-AA87-8F2E206B9269}" v="4" dt="2024-09-06T16:39:20.934"/>
    <p1510:client id="{982C3EC1-B80D-4BCD-9FB1-CD2100048119}" v="4" dt="2024-09-06T16:17:39.869"/>
    <p1510:client id="{AF5A95E2-D6DD-4ADB-99BF-909C62CAFCB5}" v="1" dt="2024-09-06T16:40:41.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51A11-0C31-4F98-A3D8-75C724E9B89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30D921-6238-4EAD-B7F7-08CCAF5B1183}">
      <dgm:prSet custT="1"/>
      <dgm:spPr/>
      <dgm:t>
        <a:bodyPr/>
        <a:lstStyle/>
        <a:p>
          <a:r>
            <a:rPr lang="en-US" sz="3600">
              <a:latin typeface="Arial" panose="020B0604020202020204" pitchFamily="34" charset="0"/>
              <a:cs typeface="Arial" panose="020B0604020202020204" pitchFamily="34" charset="0"/>
            </a:rPr>
            <a:t>Talking and listening during preschool prepare children to learn to read and write.</a:t>
          </a:r>
        </a:p>
      </dgm:t>
    </dgm:pt>
    <dgm:pt modelId="{457DB1CE-E5F6-4BF4-B2BF-238B9528AF84}" type="parTrans" cxnId="{2F73BDE7-3B21-45F0-8E79-5C79CF47ECD8}">
      <dgm:prSet/>
      <dgm:spPr/>
      <dgm:t>
        <a:bodyPr/>
        <a:lstStyle/>
        <a:p>
          <a:endParaRPr lang="en-US"/>
        </a:p>
      </dgm:t>
    </dgm:pt>
    <dgm:pt modelId="{6AC3A4EB-0DC5-4828-81E2-D8A0D6EDDE41}" type="sibTrans" cxnId="{2F73BDE7-3B21-45F0-8E79-5C79CF47ECD8}">
      <dgm:prSet/>
      <dgm:spPr/>
      <dgm:t>
        <a:bodyPr/>
        <a:lstStyle/>
        <a:p>
          <a:endParaRPr lang="en-US"/>
        </a:p>
      </dgm:t>
    </dgm:pt>
    <dgm:pt modelId="{DBA53CF4-CAD8-4C25-B867-7CE314A38619}">
      <dgm:prSet custT="1"/>
      <dgm:spPr/>
      <dgm:t>
        <a:bodyPr/>
        <a:lstStyle/>
        <a:p>
          <a:r>
            <a:rPr lang="en-US" sz="3600">
              <a:latin typeface="Arial" panose="020B0604020202020204" pitchFamily="34" charset="0"/>
              <a:cs typeface="Arial" panose="020B0604020202020204" pitchFamily="34" charset="0"/>
            </a:rPr>
            <a:t>Children with weaker verbal abilities are more likely to experience difficulties with literacy skills.</a:t>
          </a:r>
        </a:p>
      </dgm:t>
    </dgm:pt>
    <dgm:pt modelId="{36520942-D888-4607-B53F-E48CFC68D224}" type="parTrans" cxnId="{52A37B93-A4E2-435A-AF27-26BF06B33C45}">
      <dgm:prSet/>
      <dgm:spPr/>
      <dgm:t>
        <a:bodyPr/>
        <a:lstStyle/>
        <a:p>
          <a:endParaRPr lang="en-US"/>
        </a:p>
      </dgm:t>
    </dgm:pt>
    <dgm:pt modelId="{BAFCBB45-5251-4A53-8AA5-5A250E42127D}" type="sibTrans" cxnId="{52A37B93-A4E2-435A-AF27-26BF06B33C45}">
      <dgm:prSet/>
      <dgm:spPr/>
      <dgm:t>
        <a:bodyPr/>
        <a:lstStyle/>
        <a:p>
          <a:endParaRPr lang="en-US"/>
        </a:p>
      </dgm:t>
    </dgm:pt>
    <dgm:pt modelId="{F4829F0A-EBF9-4D59-BF63-2B8C28A53025}" type="pres">
      <dgm:prSet presAssocID="{3B151A11-0C31-4F98-A3D8-75C724E9B894}" presName="linear" presStyleCnt="0">
        <dgm:presLayoutVars>
          <dgm:animLvl val="lvl"/>
          <dgm:resizeHandles val="exact"/>
        </dgm:presLayoutVars>
      </dgm:prSet>
      <dgm:spPr/>
    </dgm:pt>
    <dgm:pt modelId="{3E07FA9C-4C61-4DF4-A95D-3F1E555B8F83}" type="pres">
      <dgm:prSet presAssocID="{DB30D921-6238-4EAD-B7F7-08CCAF5B1183}" presName="parentText" presStyleLbl="node1" presStyleIdx="0" presStyleCnt="2">
        <dgm:presLayoutVars>
          <dgm:chMax val="0"/>
          <dgm:bulletEnabled val="1"/>
        </dgm:presLayoutVars>
      </dgm:prSet>
      <dgm:spPr/>
    </dgm:pt>
    <dgm:pt modelId="{CFC9F740-AA78-48ED-8CE3-DE442096BA04}" type="pres">
      <dgm:prSet presAssocID="{6AC3A4EB-0DC5-4828-81E2-D8A0D6EDDE41}" presName="spacer" presStyleCnt="0"/>
      <dgm:spPr/>
    </dgm:pt>
    <dgm:pt modelId="{2ABE762C-61BF-4959-9A95-45111FF11885}" type="pres">
      <dgm:prSet presAssocID="{DBA53CF4-CAD8-4C25-B867-7CE314A38619}" presName="parentText" presStyleLbl="node1" presStyleIdx="1" presStyleCnt="2">
        <dgm:presLayoutVars>
          <dgm:chMax val="0"/>
          <dgm:bulletEnabled val="1"/>
        </dgm:presLayoutVars>
      </dgm:prSet>
      <dgm:spPr/>
    </dgm:pt>
  </dgm:ptLst>
  <dgm:cxnLst>
    <dgm:cxn modelId="{5B1C5B35-71CE-4B04-AF20-E25EF27A0860}" type="presOf" srcId="{DBA53CF4-CAD8-4C25-B867-7CE314A38619}" destId="{2ABE762C-61BF-4959-9A95-45111FF11885}" srcOrd="0" destOrd="0" presId="urn:microsoft.com/office/officeart/2005/8/layout/vList2"/>
    <dgm:cxn modelId="{8D6E4648-BBBF-46D2-AAF5-2B6C5A87F250}" type="presOf" srcId="{DB30D921-6238-4EAD-B7F7-08CCAF5B1183}" destId="{3E07FA9C-4C61-4DF4-A95D-3F1E555B8F83}" srcOrd="0" destOrd="0" presId="urn:microsoft.com/office/officeart/2005/8/layout/vList2"/>
    <dgm:cxn modelId="{52A37B93-A4E2-435A-AF27-26BF06B33C45}" srcId="{3B151A11-0C31-4F98-A3D8-75C724E9B894}" destId="{DBA53CF4-CAD8-4C25-B867-7CE314A38619}" srcOrd="1" destOrd="0" parTransId="{36520942-D888-4607-B53F-E48CFC68D224}" sibTransId="{BAFCBB45-5251-4A53-8AA5-5A250E42127D}"/>
    <dgm:cxn modelId="{765E1DCF-7099-4D7A-829B-CC3927BB3F51}" type="presOf" srcId="{3B151A11-0C31-4F98-A3D8-75C724E9B894}" destId="{F4829F0A-EBF9-4D59-BF63-2B8C28A53025}" srcOrd="0" destOrd="0" presId="urn:microsoft.com/office/officeart/2005/8/layout/vList2"/>
    <dgm:cxn modelId="{2F73BDE7-3B21-45F0-8E79-5C79CF47ECD8}" srcId="{3B151A11-0C31-4F98-A3D8-75C724E9B894}" destId="{DB30D921-6238-4EAD-B7F7-08CCAF5B1183}" srcOrd="0" destOrd="0" parTransId="{457DB1CE-E5F6-4BF4-B2BF-238B9528AF84}" sibTransId="{6AC3A4EB-0DC5-4828-81E2-D8A0D6EDDE41}"/>
    <dgm:cxn modelId="{FDE29FFF-FF38-4FF7-944C-842310915B60}" type="presParOf" srcId="{F4829F0A-EBF9-4D59-BF63-2B8C28A53025}" destId="{3E07FA9C-4C61-4DF4-A95D-3F1E555B8F83}" srcOrd="0" destOrd="0" presId="urn:microsoft.com/office/officeart/2005/8/layout/vList2"/>
    <dgm:cxn modelId="{86D9A568-9A71-47BD-A56C-B0762438D625}" type="presParOf" srcId="{F4829F0A-EBF9-4D59-BF63-2B8C28A53025}" destId="{CFC9F740-AA78-48ED-8CE3-DE442096BA04}" srcOrd="1" destOrd="0" presId="urn:microsoft.com/office/officeart/2005/8/layout/vList2"/>
    <dgm:cxn modelId="{2E03D385-A713-426F-8EF6-4B4F0D10AC9B}" type="presParOf" srcId="{F4829F0A-EBF9-4D59-BF63-2B8C28A53025}" destId="{2ABE762C-61BF-4959-9A95-45111FF1188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Phonological Awareness</a:t>
          </a:r>
          <a:endParaRPr lang="en-US" sz="2400">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Awareness of Print</a:t>
          </a:r>
          <a:endParaRPr lang="en-US" sz="2400">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Alphabetic Knowledge</a:t>
          </a:r>
          <a:endParaRPr lang="en-US" sz="2400">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400" b="0" i="0" baseline="0">
              <a:latin typeface="Arial" panose="020B0604020202020204" pitchFamily="34" charset="0"/>
              <a:cs typeface="Arial" panose="020B0604020202020204" pitchFamily="34" charset="0"/>
            </a:rPr>
            <a:t>Vocabulary</a:t>
          </a:r>
          <a:endParaRPr lang="en-US" sz="2400">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800" b="1" i="0" baseline="0">
              <a:latin typeface="Arial" panose="020B0604020202020204" pitchFamily="34" charset="0"/>
              <a:cs typeface="Arial" panose="020B0604020202020204" pitchFamily="34" charset="0"/>
            </a:rPr>
            <a:t>Grammar and Sentence Structure</a:t>
          </a:r>
          <a:endParaRPr lang="en-US" sz="2800" b="1">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4910"/>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2E932F-7C2B-4C72-BA24-61216B745A2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34EF2D0-5FF0-458B-8A4F-F32803E379CC}">
      <dgm:prSet custT="1"/>
      <dgm:spPr/>
      <dgm:t>
        <a:bodyPr/>
        <a:lstStyle/>
        <a:p>
          <a:r>
            <a:rPr lang="en-US" sz="4800">
              <a:latin typeface="Arial" panose="020B0604020202020204" pitchFamily="34" charset="0"/>
              <a:cs typeface="Arial" panose="020B0604020202020204" pitchFamily="34" charset="0"/>
            </a:rPr>
            <a:t>Model</a:t>
          </a:r>
        </a:p>
      </dgm:t>
    </dgm:pt>
    <dgm:pt modelId="{56C4BECB-5068-40AE-B332-6745D02491DA}" type="parTrans" cxnId="{6FE3B361-82AF-4497-8AC3-9841F6C85642}">
      <dgm:prSet/>
      <dgm:spPr/>
      <dgm:t>
        <a:bodyPr/>
        <a:lstStyle/>
        <a:p>
          <a:endParaRPr lang="en-US"/>
        </a:p>
      </dgm:t>
    </dgm:pt>
    <dgm:pt modelId="{2129A087-B704-438D-8C7A-80EB0528ED07}" type="sibTrans" cxnId="{6FE3B361-82AF-4497-8AC3-9841F6C85642}">
      <dgm:prSet/>
      <dgm:spPr/>
      <dgm:t>
        <a:bodyPr/>
        <a:lstStyle/>
        <a:p>
          <a:endParaRPr lang="en-US"/>
        </a:p>
      </dgm:t>
    </dgm:pt>
    <dgm:pt modelId="{DF006A34-FCEB-4B35-B0F1-5C2244266571}">
      <dgm:prSet custT="1"/>
      <dgm:spPr/>
      <dgm:t>
        <a:bodyPr/>
        <a:lstStyle/>
        <a:p>
          <a:r>
            <a:rPr lang="en-US" sz="4800">
              <a:latin typeface="Arial" panose="020B0604020202020204" pitchFamily="34" charset="0"/>
              <a:cs typeface="Arial" panose="020B0604020202020204" pitchFamily="34" charset="0"/>
            </a:rPr>
            <a:t>Extend</a:t>
          </a:r>
        </a:p>
      </dgm:t>
    </dgm:pt>
    <dgm:pt modelId="{ACEAB943-2950-417B-99E9-726EADB4A5A3}" type="parTrans" cxnId="{E5425449-792F-4DCC-A91D-7E8F5A77C3AF}">
      <dgm:prSet/>
      <dgm:spPr/>
      <dgm:t>
        <a:bodyPr/>
        <a:lstStyle/>
        <a:p>
          <a:endParaRPr lang="en-US"/>
        </a:p>
      </dgm:t>
    </dgm:pt>
    <dgm:pt modelId="{E33D4EE9-B7EA-485B-876F-787F00D88EC6}" type="sibTrans" cxnId="{E5425449-792F-4DCC-A91D-7E8F5A77C3AF}">
      <dgm:prSet/>
      <dgm:spPr/>
      <dgm:t>
        <a:bodyPr/>
        <a:lstStyle/>
        <a:p>
          <a:endParaRPr lang="en-US"/>
        </a:p>
      </dgm:t>
    </dgm:pt>
    <dgm:pt modelId="{A259B78F-C0AB-4642-BAB2-26B8BE5C91E9}">
      <dgm:prSet custT="1"/>
      <dgm:spPr/>
      <dgm:t>
        <a:bodyPr/>
        <a:lstStyle/>
        <a:p>
          <a:r>
            <a:rPr lang="en-US" sz="5400">
              <a:latin typeface="Arial" panose="020B0604020202020204" pitchFamily="34" charset="0"/>
              <a:cs typeface="Arial" panose="020B0604020202020204" pitchFamily="34" charset="0"/>
            </a:rPr>
            <a:t>Recast</a:t>
          </a:r>
        </a:p>
      </dgm:t>
    </dgm:pt>
    <dgm:pt modelId="{F8B34901-0B5A-4F58-BBDD-8C6E24C15785}" type="parTrans" cxnId="{59823B4D-6653-40E9-ABA4-B14B468CD708}">
      <dgm:prSet/>
      <dgm:spPr/>
      <dgm:t>
        <a:bodyPr/>
        <a:lstStyle/>
        <a:p>
          <a:endParaRPr lang="en-US"/>
        </a:p>
      </dgm:t>
    </dgm:pt>
    <dgm:pt modelId="{976CC8B1-8030-42B8-B1B2-F552F1C6E0B0}" type="sibTrans" cxnId="{59823B4D-6653-40E9-ABA4-B14B468CD708}">
      <dgm:prSet/>
      <dgm:spPr/>
      <dgm:t>
        <a:bodyPr/>
        <a:lstStyle/>
        <a:p>
          <a:endParaRPr lang="en-US"/>
        </a:p>
      </dgm:t>
    </dgm:pt>
    <dgm:pt modelId="{92DBA43E-31FE-4E78-BC9B-510091B0E0ED}" type="pres">
      <dgm:prSet presAssocID="{2F2E932F-7C2B-4C72-BA24-61216B745A2F}" presName="linear" presStyleCnt="0">
        <dgm:presLayoutVars>
          <dgm:animLvl val="lvl"/>
          <dgm:resizeHandles val="exact"/>
        </dgm:presLayoutVars>
      </dgm:prSet>
      <dgm:spPr/>
    </dgm:pt>
    <dgm:pt modelId="{4505A824-09FE-4B6A-AC30-7F6BC401B004}" type="pres">
      <dgm:prSet presAssocID="{D34EF2D0-5FF0-458B-8A4F-F32803E379CC}" presName="parentText" presStyleLbl="node1" presStyleIdx="0" presStyleCnt="3">
        <dgm:presLayoutVars>
          <dgm:chMax val="0"/>
          <dgm:bulletEnabled val="1"/>
        </dgm:presLayoutVars>
      </dgm:prSet>
      <dgm:spPr/>
    </dgm:pt>
    <dgm:pt modelId="{4AE0E644-0727-4D3A-B234-A22116209894}" type="pres">
      <dgm:prSet presAssocID="{2129A087-B704-438D-8C7A-80EB0528ED07}" presName="spacer" presStyleCnt="0"/>
      <dgm:spPr/>
    </dgm:pt>
    <dgm:pt modelId="{A9D7CD70-69D7-4539-9354-9CFE0F16F082}" type="pres">
      <dgm:prSet presAssocID="{DF006A34-FCEB-4B35-B0F1-5C2244266571}" presName="parentText" presStyleLbl="node1" presStyleIdx="1" presStyleCnt="3">
        <dgm:presLayoutVars>
          <dgm:chMax val="0"/>
          <dgm:bulletEnabled val="1"/>
        </dgm:presLayoutVars>
      </dgm:prSet>
      <dgm:spPr/>
    </dgm:pt>
    <dgm:pt modelId="{7972E497-4FAA-4DD8-9482-3D7D24A489DA}" type="pres">
      <dgm:prSet presAssocID="{E33D4EE9-B7EA-485B-876F-787F00D88EC6}" presName="spacer" presStyleCnt="0"/>
      <dgm:spPr/>
    </dgm:pt>
    <dgm:pt modelId="{AAB1B998-76BE-47F3-BBDA-90E29A984985}" type="pres">
      <dgm:prSet presAssocID="{A259B78F-C0AB-4642-BAB2-26B8BE5C91E9}" presName="parentText" presStyleLbl="node1" presStyleIdx="2" presStyleCnt="3">
        <dgm:presLayoutVars>
          <dgm:chMax val="0"/>
          <dgm:bulletEnabled val="1"/>
        </dgm:presLayoutVars>
      </dgm:prSet>
      <dgm:spPr/>
    </dgm:pt>
  </dgm:ptLst>
  <dgm:cxnLst>
    <dgm:cxn modelId="{4381723C-8920-4F5B-A670-A9B6F81AA530}" type="presOf" srcId="{2F2E932F-7C2B-4C72-BA24-61216B745A2F}" destId="{92DBA43E-31FE-4E78-BC9B-510091B0E0ED}" srcOrd="0" destOrd="0" presId="urn:microsoft.com/office/officeart/2005/8/layout/vList2"/>
    <dgm:cxn modelId="{6FE3B361-82AF-4497-8AC3-9841F6C85642}" srcId="{2F2E932F-7C2B-4C72-BA24-61216B745A2F}" destId="{D34EF2D0-5FF0-458B-8A4F-F32803E379CC}" srcOrd="0" destOrd="0" parTransId="{56C4BECB-5068-40AE-B332-6745D02491DA}" sibTransId="{2129A087-B704-438D-8C7A-80EB0528ED07}"/>
    <dgm:cxn modelId="{E5425449-792F-4DCC-A91D-7E8F5A77C3AF}" srcId="{2F2E932F-7C2B-4C72-BA24-61216B745A2F}" destId="{DF006A34-FCEB-4B35-B0F1-5C2244266571}" srcOrd="1" destOrd="0" parTransId="{ACEAB943-2950-417B-99E9-726EADB4A5A3}" sibTransId="{E33D4EE9-B7EA-485B-876F-787F00D88EC6}"/>
    <dgm:cxn modelId="{59823B4D-6653-40E9-ABA4-B14B468CD708}" srcId="{2F2E932F-7C2B-4C72-BA24-61216B745A2F}" destId="{A259B78F-C0AB-4642-BAB2-26B8BE5C91E9}" srcOrd="2" destOrd="0" parTransId="{F8B34901-0B5A-4F58-BBDD-8C6E24C15785}" sibTransId="{976CC8B1-8030-42B8-B1B2-F552F1C6E0B0}"/>
    <dgm:cxn modelId="{269F2872-509F-4275-A68D-6C64EC67C64B}" type="presOf" srcId="{A259B78F-C0AB-4642-BAB2-26B8BE5C91E9}" destId="{AAB1B998-76BE-47F3-BBDA-90E29A984985}" srcOrd="0" destOrd="0" presId="urn:microsoft.com/office/officeart/2005/8/layout/vList2"/>
    <dgm:cxn modelId="{BBDF918F-E82C-4C93-A719-42A845AD918D}" type="presOf" srcId="{D34EF2D0-5FF0-458B-8A4F-F32803E379CC}" destId="{4505A824-09FE-4B6A-AC30-7F6BC401B004}" srcOrd="0" destOrd="0" presId="urn:microsoft.com/office/officeart/2005/8/layout/vList2"/>
    <dgm:cxn modelId="{B833F3CA-0215-44B1-AAED-A7C460FE75FA}" type="presOf" srcId="{DF006A34-FCEB-4B35-B0F1-5C2244266571}" destId="{A9D7CD70-69D7-4539-9354-9CFE0F16F082}" srcOrd="0" destOrd="0" presId="urn:microsoft.com/office/officeart/2005/8/layout/vList2"/>
    <dgm:cxn modelId="{74DA4215-5BA6-451C-8DC3-DC449ADBD4BF}" type="presParOf" srcId="{92DBA43E-31FE-4E78-BC9B-510091B0E0ED}" destId="{4505A824-09FE-4B6A-AC30-7F6BC401B004}" srcOrd="0" destOrd="0" presId="urn:microsoft.com/office/officeart/2005/8/layout/vList2"/>
    <dgm:cxn modelId="{4903E944-92DF-490E-87ED-CE68FAC052A0}" type="presParOf" srcId="{92DBA43E-31FE-4E78-BC9B-510091B0E0ED}" destId="{4AE0E644-0727-4D3A-B234-A22116209894}" srcOrd="1" destOrd="0" presId="urn:microsoft.com/office/officeart/2005/8/layout/vList2"/>
    <dgm:cxn modelId="{3C36AF1A-C32D-4599-B025-58FCAA2D8E42}" type="presParOf" srcId="{92DBA43E-31FE-4E78-BC9B-510091B0E0ED}" destId="{A9D7CD70-69D7-4539-9354-9CFE0F16F082}" srcOrd="2" destOrd="0" presId="urn:microsoft.com/office/officeart/2005/8/layout/vList2"/>
    <dgm:cxn modelId="{BA7B3F36-BFFE-457D-92D8-B486C1F87C4A}" type="presParOf" srcId="{92DBA43E-31FE-4E78-BC9B-510091B0E0ED}" destId="{7972E497-4FAA-4DD8-9482-3D7D24A489DA}" srcOrd="3" destOrd="0" presId="urn:microsoft.com/office/officeart/2005/8/layout/vList2"/>
    <dgm:cxn modelId="{D1E92EE1-9FA8-4D11-8DDD-4A325A850E7D}" type="presParOf" srcId="{92DBA43E-31FE-4E78-BC9B-510091B0E0ED}" destId="{AAB1B998-76BE-47F3-BBDA-90E29A98498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BC2D02-0EA4-4F3A-A43D-4A5EAB5227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8ADFAD5-9D3A-431A-82B4-A7F0D6C9E109}">
      <dgm:prSet/>
      <dgm:spPr/>
      <dgm:t>
        <a:bodyPr/>
        <a:lstStyle/>
        <a:p>
          <a:r>
            <a:rPr lang="en-US"/>
            <a:t>Completion – Ask the child to complete a sentence or phrase</a:t>
          </a:r>
        </a:p>
      </dgm:t>
    </dgm:pt>
    <dgm:pt modelId="{8F3BF76E-6964-4F48-A4E9-0D2C963E24B0}" type="parTrans" cxnId="{B57A9DF2-765D-4BD6-84C7-50F371801F4C}">
      <dgm:prSet/>
      <dgm:spPr/>
      <dgm:t>
        <a:bodyPr/>
        <a:lstStyle/>
        <a:p>
          <a:endParaRPr lang="en-US"/>
        </a:p>
      </dgm:t>
    </dgm:pt>
    <dgm:pt modelId="{0113AD0F-1B19-4D3F-9E71-81C430C48DA1}" type="sibTrans" cxnId="{B57A9DF2-765D-4BD6-84C7-50F371801F4C}">
      <dgm:prSet/>
      <dgm:spPr/>
      <dgm:t>
        <a:bodyPr/>
        <a:lstStyle/>
        <a:p>
          <a:endParaRPr lang="en-US"/>
        </a:p>
      </dgm:t>
    </dgm:pt>
    <dgm:pt modelId="{9F5F6D8F-C965-401C-9050-95B92BD5D633}">
      <dgm:prSet/>
      <dgm:spPr/>
      <dgm:t>
        <a:bodyPr/>
        <a:lstStyle/>
        <a:p>
          <a:r>
            <a:rPr lang="en-US"/>
            <a:t>Recall – Ask about details of what you read</a:t>
          </a:r>
        </a:p>
      </dgm:t>
    </dgm:pt>
    <dgm:pt modelId="{C080305F-F80B-4689-960C-374C0E57C302}" type="parTrans" cxnId="{9285204C-213A-4762-92D6-F1C0AE7239D2}">
      <dgm:prSet/>
      <dgm:spPr/>
      <dgm:t>
        <a:bodyPr/>
        <a:lstStyle/>
        <a:p>
          <a:endParaRPr lang="en-US"/>
        </a:p>
      </dgm:t>
    </dgm:pt>
    <dgm:pt modelId="{47F0C32C-2C11-4ECA-A3C1-0DBD7B35E4E5}" type="sibTrans" cxnId="{9285204C-213A-4762-92D6-F1C0AE7239D2}">
      <dgm:prSet/>
      <dgm:spPr/>
      <dgm:t>
        <a:bodyPr/>
        <a:lstStyle/>
        <a:p>
          <a:endParaRPr lang="en-US"/>
        </a:p>
      </dgm:t>
    </dgm:pt>
    <dgm:pt modelId="{427FC036-3C3D-4E0E-A5E1-FDABF3A48598}">
      <dgm:prSet/>
      <dgm:spPr/>
      <dgm:t>
        <a:bodyPr/>
        <a:lstStyle/>
        <a:p>
          <a:r>
            <a:rPr lang="en-US"/>
            <a:t>Open-ended questions – Ask about a picture in the book</a:t>
          </a:r>
        </a:p>
      </dgm:t>
    </dgm:pt>
    <dgm:pt modelId="{630E7008-6826-46AE-B446-C09A466AFCEA}" type="parTrans" cxnId="{DBF33E7E-2F73-4E14-97F5-83EB1BD174CC}">
      <dgm:prSet/>
      <dgm:spPr/>
      <dgm:t>
        <a:bodyPr/>
        <a:lstStyle/>
        <a:p>
          <a:endParaRPr lang="en-US"/>
        </a:p>
      </dgm:t>
    </dgm:pt>
    <dgm:pt modelId="{66B99C10-F26A-4C6E-A238-C3FF6C81418C}" type="sibTrans" cxnId="{DBF33E7E-2F73-4E14-97F5-83EB1BD174CC}">
      <dgm:prSet/>
      <dgm:spPr/>
      <dgm:t>
        <a:bodyPr/>
        <a:lstStyle/>
        <a:p>
          <a:endParaRPr lang="en-US"/>
        </a:p>
      </dgm:t>
    </dgm:pt>
    <dgm:pt modelId="{1320DB83-DA63-4C33-93D8-8ACB5D4520B8}">
      <dgm:prSet/>
      <dgm:spPr/>
      <dgm:t>
        <a:bodyPr/>
        <a:lstStyle/>
        <a:p>
          <a:r>
            <a:rPr lang="en-US"/>
            <a:t>Wh Questions – Who, What, When, Where, Why</a:t>
          </a:r>
        </a:p>
      </dgm:t>
    </dgm:pt>
    <dgm:pt modelId="{26BFDA64-859C-4836-A1A0-BD5D0CEFD6DE}" type="parTrans" cxnId="{B2565575-36B1-45B8-961B-69DD3352681D}">
      <dgm:prSet/>
      <dgm:spPr/>
      <dgm:t>
        <a:bodyPr/>
        <a:lstStyle/>
        <a:p>
          <a:endParaRPr lang="en-US"/>
        </a:p>
      </dgm:t>
    </dgm:pt>
    <dgm:pt modelId="{223A728D-1B55-4F4A-87FF-CC32490EEC8D}" type="sibTrans" cxnId="{B2565575-36B1-45B8-961B-69DD3352681D}">
      <dgm:prSet/>
      <dgm:spPr/>
      <dgm:t>
        <a:bodyPr/>
        <a:lstStyle/>
        <a:p>
          <a:endParaRPr lang="en-US"/>
        </a:p>
      </dgm:t>
    </dgm:pt>
    <dgm:pt modelId="{0D7E4B33-8108-41B3-9595-A30C6121F739}">
      <dgm:prSet/>
      <dgm:spPr/>
      <dgm:t>
        <a:bodyPr/>
        <a:lstStyle/>
        <a:p>
          <a:r>
            <a:rPr lang="en-US"/>
            <a:t>Distancing – Ask questions that relate something in the story to the child’s life</a:t>
          </a:r>
        </a:p>
      </dgm:t>
    </dgm:pt>
    <dgm:pt modelId="{B6C22644-B509-4BCE-BFAB-3EC44A248161}" type="parTrans" cxnId="{32A52D55-0D8E-4E30-BAF8-86937F207E7A}">
      <dgm:prSet/>
      <dgm:spPr/>
      <dgm:t>
        <a:bodyPr/>
        <a:lstStyle/>
        <a:p>
          <a:endParaRPr lang="en-US"/>
        </a:p>
      </dgm:t>
    </dgm:pt>
    <dgm:pt modelId="{24834523-E738-49EF-A52F-F164EA7B73F3}" type="sibTrans" cxnId="{32A52D55-0D8E-4E30-BAF8-86937F207E7A}">
      <dgm:prSet/>
      <dgm:spPr/>
      <dgm:t>
        <a:bodyPr/>
        <a:lstStyle/>
        <a:p>
          <a:endParaRPr lang="en-US"/>
        </a:p>
      </dgm:t>
    </dgm:pt>
    <dgm:pt modelId="{2A77C832-6AF2-40C9-A9A2-A60F0A65E4F9}" type="pres">
      <dgm:prSet presAssocID="{C7BC2D02-0EA4-4F3A-A43D-4A5EAB5227A2}" presName="diagram" presStyleCnt="0">
        <dgm:presLayoutVars>
          <dgm:dir/>
          <dgm:resizeHandles val="exact"/>
        </dgm:presLayoutVars>
      </dgm:prSet>
      <dgm:spPr/>
    </dgm:pt>
    <dgm:pt modelId="{C772F9AC-F28D-4543-B448-736C9A5B04B4}" type="pres">
      <dgm:prSet presAssocID="{28ADFAD5-9D3A-431A-82B4-A7F0D6C9E109}" presName="node" presStyleLbl="node1" presStyleIdx="0" presStyleCnt="5">
        <dgm:presLayoutVars>
          <dgm:bulletEnabled val="1"/>
        </dgm:presLayoutVars>
      </dgm:prSet>
      <dgm:spPr/>
    </dgm:pt>
    <dgm:pt modelId="{52426157-1245-4464-B116-23B0748DC156}" type="pres">
      <dgm:prSet presAssocID="{0113AD0F-1B19-4D3F-9E71-81C430C48DA1}" presName="sibTrans" presStyleCnt="0"/>
      <dgm:spPr/>
    </dgm:pt>
    <dgm:pt modelId="{87EAC7B4-BCC0-4334-91D9-0FE1C7CFE104}" type="pres">
      <dgm:prSet presAssocID="{9F5F6D8F-C965-401C-9050-95B92BD5D633}" presName="node" presStyleLbl="node1" presStyleIdx="1" presStyleCnt="5">
        <dgm:presLayoutVars>
          <dgm:bulletEnabled val="1"/>
        </dgm:presLayoutVars>
      </dgm:prSet>
      <dgm:spPr/>
    </dgm:pt>
    <dgm:pt modelId="{E424FD2A-F7F8-41AD-99E8-64BA35BD02B0}" type="pres">
      <dgm:prSet presAssocID="{47F0C32C-2C11-4ECA-A3C1-0DBD7B35E4E5}" presName="sibTrans" presStyleCnt="0"/>
      <dgm:spPr/>
    </dgm:pt>
    <dgm:pt modelId="{D2D0A53F-B1D6-4575-B8A2-0BFE392B70B4}" type="pres">
      <dgm:prSet presAssocID="{427FC036-3C3D-4E0E-A5E1-FDABF3A48598}" presName="node" presStyleLbl="node1" presStyleIdx="2" presStyleCnt="5">
        <dgm:presLayoutVars>
          <dgm:bulletEnabled val="1"/>
        </dgm:presLayoutVars>
      </dgm:prSet>
      <dgm:spPr/>
    </dgm:pt>
    <dgm:pt modelId="{0CF511B8-B3B0-4D1C-8DEC-2D0141E83547}" type="pres">
      <dgm:prSet presAssocID="{66B99C10-F26A-4C6E-A238-C3FF6C81418C}" presName="sibTrans" presStyleCnt="0"/>
      <dgm:spPr/>
    </dgm:pt>
    <dgm:pt modelId="{1EFF3D59-1490-4696-82D2-17758133B911}" type="pres">
      <dgm:prSet presAssocID="{1320DB83-DA63-4C33-93D8-8ACB5D4520B8}" presName="node" presStyleLbl="node1" presStyleIdx="3" presStyleCnt="5">
        <dgm:presLayoutVars>
          <dgm:bulletEnabled val="1"/>
        </dgm:presLayoutVars>
      </dgm:prSet>
      <dgm:spPr/>
    </dgm:pt>
    <dgm:pt modelId="{EF8BBC0A-8B8B-476D-B20D-D4984CEA2280}" type="pres">
      <dgm:prSet presAssocID="{223A728D-1B55-4F4A-87FF-CC32490EEC8D}" presName="sibTrans" presStyleCnt="0"/>
      <dgm:spPr/>
    </dgm:pt>
    <dgm:pt modelId="{CA95F3F5-2291-4005-BFFD-A101828D2BA1}" type="pres">
      <dgm:prSet presAssocID="{0D7E4B33-8108-41B3-9595-A30C6121F739}" presName="node" presStyleLbl="node1" presStyleIdx="4" presStyleCnt="5">
        <dgm:presLayoutVars>
          <dgm:bulletEnabled val="1"/>
        </dgm:presLayoutVars>
      </dgm:prSet>
      <dgm:spPr/>
    </dgm:pt>
  </dgm:ptLst>
  <dgm:cxnLst>
    <dgm:cxn modelId="{3D1D291E-BBB1-4FFE-8AF1-07F119FC2796}" type="presOf" srcId="{28ADFAD5-9D3A-431A-82B4-A7F0D6C9E109}" destId="{C772F9AC-F28D-4543-B448-736C9A5B04B4}" srcOrd="0" destOrd="0" presId="urn:microsoft.com/office/officeart/2005/8/layout/default"/>
    <dgm:cxn modelId="{7A295F36-99C5-410A-8688-4A7644662272}" type="presOf" srcId="{C7BC2D02-0EA4-4F3A-A43D-4A5EAB5227A2}" destId="{2A77C832-6AF2-40C9-A9A2-A60F0A65E4F9}" srcOrd="0" destOrd="0" presId="urn:microsoft.com/office/officeart/2005/8/layout/default"/>
    <dgm:cxn modelId="{6077964A-38A2-465C-BE6D-E9E717193282}" type="presOf" srcId="{1320DB83-DA63-4C33-93D8-8ACB5D4520B8}" destId="{1EFF3D59-1490-4696-82D2-17758133B911}" srcOrd="0" destOrd="0" presId="urn:microsoft.com/office/officeart/2005/8/layout/default"/>
    <dgm:cxn modelId="{9285204C-213A-4762-92D6-F1C0AE7239D2}" srcId="{C7BC2D02-0EA4-4F3A-A43D-4A5EAB5227A2}" destId="{9F5F6D8F-C965-401C-9050-95B92BD5D633}" srcOrd="1" destOrd="0" parTransId="{C080305F-F80B-4689-960C-374C0E57C302}" sibTransId="{47F0C32C-2C11-4ECA-A3C1-0DBD7B35E4E5}"/>
    <dgm:cxn modelId="{32A52D55-0D8E-4E30-BAF8-86937F207E7A}" srcId="{C7BC2D02-0EA4-4F3A-A43D-4A5EAB5227A2}" destId="{0D7E4B33-8108-41B3-9595-A30C6121F739}" srcOrd="4" destOrd="0" parTransId="{B6C22644-B509-4BCE-BFAB-3EC44A248161}" sibTransId="{24834523-E738-49EF-A52F-F164EA7B73F3}"/>
    <dgm:cxn modelId="{B2565575-36B1-45B8-961B-69DD3352681D}" srcId="{C7BC2D02-0EA4-4F3A-A43D-4A5EAB5227A2}" destId="{1320DB83-DA63-4C33-93D8-8ACB5D4520B8}" srcOrd="3" destOrd="0" parTransId="{26BFDA64-859C-4836-A1A0-BD5D0CEFD6DE}" sibTransId="{223A728D-1B55-4F4A-87FF-CC32490EEC8D}"/>
    <dgm:cxn modelId="{8E9D8A75-51A7-4DAA-A8C4-8095043EF83F}" type="presOf" srcId="{427FC036-3C3D-4E0E-A5E1-FDABF3A48598}" destId="{D2D0A53F-B1D6-4575-B8A2-0BFE392B70B4}" srcOrd="0" destOrd="0" presId="urn:microsoft.com/office/officeart/2005/8/layout/default"/>
    <dgm:cxn modelId="{F639BD7B-A1CD-4AFA-8986-98B1F13EE688}" type="presOf" srcId="{9F5F6D8F-C965-401C-9050-95B92BD5D633}" destId="{87EAC7B4-BCC0-4334-91D9-0FE1C7CFE104}" srcOrd="0" destOrd="0" presId="urn:microsoft.com/office/officeart/2005/8/layout/default"/>
    <dgm:cxn modelId="{DBF33E7E-2F73-4E14-97F5-83EB1BD174CC}" srcId="{C7BC2D02-0EA4-4F3A-A43D-4A5EAB5227A2}" destId="{427FC036-3C3D-4E0E-A5E1-FDABF3A48598}" srcOrd="2" destOrd="0" parTransId="{630E7008-6826-46AE-B446-C09A466AFCEA}" sibTransId="{66B99C10-F26A-4C6E-A238-C3FF6C81418C}"/>
    <dgm:cxn modelId="{45ACDDE0-554B-4A47-B536-1DA27C6C905D}" type="presOf" srcId="{0D7E4B33-8108-41B3-9595-A30C6121F739}" destId="{CA95F3F5-2291-4005-BFFD-A101828D2BA1}" srcOrd="0" destOrd="0" presId="urn:microsoft.com/office/officeart/2005/8/layout/default"/>
    <dgm:cxn modelId="{B57A9DF2-765D-4BD6-84C7-50F371801F4C}" srcId="{C7BC2D02-0EA4-4F3A-A43D-4A5EAB5227A2}" destId="{28ADFAD5-9D3A-431A-82B4-A7F0D6C9E109}" srcOrd="0" destOrd="0" parTransId="{8F3BF76E-6964-4F48-A4E9-0D2C963E24B0}" sibTransId="{0113AD0F-1B19-4D3F-9E71-81C430C48DA1}"/>
    <dgm:cxn modelId="{7E06341E-CC1B-4C96-B5AD-E22655E6F33E}" type="presParOf" srcId="{2A77C832-6AF2-40C9-A9A2-A60F0A65E4F9}" destId="{C772F9AC-F28D-4543-B448-736C9A5B04B4}" srcOrd="0" destOrd="0" presId="urn:microsoft.com/office/officeart/2005/8/layout/default"/>
    <dgm:cxn modelId="{BB0385C4-A387-44CD-84CC-96715358760F}" type="presParOf" srcId="{2A77C832-6AF2-40C9-A9A2-A60F0A65E4F9}" destId="{52426157-1245-4464-B116-23B0748DC156}" srcOrd="1" destOrd="0" presId="urn:microsoft.com/office/officeart/2005/8/layout/default"/>
    <dgm:cxn modelId="{DC82F7AF-4A7B-48B8-86BC-E342D8499C3C}" type="presParOf" srcId="{2A77C832-6AF2-40C9-A9A2-A60F0A65E4F9}" destId="{87EAC7B4-BCC0-4334-91D9-0FE1C7CFE104}" srcOrd="2" destOrd="0" presId="urn:microsoft.com/office/officeart/2005/8/layout/default"/>
    <dgm:cxn modelId="{EC77B783-DCB7-40C1-9E14-4A385E7ED189}" type="presParOf" srcId="{2A77C832-6AF2-40C9-A9A2-A60F0A65E4F9}" destId="{E424FD2A-F7F8-41AD-99E8-64BA35BD02B0}" srcOrd="3" destOrd="0" presId="urn:microsoft.com/office/officeart/2005/8/layout/default"/>
    <dgm:cxn modelId="{BD2C7759-F238-41E8-8614-BA88994A8CB6}" type="presParOf" srcId="{2A77C832-6AF2-40C9-A9A2-A60F0A65E4F9}" destId="{D2D0A53F-B1D6-4575-B8A2-0BFE392B70B4}" srcOrd="4" destOrd="0" presId="urn:microsoft.com/office/officeart/2005/8/layout/default"/>
    <dgm:cxn modelId="{73F32803-B62B-43A0-91FF-0F35AC2C1583}" type="presParOf" srcId="{2A77C832-6AF2-40C9-A9A2-A60F0A65E4F9}" destId="{0CF511B8-B3B0-4D1C-8DEC-2D0141E83547}" srcOrd="5" destOrd="0" presId="urn:microsoft.com/office/officeart/2005/8/layout/default"/>
    <dgm:cxn modelId="{9AADA180-72CC-43AE-92D2-39BFD757318D}" type="presParOf" srcId="{2A77C832-6AF2-40C9-A9A2-A60F0A65E4F9}" destId="{1EFF3D59-1490-4696-82D2-17758133B911}" srcOrd="6" destOrd="0" presId="urn:microsoft.com/office/officeart/2005/8/layout/default"/>
    <dgm:cxn modelId="{30E85ECC-E1D2-422F-A4F1-B96F65EAF99F}" type="presParOf" srcId="{2A77C832-6AF2-40C9-A9A2-A60F0A65E4F9}" destId="{EF8BBC0A-8B8B-476D-B20D-D4984CEA2280}" srcOrd="7" destOrd="0" presId="urn:microsoft.com/office/officeart/2005/8/layout/default"/>
    <dgm:cxn modelId="{24D38B2F-77D0-47D3-82EA-7CE6056B3BCA}" type="presParOf" srcId="{2A77C832-6AF2-40C9-A9A2-A60F0A65E4F9}" destId="{CA95F3F5-2291-4005-BFFD-A101828D2BA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8133B3-D9D6-48E9-8D0D-24D50F2045B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66BC45-E0C3-4FFF-96D4-B51BCD657A0B}">
      <dgm:prSet/>
      <dgm:spPr/>
      <dgm:t>
        <a:bodyPr/>
        <a:lstStyle/>
        <a:p>
          <a:r>
            <a:rPr lang="en-US">
              <a:latin typeface="Arial" panose="020B0604020202020204" pitchFamily="34" charset="0"/>
              <a:cs typeface="Arial" panose="020B0604020202020204" pitchFamily="34" charset="0"/>
            </a:rPr>
            <a:t>When do children start to learn language?  </a:t>
          </a:r>
        </a:p>
      </dgm:t>
    </dgm:pt>
    <dgm:pt modelId="{7A5177C3-0C14-4BF3-B1C5-9848A11D0D14}" type="parTrans" cxnId="{543143B3-51E0-4700-8509-AAF491E49B4B}">
      <dgm:prSet/>
      <dgm:spPr/>
      <dgm:t>
        <a:bodyPr/>
        <a:lstStyle/>
        <a:p>
          <a:endParaRPr lang="en-US"/>
        </a:p>
      </dgm:t>
    </dgm:pt>
    <dgm:pt modelId="{06EE6675-4BEB-41E6-9B6B-AF9CE2E559BF}" type="sibTrans" cxnId="{543143B3-51E0-4700-8509-AAF491E49B4B}">
      <dgm:prSet/>
      <dgm:spPr/>
      <dgm:t>
        <a:bodyPr/>
        <a:lstStyle/>
        <a:p>
          <a:endParaRPr lang="en-US"/>
        </a:p>
      </dgm:t>
    </dgm:pt>
    <dgm:pt modelId="{547BAF68-8CF2-41C3-BD83-5F78918F1706}">
      <dgm:prSet custT="1"/>
      <dgm:spPr/>
      <dgm:t>
        <a:bodyPr/>
        <a:lstStyle/>
        <a:p>
          <a:r>
            <a:rPr lang="en-US" sz="2000">
              <a:latin typeface="Arial" panose="020B0604020202020204" pitchFamily="34" charset="0"/>
              <a:cs typeface="Arial" panose="020B0604020202020204" pitchFamily="34" charset="0"/>
            </a:rPr>
            <a:t>Children learn language from the day they are born.</a:t>
          </a:r>
        </a:p>
      </dgm:t>
    </dgm:pt>
    <dgm:pt modelId="{139DE656-8180-48B2-A965-F790383D07BB}" type="parTrans" cxnId="{CEB507C4-95D9-49C9-9B9D-C6888CD4B475}">
      <dgm:prSet/>
      <dgm:spPr/>
      <dgm:t>
        <a:bodyPr/>
        <a:lstStyle/>
        <a:p>
          <a:endParaRPr lang="en-US"/>
        </a:p>
      </dgm:t>
    </dgm:pt>
    <dgm:pt modelId="{F00B8897-3CEF-427D-8972-8721FF1680F6}" type="sibTrans" cxnId="{CEB507C4-95D9-49C9-9B9D-C6888CD4B475}">
      <dgm:prSet/>
      <dgm:spPr/>
      <dgm:t>
        <a:bodyPr/>
        <a:lstStyle/>
        <a:p>
          <a:endParaRPr lang="en-US"/>
        </a:p>
      </dgm:t>
    </dgm:pt>
    <dgm:pt modelId="{DA7A861B-807B-41EC-B624-7D2F2F6FB331}">
      <dgm:prSet/>
      <dgm:spPr/>
      <dgm:t>
        <a:bodyPr/>
        <a:lstStyle/>
        <a:p>
          <a:r>
            <a:rPr lang="en-US" b="0" i="0" baseline="0">
              <a:latin typeface="Arial" panose="020B0604020202020204" pitchFamily="34" charset="0"/>
              <a:cs typeface="Arial" panose="020B0604020202020204" pitchFamily="34" charset="0"/>
            </a:rPr>
            <a:t>Are spoken language and literacy connected? </a:t>
          </a:r>
          <a:endParaRPr lang="en-US">
            <a:latin typeface="Arial" panose="020B0604020202020204" pitchFamily="34" charset="0"/>
            <a:cs typeface="Arial" panose="020B0604020202020204" pitchFamily="34" charset="0"/>
          </a:endParaRPr>
        </a:p>
      </dgm:t>
    </dgm:pt>
    <dgm:pt modelId="{A6DFA1F8-0754-4B80-A070-6596FF6DE7B4}" type="parTrans" cxnId="{26EA2C04-4206-47F1-9659-C63576FE6526}">
      <dgm:prSet/>
      <dgm:spPr/>
      <dgm:t>
        <a:bodyPr/>
        <a:lstStyle/>
        <a:p>
          <a:endParaRPr lang="en-US"/>
        </a:p>
      </dgm:t>
    </dgm:pt>
    <dgm:pt modelId="{CE2EF789-DD69-46A8-8CC7-5B639D8E1393}" type="sibTrans" cxnId="{26EA2C04-4206-47F1-9659-C63576FE6526}">
      <dgm:prSet/>
      <dgm:spPr/>
      <dgm:t>
        <a:bodyPr/>
        <a:lstStyle/>
        <a:p>
          <a:endParaRPr lang="en-US"/>
        </a:p>
      </dgm:t>
    </dgm:pt>
    <dgm:pt modelId="{5152665C-D4BD-4324-9C3B-5BDC5C0CB2B5}">
      <dgm:prSet custT="1"/>
      <dgm:spPr/>
      <dgm:t>
        <a:bodyPr/>
        <a:lstStyle/>
        <a:p>
          <a:r>
            <a:rPr lang="en-US" sz="2000" b="0" i="0" baseline="0">
              <a:latin typeface="Arial" panose="020B0604020202020204" pitchFamily="34" charset="0"/>
              <a:cs typeface="Arial" panose="020B0604020202020204" pitchFamily="34" charset="0"/>
            </a:rPr>
            <a:t>YES! As a child learns to speak and listen, they are building skills to prepare them to read and write.</a:t>
          </a:r>
          <a:endParaRPr lang="en-US" sz="2000">
            <a:latin typeface="Arial" panose="020B0604020202020204" pitchFamily="34" charset="0"/>
            <a:cs typeface="Arial" panose="020B0604020202020204" pitchFamily="34" charset="0"/>
          </a:endParaRPr>
        </a:p>
      </dgm:t>
    </dgm:pt>
    <dgm:pt modelId="{9BD24600-5ED2-44FB-AEE2-37B975C342B8}" type="parTrans" cxnId="{8F92C04C-384D-42BD-8872-A14B380C853E}">
      <dgm:prSet/>
      <dgm:spPr/>
      <dgm:t>
        <a:bodyPr/>
        <a:lstStyle/>
        <a:p>
          <a:endParaRPr lang="en-US"/>
        </a:p>
      </dgm:t>
    </dgm:pt>
    <dgm:pt modelId="{EC68806B-2DF8-416E-AFC6-EA23E61919C7}" type="sibTrans" cxnId="{8F92C04C-384D-42BD-8872-A14B380C853E}">
      <dgm:prSet/>
      <dgm:spPr/>
      <dgm:t>
        <a:bodyPr/>
        <a:lstStyle/>
        <a:p>
          <a:endParaRPr lang="en-US"/>
        </a:p>
      </dgm:t>
    </dgm:pt>
    <dgm:pt modelId="{F85C0B1A-752F-4877-B1E2-1404CA39C704}">
      <dgm:prSet/>
      <dgm:spPr/>
      <dgm:t>
        <a:bodyPr/>
        <a:lstStyle/>
        <a:p>
          <a:r>
            <a:rPr lang="en-US">
              <a:latin typeface="Arial" panose="020B0604020202020204" pitchFamily="34" charset="0"/>
              <a:cs typeface="Arial" panose="020B0604020202020204" pitchFamily="34" charset="0"/>
            </a:rPr>
            <a:t>What is emergent literacy? </a:t>
          </a:r>
        </a:p>
      </dgm:t>
    </dgm:pt>
    <dgm:pt modelId="{7CA82D3B-3640-4E5A-8EC0-927E3381C511}" type="parTrans" cxnId="{824AF8C7-142B-440A-B786-45143552E109}">
      <dgm:prSet/>
      <dgm:spPr/>
      <dgm:t>
        <a:bodyPr/>
        <a:lstStyle/>
        <a:p>
          <a:endParaRPr lang="en-US"/>
        </a:p>
      </dgm:t>
    </dgm:pt>
    <dgm:pt modelId="{A4C24220-2B02-4250-8937-160B8D9AB053}" type="sibTrans" cxnId="{824AF8C7-142B-440A-B786-45143552E109}">
      <dgm:prSet/>
      <dgm:spPr/>
      <dgm:t>
        <a:bodyPr/>
        <a:lstStyle/>
        <a:p>
          <a:endParaRPr lang="en-US"/>
        </a:p>
      </dgm:t>
    </dgm:pt>
    <dgm:pt modelId="{B7E13727-FB78-422A-BAF5-F859CF3A405B}">
      <dgm:prSet custT="1"/>
      <dgm:spPr/>
      <dgm:t>
        <a:bodyPr/>
        <a:lstStyle/>
        <a:p>
          <a:r>
            <a:rPr lang="en-US" sz="2000">
              <a:latin typeface="Arial" panose="020B0604020202020204" pitchFamily="34" charset="0"/>
              <a:cs typeface="Arial" panose="020B0604020202020204" pitchFamily="34" charset="0"/>
            </a:rPr>
            <a:t>Stage where children develop speech and language skills that are important to the development of literacy. It begins at birth and continues through preschool.</a:t>
          </a:r>
        </a:p>
      </dgm:t>
    </dgm:pt>
    <dgm:pt modelId="{55FC8C57-5943-4C62-BE55-5E10C8282CB0}" type="parTrans" cxnId="{09CF4A3D-CDA7-4115-88E4-B5639E795905}">
      <dgm:prSet/>
      <dgm:spPr/>
      <dgm:t>
        <a:bodyPr/>
        <a:lstStyle/>
        <a:p>
          <a:endParaRPr lang="en-US"/>
        </a:p>
      </dgm:t>
    </dgm:pt>
    <dgm:pt modelId="{51C5EAED-DC3A-4404-BE17-9F6F1F17E1A8}" type="sibTrans" cxnId="{09CF4A3D-CDA7-4115-88E4-B5639E795905}">
      <dgm:prSet/>
      <dgm:spPr/>
      <dgm:t>
        <a:bodyPr/>
        <a:lstStyle/>
        <a:p>
          <a:endParaRPr lang="en-US"/>
        </a:p>
      </dgm:t>
    </dgm:pt>
    <dgm:pt modelId="{F18A8335-C337-4C76-9C5D-FE215A526F55}" type="pres">
      <dgm:prSet presAssocID="{658133B3-D9D6-48E9-8D0D-24D50F2045B8}" presName="Name0" presStyleCnt="0">
        <dgm:presLayoutVars>
          <dgm:dir/>
          <dgm:animLvl val="lvl"/>
          <dgm:resizeHandles val="exact"/>
        </dgm:presLayoutVars>
      </dgm:prSet>
      <dgm:spPr/>
    </dgm:pt>
    <dgm:pt modelId="{2582DACC-E659-4A00-B8F0-23CC0DAD6F33}" type="pres">
      <dgm:prSet presAssocID="{C166BC45-E0C3-4FFF-96D4-B51BCD657A0B}" presName="linNode" presStyleCnt="0"/>
      <dgm:spPr/>
    </dgm:pt>
    <dgm:pt modelId="{4D5897EC-D0C1-4E66-B065-C54BA6C44BE6}" type="pres">
      <dgm:prSet presAssocID="{C166BC45-E0C3-4FFF-96D4-B51BCD657A0B}" presName="parentText" presStyleLbl="node1" presStyleIdx="0" presStyleCnt="3">
        <dgm:presLayoutVars>
          <dgm:chMax val="1"/>
          <dgm:bulletEnabled val="1"/>
        </dgm:presLayoutVars>
      </dgm:prSet>
      <dgm:spPr/>
    </dgm:pt>
    <dgm:pt modelId="{FA897455-871C-4658-B594-6F193FCA15F2}" type="pres">
      <dgm:prSet presAssocID="{C166BC45-E0C3-4FFF-96D4-B51BCD657A0B}" presName="descendantText" presStyleLbl="alignAccFollowNode1" presStyleIdx="0" presStyleCnt="3">
        <dgm:presLayoutVars>
          <dgm:bulletEnabled val="1"/>
        </dgm:presLayoutVars>
      </dgm:prSet>
      <dgm:spPr/>
    </dgm:pt>
    <dgm:pt modelId="{FB3E176C-CCAE-45AD-9A18-D91C75115284}" type="pres">
      <dgm:prSet presAssocID="{06EE6675-4BEB-41E6-9B6B-AF9CE2E559BF}" presName="sp" presStyleCnt="0"/>
      <dgm:spPr/>
    </dgm:pt>
    <dgm:pt modelId="{44E99DD5-613D-4510-897A-0114E3BF8888}" type="pres">
      <dgm:prSet presAssocID="{DA7A861B-807B-41EC-B624-7D2F2F6FB331}" presName="linNode" presStyleCnt="0"/>
      <dgm:spPr/>
    </dgm:pt>
    <dgm:pt modelId="{5075747C-7839-4BFC-8CBD-250EBD2D5799}" type="pres">
      <dgm:prSet presAssocID="{DA7A861B-807B-41EC-B624-7D2F2F6FB331}" presName="parentText" presStyleLbl="node1" presStyleIdx="1" presStyleCnt="3">
        <dgm:presLayoutVars>
          <dgm:chMax val="1"/>
          <dgm:bulletEnabled val="1"/>
        </dgm:presLayoutVars>
      </dgm:prSet>
      <dgm:spPr/>
    </dgm:pt>
    <dgm:pt modelId="{C2E84D00-E78D-4B76-AB07-57AB0707DFC9}" type="pres">
      <dgm:prSet presAssocID="{DA7A861B-807B-41EC-B624-7D2F2F6FB331}" presName="descendantText" presStyleLbl="alignAccFollowNode1" presStyleIdx="1" presStyleCnt="3">
        <dgm:presLayoutVars>
          <dgm:bulletEnabled val="1"/>
        </dgm:presLayoutVars>
      </dgm:prSet>
      <dgm:spPr/>
    </dgm:pt>
    <dgm:pt modelId="{0C78E8ED-43B8-48BB-B831-9C5F1178407C}" type="pres">
      <dgm:prSet presAssocID="{CE2EF789-DD69-46A8-8CC7-5B639D8E1393}" presName="sp" presStyleCnt="0"/>
      <dgm:spPr/>
    </dgm:pt>
    <dgm:pt modelId="{40AA4B5E-C91B-40FA-AD61-8982760742AF}" type="pres">
      <dgm:prSet presAssocID="{F85C0B1A-752F-4877-B1E2-1404CA39C704}" presName="linNode" presStyleCnt="0"/>
      <dgm:spPr/>
    </dgm:pt>
    <dgm:pt modelId="{C339EDDD-E44D-494A-A8E8-8843515C3E1F}" type="pres">
      <dgm:prSet presAssocID="{F85C0B1A-752F-4877-B1E2-1404CA39C704}" presName="parentText" presStyleLbl="node1" presStyleIdx="2" presStyleCnt="3">
        <dgm:presLayoutVars>
          <dgm:chMax val="1"/>
          <dgm:bulletEnabled val="1"/>
        </dgm:presLayoutVars>
      </dgm:prSet>
      <dgm:spPr/>
    </dgm:pt>
    <dgm:pt modelId="{C70F3132-ECA8-4E8C-8B8D-EBB4242AF071}" type="pres">
      <dgm:prSet presAssocID="{F85C0B1A-752F-4877-B1E2-1404CA39C704}" presName="descendantText" presStyleLbl="alignAccFollowNode1" presStyleIdx="2" presStyleCnt="3">
        <dgm:presLayoutVars>
          <dgm:bulletEnabled val="1"/>
        </dgm:presLayoutVars>
      </dgm:prSet>
      <dgm:spPr/>
    </dgm:pt>
  </dgm:ptLst>
  <dgm:cxnLst>
    <dgm:cxn modelId="{26EA2C04-4206-47F1-9659-C63576FE6526}" srcId="{658133B3-D9D6-48E9-8D0D-24D50F2045B8}" destId="{DA7A861B-807B-41EC-B624-7D2F2F6FB331}" srcOrd="1" destOrd="0" parTransId="{A6DFA1F8-0754-4B80-A070-6596FF6DE7B4}" sibTransId="{CE2EF789-DD69-46A8-8CC7-5B639D8E1393}"/>
    <dgm:cxn modelId="{456BFE15-2D95-43AC-B77B-544E476B8B7B}" type="presOf" srcId="{5152665C-D4BD-4324-9C3B-5BDC5C0CB2B5}" destId="{C2E84D00-E78D-4B76-AB07-57AB0707DFC9}" srcOrd="0" destOrd="0" presId="urn:microsoft.com/office/officeart/2005/8/layout/vList5"/>
    <dgm:cxn modelId="{9C668529-3563-4A51-BEF3-4F99C1C9202F}" type="presOf" srcId="{C166BC45-E0C3-4FFF-96D4-B51BCD657A0B}" destId="{4D5897EC-D0C1-4E66-B065-C54BA6C44BE6}" srcOrd="0" destOrd="0" presId="urn:microsoft.com/office/officeart/2005/8/layout/vList5"/>
    <dgm:cxn modelId="{7999E829-0DB2-4318-9EF4-76E85E269973}" type="presOf" srcId="{658133B3-D9D6-48E9-8D0D-24D50F2045B8}" destId="{F18A8335-C337-4C76-9C5D-FE215A526F55}" srcOrd="0" destOrd="0" presId="urn:microsoft.com/office/officeart/2005/8/layout/vList5"/>
    <dgm:cxn modelId="{09CF4A3D-CDA7-4115-88E4-B5639E795905}" srcId="{F85C0B1A-752F-4877-B1E2-1404CA39C704}" destId="{B7E13727-FB78-422A-BAF5-F859CF3A405B}" srcOrd="0" destOrd="0" parTransId="{55FC8C57-5943-4C62-BE55-5E10C8282CB0}" sibTransId="{51C5EAED-DC3A-4404-BE17-9F6F1F17E1A8}"/>
    <dgm:cxn modelId="{1BE85064-CE47-43E0-8582-C486606A8834}" type="presOf" srcId="{F85C0B1A-752F-4877-B1E2-1404CA39C704}" destId="{C339EDDD-E44D-494A-A8E8-8843515C3E1F}" srcOrd="0" destOrd="0" presId="urn:microsoft.com/office/officeart/2005/8/layout/vList5"/>
    <dgm:cxn modelId="{8F92C04C-384D-42BD-8872-A14B380C853E}" srcId="{DA7A861B-807B-41EC-B624-7D2F2F6FB331}" destId="{5152665C-D4BD-4324-9C3B-5BDC5C0CB2B5}" srcOrd="0" destOrd="0" parTransId="{9BD24600-5ED2-44FB-AEE2-37B975C342B8}" sibTransId="{EC68806B-2DF8-416E-AFC6-EA23E61919C7}"/>
    <dgm:cxn modelId="{F2E878B2-FC8F-40F9-BAD2-05137F350FC4}" type="presOf" srcId="{547BAF68-8CF2-41C3-BD83-5F78918F1706}" destId="{FA897455-871C-4658-B594-6F193FCA15F2}" srcOrd="0" destOrd="0" presId="urn:microsoft.com/office/officeart/2005/8/layout/vList5"/>
    <dgm:cxn modelId="{543143B3-51E0-4700-8509-AAF491E49B4B}" srcId="{658133B3-D9D6-48E9-8D0D-24D50F2045B8}" destId="{C166BC45-E0C3-4FFF-96D4-B51BCD657A0B}" srcOrd="0" destOrd="0" parTransId="{7A5177C3-0C14-4BF3-B1C5-9848A11D0D14}" sibTransId="{06EE6675-4BEB-41E6-9B6B-AF9CE2E559BF}"/>
    <dgm:cxn modelId="{CEB507C4-95D9-49C9-9B9D-C6888CD4B475}" srcId="{C166BC45-E0C3-4FFF-96D4-B51BCD657A0B}" destId="{547BAF68-8CF2-41C3-BD83-5F78918F1706}" srcOrd="0" destOrd="0" parTransId="{139DE656-8180-48B2-A965-F790383D07BB}" sibTransId="{F00B8897-3CEF-427D-8972-8721FF1680F6}"/>
    <dgm:cxn modelId="{824AF8C7-142B-440A-B786-45143552E109}" srcId="{658133B3-D9D6-48E9-8D0D-24D50F2045B8}" destId="{F85C0B1A-752F-4877-B1E2-1404CA39C704}" srcOrd="2" destOrd="0" parTransId="{7CA82D3B-3640-4E5A-8EC0-927E3381C511}" sibTransId="{A4C24220-2B02-4250-8937-160B8D9AB053}"/>
    <dgm:cxn modelId="{E26707CA-441B-422E-A2F6-9882A2620527}" type="presOf" srcId="{B7E13727-FB78-422A-BAF5-F859CF3A405B}" destId="{C70F3132-ECA8-4E8C-8B8D-EBB4242AF071}" srcOrd="0" destOrd="0" presId="urn:microsoft.com/office/officeart/2005/8/layout/vList5"/>
    <dgm:cxn modelId="{85F940CF-21DF-424F-92B8-897133F79DD1}" type="presOf" srcId="{DA7A861B-807B-41EC-B624-7D2F2F6FB331}" destId="{5075747C-7839-4BFC-8CBD-250EBD2D5799}" srcOrd="0" destOrd="0" presId="urn:microsoft.com/office/officeart/2005/8/layout/vList5"/>
    <dgm:cxn modelId="{978C86ED-0D81-481B-B5AA-8FD998F247D5}" type="presParOf" srcId="{F18A8335-C337-4C76-9C5D-FE215A526F55}" destId="{2582DACC-E659-4A00-B8F0-23CC0DAD6F33}" srcOrd="0" destOrd="0" presId="urn:microsoft.com/office/officeart/2005/8/layout/vList5"/>
    <dgm:cxn modelId="{63AABDD1-7E04-47F2-AAF2-3B208DF23883}" type="presParOf" srcId="{2582DACC-E659-4A00-B8F0-23CC0DAD6F33}" destId="{4D5897EC-D0C1-4E66-B065-C54BA6C44BE6}" srcOrd="0" destOrd="0" presId="urn:microsoft.com/office/officeart/2005/8/layout/vList5"/>
    <dgm:cxn modelId="{F98C34DE-CB21-44CF-83EB-CE7EB27342A8}" type="presParOf" srcId="{2582DACC-E659-4A00-B8F0-23CC0DAD6F33}" destId="{FA897455-871C-4658-B594-6F193FCA15F2}" srcOrd="1" destOrd="0" presId="urn:microsoft.com/office/officeart/2005/8/layout/vList5"/>
    <dgm:cxn modelId="{0C566FB6-E7DE-4FEC-8FFF-21E586CAD998}" type="presParOf" srcId="{F18A8335-C337-4C76-9C5D-FE215A526F55}" destId="{FB3E176C-CCAE-45AD-9A18-D91C75115284}" srcOrd="1" destOrd="0" presId="urn:microsoft.com/office/officeart/2005/8/layout/vList5"/>
    <dgm:cxn modelId="{86DF11F2-EF2C-4CD2-93FA-F6D225F112BA}" type="presParOf" srcId="{F18A8335-C337-4C76-9C5D-FE215A526F55}" destId="{44E99DD5-613D-4510-897A-0114E3BF8888}" srcOrd="2" destOrd="0" presId="urn:microsoft.com/office/officeart/2005/8/layout/vList5"/>
    <dgm:cxn modelId="{3994CC3A-8722-4636-8BE7-B31151F7F9A0}" type="presParOf" srcId="{44E99DD5-613D-4510-897A-0114E3BF8888}" destId="{5075747C-7839-4BFC-8CBD-250EBD2D5799}" srcOrd="0" destOrd="0" presId="urn:microsoft.com/office/officeart/2005/8/layout/vList5"/>
    <dgm:cxn modelId="{F816208D-3065-4211-95D9-810C324BB108}" type="presParOf" srcId="{44E99DD5-613D-4510-897A-0114E3BF8888}" destId="{C2E84D00-E78D-4B76-AB07-57AB0707DFC9}" srcOrd="1" destOrd="0" presId="urn:microsoft.com/office/officeart/2005/8/layout/vList5"/>
    <dgm:cxn modelId="{D8E4EC35-D4BB-4637-A397-DD791FD6F317}" type="presParOf" srcId="{F18A8335-C337-4C76-9C5D-FE215A526F55}" destId="{0C78E8ED-43B8-48BB-B831-9C5F1178407C}" srcOrd="3" destOrd="0" presId="urn:microsoft.com/office/officeart/2005/8/layout/vList5"/>
    <dgm:cxn modelId="{E8AF4F4A-AC36-4516-AC7C-BE77A68D6DF9}" type="presParOf" srcId="{F18A8335-C337-4C76-9C5D-FE215A526F55}" destId="{40AA4B5E-C91B-40FA-AD61-8982760742AF}" srcOrd="4" destOrd="0" presId="urn:microsoft.com/office/officeart/2005/8/layout/vList5"/>
    <dgm:cxn modelId="{307D2BB1-FC97-4B98-BA2C-89A68D586D7E}" type="presParOf" srcId="{40AA4B5E-C91B-40FA-AD61-8982760742AF}" destId="{C339EDDD-E44D-494A-A8E8-8843515C3E1F}" srcOrd="0" destOrd="0" presId="urn:microsoft.com/office/officeart/2005/8/layout/vList5"/>
    <dgm:cxn modelId="{358A9B5E-EFDB-488D-8B11-2D2E454D9D2E}" type="presParOf" srcId="{40AA4B5E-C91B-40FA-AD61-8982760742AF}" destId="{C70F3132-ECA8-4E8C-8B8D-EBB4242AF0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Phonological Awareness</a:t>
          </a:r>
          <a:endParaRPr lang="en-US" sz="2400">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Awareness of Print</a:t>
          </a:r>
          <a:endParaRPr lang="en-US" sz="2400">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Alphabetic Knowledge</a:t>
          </a:r>
          <a:endParaRPr lang="en-US" sz="2400">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400" b="0" i="0" baseline="0">
              <a:latin typeface="Arial" panose="020B0604020202020204" pitchFamily="34" charset="0"/>
              <a:cs typeface="Arial" panose="020B0604020202020204" pitchFamily="34" charset="0"/>
            </a:rPr>
            <a:t>Vocabulary</a:t>
          </a:r>
          <a:endParaRPr lang="en-US" sz="2400">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400" b="0" i="0" baseline="0">
              <a:latin typeface="Arial" panose="020B0604020202020204" pitchFamily="34" charset="0"/>
              <a:cs typeface="Arial" panose="020B0604020202020204" pitchFamily="34" charset="0"/>
            </a:rPr>
            <a:t>Grammar and Sentence Structure</a:t>
          </a:r>
          <a:endParaRPr lang="en-US" sz="2400">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199"/>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800" b="1" i="0" baseline="0">
              <a:latin typeface="Arial" panose="020B0604020202020204" pitchFamily="34" charset="0"/>
              <a:cs typeface="Arial" panose="020B0604020202020204" pitchFamily="34" charset="0"/>
            </a:rPr>
            <a:t>Phonological Awareness</a:t>
          </a:r>
          <a:endParaRPr lang="en-US" sz="2800" b="1">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Awareness of Print</a:t>
          </a:r>
          <a:endParaRPr lang="en-US" sz="2400">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Alphabetic Knowledge</a:t>
          </a:r>
          <a:endParaRPr lang="en-US" sz="2400">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400" b="0" i="0" baseline="0">
              <a:latin typeface="Arial" panose="020B0604020202020204" pitchFamily="34" charset="0"/>
              <a:cs typeface="Arial" panose="020B0604020202020204" pitchFamily="34" charset="0"/>
            </a:rPr>
            <a:t>Vocabulary</a:t>
          </a:r>
          <a:endParaRPr lang="en-US" sz="2400">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400" b="0" i="0" baseline="0">
              <a:latin typeface="Arial" panose="020B0604020202020204" pitchFamily="34" charset="0"/>
              <a:cs typeface="Arial" panose="020B0604020202020204" pitchFamily="34" charset="0"/>
            </a:rPr>
            <a:t>Grammar and Sentence Structure</a:t>
          </a:r>
          <a:endParaRPr lang="en-US" sz="2400">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199"/>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D3BBA1-B6A7-4BB9-B2E6-9F56E625CDA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E9D774A-E109-4C20-AC73-F1C5A7E8B225}">
      <dgm:prSet/>
      <dgm:spPr/>
      <dgm:t>
        <a:bodyPr/>
        <a:lstStyle/>
        <a:p>
          <a:r>
            <a:rPr lang="en-US"/>
            <a:t>Rhyming</a:t>
          </a:r>
        </a:p>
      </dgm:t>
    </dgm:pt>
    <dgm:pt modelId="{05930989-4268-45C8-BA1B-F5B0C8A5EF8E}" type="parTrans" cxnId="{C08FB4D6-11C6-4B11-AB4B-9F96CE39D05B}">
      <dgm:prSet/>
      <dgm:spPr/>
      <dgm:t>
        <a:bodyPr/>
        <a:lstStyle/>
        <a:p>
          <a:endParaRPr lang="en-US"/>
        </a:p>
      </dgm:t>
    </dgm:pt>
    <dgm:pt modelId="{94C8BED6-1046-4E1C-B2E6-C433CD83A387}" type="sibTrans" cxnId="{C08FB4D6-11C6-4B11-AB4B-9F96CE39D05B}">
      <dgm:prSet/>
      <dgm:spPr/>
      <dgm:t>
        <a:bodyPr/>
        <a:lstStyle/>
        <a:p>
          <a:endParaRPr lang="en-US"/>
        </a:p>
      </dgm:t>
    </dgm:pt>
    <dgm:pt modelId="{3C8BC14F-958C-4F9F-9ABA-054029CD9D19}">
      <dgm:prSet/>
      <dgm:spPr/>
      <dgm:t>
        <a:bodyPr/>
        <a:lstStyle/>
        <a:p>
          <a:r>
            <a:rPr lang="en-US"/>
            <a:t>Alliteration </a:t>
          </a:r>
        </a:p>
      </dgm:t>
    </dgm:pt>
    <dgm:pt modelId="{C2D41644-D178-4DE5-980D-FA827427AB61}" type="parTrans" cxnId="{C0661F96-7930-4E44-BA7D-2E95B0507AAB}">
      <dgm:prSet/>
      <dgm:spPr/>
      <dgm:t>
        <a:bodyPr/>
        <a:lstStyle/>
        <a:p>
          <a:endParaRPr lang="en-US"/>
        </a:p>
      </dgm:t>
    </dgm:pt>
    <dgm:pt modelId="{3E3A3789-13DE-43B7-B1F2-9333AD53B4B2}" type="sibTrans" cxnId="{C0661F96-7930-4E44-BA7D-2E95B0507AAB}">
      <dgm:prSet/>
      <dgm:spPr/>
      <dgm:t>
        <a:bodyPr/>
        <a:lstStyle/>
        <a:p>
          <a:endParaRPr lang="en-US"/>
        </a:p>
      </dgm:t>
    </dgm:pt>
    <dgm:pt modelId="{A3F8134D-F72D-4B1F-914E-95EA096A5EE8}">
      <dgm:prSet/>
      <dgm:spPr/>
      <dgm:t>
        <a:bodyPr/>
        <a:lstStyle/>
        <a:p>
          <a:r>
            <a:rPr lang="en-US"/>
            <a:t>Isolating Sounds</a:t>
          </a:r>
        </a:p>
      </dgm:t>
    </dgm:pt>
    <dgm:pt modelId="{46E3CF85-D1A7-462F-B86E-56078CC98E61}" type="parTrans" cxnId="{DA0E37ED-B022-49FE-BE24-35D2ACC8B052}">
      <dgm:prSet/>
      <dgm:spPr/>
      <dgm:t>
        <a:bodyPr/>
        <a:lstStyle/>
        <a:p>
          <a:endParaRPr lang="en-US"/>
        </a:p>
      </dgm:t>
    </dgm:pt>
    <dgm:pt modelId="{63BBFC3B-BE1D-4843-B6EF-6D978B148164}" type="sibTrans" cxnId="{DA0E37ED-B022-49FE-BE24-35D2ACC8B052}">
      <dgm:prSet/>
      <dgm:spPr/>
      <dgm:t>
        <a:bodyPr/>
        <a:lstStyle/>
        <a:p>
          <a:endParaRPr lang="en-US"/>
        </a:p>
      </dgm:t>
    </dgm:pt>
    <dgm:pt modelId="{B056BE72-54F9-4BBD-9031-B83BC57DE142}" type="pres">
      <dgm:prSet presAssocID="{91D3BBA1-B6A7-4BB9-B2E6-9F56E625CDAE}" presName="hierChild1" presStyleCnt="0">
        <dgm:presLayoutVars>
          <dgm:chPref val="1"/>
          <dgm:dir/>
          <dgm:animOne val="branch"/>
          <dgm:animLvl val="lvl"/>
          <dgm:resizeHandles/>
        </dgm:presLayoutVars>
      </dgm:prSet>
      <dgm:spPr/>
    </dgm:pt>
    <dgm:pt modelId="{5D67B531-B5FA-4C88-AC6C-4AC84B73CED9}" type="pres">
      <dgm:prSet presAssocID="{2E9D774A-E109-4C20-AC73-F1C5A7E8B225}" presName="hierRoot1" presStyleCnt="0"/>
      <dgm:spPr/>
    </dgm:pt>
    <dgm:pt modelId="{00B4815D-6821-42B5-8CF5-76344CB1488B}" type="pres">
      <dgm:prSet presAssocID="{2E9D774A-E109-4C20-AC73-F1C5A7E8B225}" presName="composite" presStyleCnt="0"/>
      <dgm:spPr/>
    </dgm:pt>
    <dgm:pt modelId="{54F1E275-33B3-4D72-B435-3F65EF2310CD}" type="pres">
      <dgm:prSet presAssocID="{2E9D774A-E109-4C20-AC73-F1C5A7E8B225}" presName="background" presStyleLbl="node0" presStyleIdx="0" presStyleCnt="3"/>
      <dgm:spPr/>
    </dgm:pt>
    <dgm:pt modelId="{555B8B0F-5116-4AC1-AAAF-F891C52E8CC7}" type="pres">
      <dgm:prSet presAssocID="{2E9D774A-E109-4C20-AC73-F1C5A7E8B225}" presName="text" presStyleLbl="fgAcc0" presStyleIdx="0" presStyleCnt="3">
        <dgm:presLayoutVars>
          <dgm:chPref val="3"/>
        </dgm:presLayoutVars>
      </dgm:prSet>
      <dgm:spPr/>
    </dgm:pt>
    <dgm:pt modelId="{2005A3E0-312E-482C-8AA8-24267AE85E7F}" type="pres">
      <dgm:prSet presAssocID="{2E9D774A-E109-4C20-AC73-F1C5A7E8B225}" presName="hierChild2" presStyleCnt="0"/>
      <dgm:spPr/>
    </dgm:pt>
    <dgm:pt modelId="{C7F1D705-9471-488F-B4C7-0E889B8BC7FC}" type="pres">
      <dgm:prSet presAssocID="{3C8BC14F-958C-4F9F-9ABA-054029CD9D19}" presName="hierRoot1" presStyleCnt="0"/>
      <dgm:spPr/>
    </dgm:pt>
    <dgm:pt modelId="{9B19E05D-8935-4F08-96BE-3AA5ABECC0AB}" type="pres">
      <dgm:prSet presAssocID="{3C8BC14F-958C-4F9F-9ABA-054029CD9D19}" presName="composite" presStyleCnt="0"/>
      <dgm:spPr/>
    </dgm:pt>
    <dgm:pt modelId="{E9572FDC-4186-4540-B5A5-D53ABBCF27DC}" type="pres">
      <dgm:prSet presAssocID="{3C8BC14F-958C-4F9F-9ABA-054029CD9D19}" presName="background" presStyleLbl="node0" presStyleIdx="1" presStyleCnt="3"/>
      <dgm:spPr/>
    </dgm:pt>
    <dgm:pt modelId="{80261D28-A038-49E3-A441-B529B73378E7}" type="pres">
      <dgm:prSet presAssocID="{3C8BC14F-958C-4F9F-9ABA-054029CD9D19}" presName="text" presStyleLbl="fgAcc0" presStyleIdx="1" presStyleCnt="3">
        <dgm:presLayoutVars>
          <dgm:chPref val="3"/>
        </dgm:presLayoutVars>
      </dgm:prSet>
      <dgm:spPr/>
    </dgm:pt>
    <dgm:pt modelId="{E9F62F66-0906-46CF-A84E-FF03F023F56E}" type="pres">
      <dgm:prSet presAssocID="{3C8BC14F-958C-4F9F-9ABA-054029CD9D19}" presName="hierChild2" presStyleCnt="0"/>
      <dgm:spPr/>
    </dgm:pt>
    <dgm:pt modelId="{F03E060B-9812-40CF-ABB0-90217A7E1D95}" type="pres">
      <dgm:prSet presAssocID="{A3F8134D-F72D-4B1F-914E-95EA096A5EE8}" presName="hierRoot1" presStyleCnt="0"/>
      <dgm:spPr/>
    </dgm:pt>
    <dgm:pt modelId="{392BB7A6-5773-4971-A62C-88531B373418}" type="pres">
      <dgm:prSet presAssocID="{A3F8134D-F72D-4B1F-914E-95EA096A5EE8}" presName="composite" presStyleCnt="0"/>
      <dgm:spPr/>
    </dgm:pt>
    <dgm:pt modelId="{170758CC-3832-4C00-A975-7D24F71AF6C0}" type="pres">
      <dgm:prSet presAssocID="{A3F8134D-F72D-4B1F-914E-95EA096A5EE8}" presName="background" presStyleLbl="node0" presStyleIdx="2" presStyleCnt="3"/>
      <dgm:spPr/>
    </dgm:pt>
    <dgm:pt modelId="{629A351A-4B29-4B3F-B9A4-F6744E9067FA}" type="pres">
      <dgm:prSet presAssocID="{A3F8134D-F72D-4B1F-914E-95EA096A5EE8}" presName="text" presStyleLbl="fgAcc0" presStyleIdx="2" presStyleCnt="3" custLinFactNeighborX="0" custLinFactNeighborY="-2134">
        <dgm:presLayoutVars>
          <dgm:chPref val="3"/>
        </dgm:presLayoutVars>
      </dgm:prSet>
      <dgm:spPr/>
    </dgm:pt>
    <dgm:pt modelId="{8FA18786-C4D2-4F0A-9CDA-C0977D596F07}" type="pres">
      <dgm:prSet presAssocID="{A3F8134D-F72D-4B1F-914E-95EA096A5EE8}" presName="hierChild2" presStyleCnt="0"/>
      <dgm:spPr/>
    </dgm:pt>
  </dgm:ptLst>
  <dgm:cxnLst>
    <dgm:cxn modelId="{23085506-85EB-4E6A-B6A6-264F920A965E}" type="presOf" srcId="{91D3BBA1-B6A7-4BB9-B2E6-9F56E625CDAE}" destId="{B056BE72-54F9-4BBD-9031-B83BC57DE142}" srcOrd="0" destOrd="0" presId="urn:microsoft.com/office/officeart/2005/8/layout/hierarchy1"/>
    <dgm:cxn modelId="{B4980360-BC16-4703-AF57-DB006B923B49}" type="presOf" srcId="{A3F8134D-F72D-4B1F-914E-95EA096A5EE8}" destId="{629A351A-4B29-4B3F-B9A4-F6744E9067FA}" srcOrd="0" destOrd="0" presId="urn:microsoft.com/office/officeart/2005/8/layout/hierarchy1"/>
    <dgm:cxn modelId="{3CDE4542-90DC-48AE-BA5F-6239342B56BF}" type="presOf" srcId="{2E9D774A-E109-4C20-AC73-F1C5A7E8B225}" destId="{555B8B0F-5116-4AC1-AAAF-F891C52E8CC7}" srcOrd="0" destOrd="0" presId="urn:microsoft.com/office/officeart/2005/8/layout/hierarchy1"/>
    <dgm:cxn modelId="{C0661F96-7930-4E44-BA7D-2E95B0507AAB}" srcId="{91D3BBA1-B6A7-4BB9-B2E6-9F56E625CDAE}" destId="{3C8BC14F-958C-4F9F-9ABA-054029CD9D19}" srcOrd="1" destOrd="0" parTransId="{C2D41644-D178-4DE5-980D-FA827427AB61}" sibTransId="{3E3A3789-13DE-43B7-B1F2-9333AD53B4B2}"/>
    <dgm:cxn modelId="{C08FB4D6-11C6-4B11-AB4B-9F96CE39D05B}" srcId="{91D3BBA1-B6A7-4BB9-B2E6-9F56E625CDAE}" destId="{2E9D774A-E109-4C20-AC73-F1C5A7E8B225}" srcOrd="0" destOrd="0" parTransId="{05930989-4268-45C8-BA1B-F5B0C8A5EF8E}" sibTransId="{94C8BED6-1046-4E1C-B2E6-C433CD83A387}"/>
    <dgm:cxn modelId="{DA0E37ED-B022-49FE-BE24-35D2ACC8B052}" srcId="{91D3BBA1-B6A7-4BB9-B2E6-9F56E625CDAE}" destId="{A3F8134D-F72D-4B1F-914E-95EA096A5EE8}" srcOrd="2" destOrd="0" parTransId="{46E3CF85-D1A7-462F-B86E-56078CC98E61}" sibTransId="{63BBFC3B-BE1D-4843-B6EF-6D978B148164}"/>
    <dgm:cxn modelId="{C1EB4AF3-8E2B-4598-BA2D-F47EB4C78F21}" type="presOf" srcId="{3C8BC14F-958C-4F9F-9ABA-054029CD9D19}" destId="{80261D28-A038-49E3-A441-B529B73378E7}" srcOrd="0" destOrd="0" presId="urn:microsoft.com/office/officeart/2005/8/layout/hierarchy1"/>
    <dgm:cxn modelId="{A796199B-8992-44A1-8C18-ABF9C5F293F1}" type="presParOf" srcId="{B056BE72-54F9-4BBD-9031-B83BC57DE142}" destId="{5D67B531-B5FA-4C88-AC6C-4AC84B73CED9}" srcOrd="0" destOrd="0" presId="urn:microsoft.com/office/officeart/2005/8/layout/hierarchy1"/>
    <dgm:cxn modelId="{579FE1AB-C645-4E5D-BBD5-9FD05502FDD4}" type="presParOf" srcId="{5D67B531-B5FA-4C88-AC6C-4AC84B73CED9}" destId="{00B4815D-6821-42B5-8CF5-76344CB1488B}" srcOrd="0" destOrd="0" presId="urn:microsoft.com/office/officeart/2005/8/layout/hierarchy1"/>
    <dgm:cxn modelId="{0D273F42-8261-45D4-8CD8-07E77854AB4F}" type="presParOf" srcId="{00B4815D-6821-42B5-8CF5-76344CB1488B}" destId="{54F1E275-33B3-4D72-B435-3F65EF2310CD}" srcOrd="0" destOrd="0" presId="urn:microsoft.com/office/officeart/2005/8/layout/hierarchy1"/>
    <dgm:cxn modelId="{9F47A19D-0FE7-4EA9-8B50-1443018ECFCF}" type="presParOf" srcId="{00B4815D-6821-42B5-8CF5-76344CB1488B}" destId="{555B8B0F-5116-4AC1-AAAF-F891C52E8CC7}" srcOrd="1" destOrd="0" presId="urn:microsoft.com/office/officeart/2005/8/layout/hierarchy1"/>
    <dgm:cxn modelId="{B76405F1-15AB-40CE-B801-5382C1D8466F}" type="presParOf" srcId="{5D67B531-B5FA-4C88-AC6C-4AC84B73CED9}" destId="{2005A3E0-312E-482C-8AA8-24267AE85E7F}" srcOrd="1" destOrd="0" presId="urn:microsoft.com/office/officeart/2005/8/layout/hierarchy1"/>
    <dgm:cxn modelId="{E5CD8B28-F3B7-4407-A079-85043931BAB8}" type="presParOf" srcId="{B056BE72-54F9-4BBD-9031-B83BC57DE142}" destId="{C7F1D705-9471-488F-B4C7-0E889B8BC7FC}" srcOrd="1" destOrd="0" presId="urn:microsoft.com/office/officeart/2005/8/layout/hierarchy1"/>
    <dgm:cxn modelId="{15ECE3B6-4DB2-4146-BE05-C2FB92786107}" type="presParOf" srcId="{C7F1D705-9471-488F-B4C7-0E889B8BC7FC}" destId="{9B19E05D-8935-4F08-96BE-3AA5ABECC0AB}" srcOrd="0" destOrd="0" presId="urn:microsoft.com/office/officeart/2005/8/layout/hierarchy1"/>
    <dgm:cxn modelId="{CAB1623D-876D-42FE-AA1E-0B4420A0B5C8}" type="presParOf" srcId="{9B19E05D-8935-4F08-96BE-3AA5ABECC0AB}" destId="{E9572FDC-4186-4540-B5A5-D53ABBCF27DC}" srcOrd="0" destOrd="0" presId="urn:microsoft.com/office/officeart/2005/8/layout/hierarchy1"/>
    <dgm:cxn modelId="{1D45BFE7-B00A-46B9-B6EE-C1C9868C5579}" type="presParOf" srcId="{9B19E05D-8935-4F08-96BE-3AA5ABECC0AB}" destId="{80261D28-A038-49E3-A441-B529B73378E7}" srcOrd="1" destOrd="0" presId="urn:microsoft.com/office/officeart/2005/8/layout/hierarchy1"/>
    <dgm:cxn modelId="{888B34F5-B2C1-4FD0-BFCE-F8C603760501}" type="presParOf" srcId="{C7F1D705-9471-488F-B4C7-0E889B8BC7FC}" destId="{E9F62F66-0906-46CF-A84E-FF03F023F56E}" srcOrd="1" destOrd="0" presId="urn:microsoft.com/office/officeart/2005/8/layout/hierarchy1"/>
    <dgm:cxn modelId="{9559FDCD-0E66-445E-A69C-DD9841F16A11}" type="presParOf" srcId="{B056BE72-54F9-4BBD-9031-B83BC57DE142}" destId="{F03E060B-9812-40CF-ABB0-90217A7E1D95}" srcOrd="2" destOrd="0" presId="urn:microsoft.com/office/officeart/2005/8/layout/hierarchy1"/>
    <dgm:cxn modelId="{03D4DD4D-3C39-47C8-8A62-D47630B71D03}" type="presParOf" srcId="{F03E060B-9812-40CF-ABB0-90217A7E1D95}" destId="{392BB7A6-5773-4971-A62C-88531B373418}" srcOrd="0" destOrd="0" presId="urn:microsoft.com/office/officeart/2005/8/layout/hierarchy1"/>
    <dgm:cxn modelId="{90E93292-877D-4D40-BE4B-117B3C96CF91}" type="presParOf" srcId="{392BB7A6-5773-4971-A62C-88531B373418}" destId="{170758CC-3832-4C00-A975-7D24F71AF6C0}" srcOrd="0" destOrd="0" presId="urn:microsoft.com/office/officeart/2005/8/layout/hierarchy1"/>
    <dgm:cxn modelId="{87E18091-27E0-49F9-B4C3-A235AFE13634}" type="presParOf" srcId="{392BB7A6-5773-4971-A62C-88531B373418}" destId="{629A351A-4B29-4B3F-B9A4-F6744E9067FA}" srcOrd="1" destOrd="0" presId="urn:microsoft.com/office/officeart/2005/8/layout/hierarchy1"/>
    <dgm:cxn modelId="{1BD1599C-1C00-412B-90CC-588D674B0F57}" type="presParOf" srcId="{F03E060B-9812-40CF-ABB0-90217A7E1D95}" destId="{8FA18786-C4D2-4F0A-9CDA-C0977D596F0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Phonological Awareness</a:t>
          </a:r>
          <a:endParaRPr lang="en-US" sz="2400">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800" b="1" i="0" baseline="0">
              <a:latin typeface="Arial" panose="020B0604020202020204" pitchFamily="34" charset="0"/>
              <a:cs typeface="Arial" panose="020B0604020202020204" pitchFamily="34" charset="0"/>
            </a:rPr>
            <a:t>Awareness of Print</a:t>
          </a:r>
          <a:endParaRPr lang="en-US" sz="2800" b="1">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Alphabetic Knowledge</a:t>
          </a:r>
          <a:endParaRPr lang="en-US" sz="2400">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400" b="0" i="0" baseline="0">
              <a:latin typeface="Arial" panose="020B0604020202020204" pitchFamily="34" charset="0"/>
              <a:cs typeface="Arial" panose="020B0604020202020204" pitchFamily="34" charset="0"/>
            </a:rPr>
            <a:t>Vocabulary</a:t>
          </a:r>
          <a:endParaRPr lang="en-US" sz="2400">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400" b="0" i="0" baseline="0">
              <a:latin typeface="Arial" panose="020B0604020202020204" pitchFamily="34" charset="0"/>
              <a:cs typeface="Arial" panose="020B0604020202020204" pitchFamily="34" charset="0"/>
            </a:rPr>
            <a:t>Grammar and Sentence Structure</a:t>
          </a:r>
          <a:endParaRPr lang="en-US" sz="2400">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199"/>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E5DD03-1CEB-4298-901F-273A74233F0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B086DA1D-2F3A-4D73-84C4-1329053904A5}">
      <dgm:prSet custT="1"/>
      <dgm:spPr/>
      <dgm:t>
        <a:bodyPr/>
        <a:lstStyle/>
        <a:p>
          <a:pPr>
            <a:defRPr b="1"/>
          </a:pPr>
          <a:r>
            <a:rPr lang="en-US" sz="2400">
              <a:latin typeface="Arial" panose="020B0604020202020204" pitchFamily="34" charset="0"/>
              <a:cs typeface="Arial" panose="020B0604020202020204" pitchFamily="34" charset="0"/>
            </a:rPr>
            <a:t>Book Conventions</a:t>
          </a:r>
        </a:p>
      </dgm:t>
    </dgm:pt>
    <dgm:pt modelId="{EC0FB6B4-2E26-46D9-92C8-DA75DE91F7E6}" type="parTrans" cxnId="{2B9C1A22-9C81-4DD7-B849-9F306779E683}">
      <dgm:prSet/>
      <dgm:spPr/>
      <dgm:t>
        <a:bodyPr/>
        <a:lstStyle/>
        <a:p>
          <a:endParaRPr lang="en-US"/>
        </a:p>
      </dgm:t>
    </dgm:pt>
    <dgm:pt modelId="{6B8ECEEF-16A3-47E6-B123-F84F29FC6DB3}" type="sibTrans" cxnId="{2B9C1A22-9C81-4DD7-B849-9F306779E683}">
      <dgm:prSet/>
      <dgm:spPr/>
      <dgm:t>
        <a:bodyPr/>
        <a:lstStyle/>
        <a:p>
          <a:endParaRPr lang="en-US"/>
        </a:p>
      </dgm:t>
    </dgm:pt>
    <dgm:pt modelId="{B7C71654-3582-44EB-8B36-0A0E0853D22B}">
      <dgm:prSet custT="1"/>
      <dgm:spPr/>
      <dgm:t>
        <a:bodyPr/>
        <a:lstStyle/>
        <a:p>
          <a:r>
            <a:rPr lang="en-US" sz="1800">
              <a:latin typeface="Arial" panose="020B0604020202020204" pitchFamily="34" charset="0"/>
              <a:cs typeface="Arial" panose="020B0604020202020204" pitchFamily="34" charset="0"/>
            </a:rPr>
            <a:t>Identifying the front cover, back cover, and pages</a:t>
          </a:r>
        </a:p>
        <a:p>
          <a:r>
            <a:rPr lang="en-US" sz="1800">
              <a:latin typeface="Arial" panose="020B0604020202020204" pitchFamily="34" charset="0"/>
              <a:cs typeface="Arial" panose="020B0604020202020204" pitchFamily="34" charset="0"/>
            </a:rPr>
            <a:t>Understanding the roles of the author and the illustrator</a:t>
          </a:r>
        </a:p>
      </dgm:t>
    </dgm:pt>
    <dgm:pt modelId="{88FE0489-6570-4D24-BC05-3DA6796C3C23}" type="parTrans" cxnId="{EEB74264-3963-4389-B83C-1218BD4E905D}">
      <dgm:prSet/>
      <dgm:spPr/>
      <dgm:t>
        <a:bodyPr/>
        <a:lstStyle/>
        <a:p>
          <a:endParaRPr lang="en-US"/>
        </a:p>
      </dgm:t>
    </dgm:pt>
    <dgm:pt modelId="{A3E17048-3365-4A59-AA37-A24F9E617E3F}" type="sibTrans" cxnId="{EEB74264-3963-4389-B83C-1218BD4E905D}">
      <dgm:prSet/>
      <dgm:spPr/>
      <dgm:t>
        <a:bodyPr/>
        <a:lstStyle/>
        <a:p>
          <a:endParaRPr lang="en-US"/>
        </a:p>
      </dgm:t>
    </dgm:pt>
    <dgm:pt modelId="{236E2D57-3822-4604-B4CC-41C3CEE260C6}">
      <dgm:prSet custT="1"/>
      <dgm:spPr/>
      <dgm:t>
        <a:bodyPr/>
        <a:lstStyle/>
        <a:p>
          <a:r>
            <a:rPr lang="en-US" sz="1800">
              <a:latin typeface="Arial" panose="020B0604020202020204" pitchFamily="34" charset="0"/>
              <a:cs typeface="Arial" panose="020B0604020202020204" pitchFamily="34" charset="0"/>
            </a:rPr>
            <a:t>Locating the title of a book</a:t>
          </a:r>
        </a:p>
      </dgm:t>
    </dgm:pt>
    <dgm:pt modelId="{6F7682A9-0365-432D-9772-AEF7023E2E02}" type="parTrans" cxnId="{DE5E462D-2F93-4088-827C-F8168CE169EB}">
      <dgm:prSet/>
      <dgm:spPr/>
      <dgm:t>
        <a:bodyPr/>
        <a:lstStyle/>
        <a:p>
          <a:endParaRPr lang="en-US"/>
        </a:p>
      </dgm:t>
    </dgm:pt>
    <dgm:pt modelId="{44619CB9-1194-4E11-9D6D-8BFAA405A6E2}" type="sibTrans" cxnId="{DE5E462D-2F93-4088-827C-F8168CE169EB}">
      <dgm:prSet/>
      <dgm:spPr/>
      <dgm:t>
        <a:bodyPr/>
        <a:lstStyle/>
        <a:p>
          <a:endParaRPr lang="en-US"/>
        </a:p>
      </dgm:t>
    </dgm:pt>
    <dgm:pt modelId="{330812B4-9C7F-4364-8C99-FCB685615290}">
      <dgm:prSet custT="1"/>
      <dgm:spPr/>
      <dgm:t>
        <a:bodyPr/>
        <a:lstStyle/>
        <a:p>
          <a:r>
            <a:rPr lang="en-US" sz="1800">
              <a:latin typeface="Arial" panose="020B0604020202020204" pitchFamily="34" charset="0"/>
              <a:cs typeface="Arial" panose="020B0604020202020204" pitchFamily="34" charset="0"/>
            </a:rPr>
            <a:t>Knowing how to hold a book</a:t>
          </a:r>
        </a:p>
      </dgm:t>
    </dgm:pt>
    <dgm:pt modelId="{C8492BD2-5368-449D-A444-E636CD262800}" type="parTrans" cxnId="{018B65E9-684C-4E01-A08E-04294B68E3AE}">
      <dgm:prSet/>
      <dgm:spPr/>
      <dgm:t>
        <a:bodyPr/>
        <a:lstStyle/>
        <a:p>
          <a:endParaRPr lang="en-US"/>
        </a:p>
      </dgm:t>
    </dgm:pt>
    <dgm:pt modelId="{4CB81A0A-D276-42C8-A08E-DB74C91C9369}" type="sibTrans" cxnId="{018B65E9-684C-4E01-A08E-04294B68E3AE}">
      <dgm:prSet/>
      <dgm:spPr/>
      <dgm:t>
        <a:bodyPr/>
        <a:lstStyle/>
        <a:p>
          <a:endParaRPr lang="en-US"/>
        </a:p>
      </dgm:t>
    </dgm:pt>
    <dgm:pt modelId="{1206E4C3-9ECD-49AF-A77F-A6457ABB6128}">
      <dgm:prSet custT="1"/>
      <dgm:spPr/>
      <dgm:t>
        <a:bodyPr/>
        <a:lstStyle/>
        <a:p>
          <a:r>
            <a:rPr lang="en-US" sz="1800">
              <a:latin typeface="Arial" panose="020B0604020202020204" pitchFamily="34" charset="0"/>
              <a:cs typeface="Arial" panose="020B0604020202020204" pitchFamily="34" charset="0"/>
            </a:rPr>
            <a:t>Knowing how to turn the pages in a book</a:t>
          </a:r>
        </a:p>
      </dgm:t>
    </dgm:pt>
    <dgm:pt modelId="{AFE17E16-64D9-49CA-B99E-8AB909ABED11}" type="parTrans" cxnId="{8214D1EA-2EDC-443C-A4D7-550172174692}">
      <dgm:prSet/>
      <dgm:spPr/>
      <dgm:t>
        <a:bodyPr/>
        <a:lstStyle/>
        <a:p>
          <a:endParaRPr lang="en-US"/>
        </a:p>
      </dgm:t>
    </dgm:pt>
    <dgm:pt modelId="{8D7D38A6-1BAC-42F4-87A3-BEFE61C2E220}" type="sibTrans" cxnId="{8214D1EA-2EDC-443C-A4D7-550172174692}">
      <dgm:prSet/>
      <dgm:spPr/>
      <dgm:t>
        <a:bodyPr/>
        <a:lstStyle/>
        <a:p>
          <a:endParaRPr lang="en-US"/>
        </a:p>
      </dgm:t>
    </dgm:pt>
    <dgm:pt modelId="{9A94BE32-C77B-413A-A118-D6B0A470B60D}">
      <dgm:prSet custT="1"/>
      <dgm:spPr/>
      <dgm:t>
        <a:bodyPr/>
        <a:lstStyle/>
        <a:p>
          <a:r>
            <a:rPr lang="en-US" sz="1800">
              <a:latin typeface="Arial" panose="020B0604020202020204" pitchFamily="34" charset="0"/>
              <a:cs typeface="Arial" panose="020B0604020202020204" pitchFamily="34" charset="0"/>
            </a:rPr>
            <a:t>Knowing how to take care of a book</a:t>
          </a:r>
        </a:p>
      </dgm:t>
    </dgm:pt>
    <dgm:pt modelId="{ED667F7B-1291-423D-A6C2-0D5D1E12D5A5}" type="parTrans" cxnId="{EECA7097-E39F-458E-A8C3-800F3F3F7D9A}">
      <dgm:prSet/>
      <dgm:spPr/>
      <dgm:t>
        <a:bodyPr/>
        <a:lstStyle/>
        <a:p>
          <a:endParaRPr lang="en-US"/>
        </a:p>
      </dgm:t>
    </dgm:pt>
    <dgm:pt modelId="{AD2D4D00-C48D-415C-9672-5619C3951793}" type="sibTrans" cxnId="{EECA7097-E39F-458E-A8C3-800F3F3F7D9A}">
      <dgm:prSet/>
      <dgm:spPr/>
      <dgm:t>
        <a:bodyPr/>
        <a:lstStyle/>
        <a:p>
          <a:endParaRPr lang="en-US"/>
        </a:p>
      </dgm:t>
    </dgm:pt>
    <dgm:pt modelId="{8E32DBE7-DA41-4EB2-85C9-CE85369E3CDC}">
      <dgm:prSet custT="1"/>
      <dgm:spPr/>
      <dgm:t>
        <a:bodyPr/>
        <a:lstStyle/>
        <a:p>
          <a:pPr>
            <a:defRPr b="1"/>
          </a:pPr>
          <a:r>
            <a:rPr lang="en-US" sz="2400">
              <a:latin typeface="Arial" panose="020B0604020202020204" pitchFamily="34" charset="0"/>
              <a:cs typeface="Arial" panose="020B0604020202020204" pitchFamily="34" charset="0"/>
            </a:rPr>
            <a:t>Print Conventions</a:t>
          </a:r>
        </a:p>
      </dgm:t>
    </dgm:pt>
    <dgm:pt modelId="{9D4249A6-1325-4465-92B8-44F417D91748}" type="parTrans" cxnId="{146CF5E9-A6ED-47B9-98C9-DF5059867B11}">
      <dgm:prSet/>
      <dgm:spPr/>
      <dgm:t>
        <a:bodyPr/>
        <a:lstStyle/>
        <a:p>
          <a:endParaRPr lang="en-US"/>
        </a:p>
      </dgm:t>
    </dgm:pt>
    <dgm:pt modelId="{7B4843FA-E29F-461B-8BFB-791C55E6AB84}" type="sibTrans" cxnId="{146CF5E9-A6ED-47B9-98C9-DF5059867B11}">
      <dgm:prSet/>
      <dgm:spPr/>
      <dgm:t>
        <a:bodyPr/>
        <a:lstStyle/>
        <a:p>
          <a:endParaRPr lang="en-US"/>
        </a:p>
      </dgm:t>
    </dgm:pt>
    <dgm:pt modelId="{82CAEF8E-E129-4192-BBE8-1928D136803E}">
      <dgm:prSet/>
      <dgm:spPr/>
      <dgm:t>
        <a:bodyPr/>
        <a:lstStyle/>
        <a:p>
          <a:r>
            <a:rPr lang="en-US">
              <a:latin typeface="Arial" panose="020B0604020202020204" pitchFamily="34" charset="0"/>
              <a:cs typeface="Arial" panose="020B0604020202020204" pitchFamily="34" charset="0"/>
            </a:rPr>
            <a:t>Tracking from left to right</a:t>
          </a:r>
        </a:p>
      </dgm:t>
    </dgm:pt>
    <dgm:pt modelId="{4EEEDB47-46F9-4D73-B2EE-73D0AC5A0C26}" type="parTrans" cxnId="{1110A440-245C-479C-BDF9-316682A34792}">
      <dgm:prSet/>
      <dgm:spPr/>
      <dgm:t>
        <a:bodyPr/>
        <a:lstStyle/>
        <a:p>
          <a:endParaRPr lang="en-US"/>
        </a:p>
      </dgm:t>
    </dgm:pt>
    <dgm:pt modelId="{44A98922-F2FA-4F20-B7EE-6155338E409B}" type="sibTrans" cxnId="{1110A440-245C-479C-BDF9-316682A34792}">
      <dgm:prSet/>
      <dgm:spPr/>
      <dgm:t>
        <a:bodyPr/>
        <a:lstStyle/>
        <a:p>
          <a:endParaRPr lang="en-US"/>
        </a:p>
      </dgm:t>
    </dgm:pt>
    <dgm:pt modelId="{C3754583-7116-4753-9297-43A22B46F497}">
      <dgm:prSet/>
      <dgm:spPr/>
      <dgm:t>
        <a:bodyPr/>
        <a:lstStyle/>
        <a:p>
          <a:r>
            <a:rPr lang="en-US">
              <a:latin typeface="Arial" panose="020B0604020202020204" pitchFamily="34" charset="0"/>
              <a:cs typeface="Arial" panose="020B0604020202020204" pitchFamily="34" charset="0"/>
            </a:rPr>
            <a:t>Tracking from top to bottom</a:t>
          </a:r>
        </a:p>
      </dgm:t>
    </dgm:pt>
    <dgm:pt modelId="{7F66713D-A01F-4902-AF65-7EBE2840527E}" type="parTrans" cxnId="{10CE8E93-91F5-44E8-9B4D-70DEDC0B71AF}">
      <dgm:prSet/>
      <dgm:spPr/>
      <dgm:t>
        <a:bodyPr/>
        <a:lstStyle/>
        <a:p>
          <a:endParaRPr lang="en-US"/>
        </a:p>
      </dgm:t>
    </dgm:pt>
    <dgm:pt modelId="{181EFC80-039D-42FF-8CEF-013A0B13C937}" type="sibTrans" cxnId="{10CE8E93-91F5-44E8-9B4D-70DEDC0B71AF}">
      <dgm:prSet/>
      <dgm:spPr/>
      <dgm:t>
        <a:bodyPr/>
        <a:lstStyle/>
        <a:p>
          <a:endParaRPr lang="en-US"/>
        </a:p>
      </dgm:t>
    </dgm:pt>
    <dgm:pt modelId="{8EB5F4E6-1BE8-4D1F-80D3-7B6FA94B38BA}">
      <dgm:prSet/>
      <dgm:spPr/>
      <dgm:t>
        <a:bodyPr/>
        <a:lstStyle/>
        <a:p>
          <a:r>
            <a:rPr lang="en-US">
              <a:latin typeface="Arial" panose="020B0604020202020204" pitchFamily="34" charset="0"/>
              <a:cs typeface="Arial" panose="020B0604020202020204" pitchFamily="34" charset="0"/>
            </a:rPr>
            <a:t>Knowing the difference between letters and words</a:t>
          </a:r>
        </a:p>
      </dgm:t>
    </dgm:pt>
    <dgm:pt modelId="{CCE74C8A-4043-4CD8-9CF0-217C955492AF}" type="parTrans" cxnId="{794C68D8-7884-4A21-8A71-9A79866B4A75}">
      <dgm:prSet/>
      <dgm:spPr/>
      <dgm:t>
        <a:bodyPr/>
        <a:lstStyle/>
        <a:p>
          <a:endParaRPr lang="en-US"/>
        </a:p>
      </dgm:t>
    </dgm:pt>
    <dgm:pt modelId="{1E392C4F-7AE3-4D66-A34D-1B336626C107}" type="sibTrans" cxnId="{794C68D8-7884-4A21-8A71-9A79866B4A75}">
      <dgm:prSet/>
      <dgm:spPr/>
      <dgm:t>
        <a:bodyPr/>
        <a:lstStyle/>
        <a:p>
          <a:endParaRPr lang="en-US"/>
        </a:p>
      </dgm:t>
    </dgm:pt>
    <dgm:pt modelId="{4BC1B59C-F958-4E27-B36C-ED8F4BA008E9}">
      <dgm:prSet/>
      <dgm:spPr/>
      <dgm:t>
        <a:bodyPr/>
        <a:lstStyle/>
        <a:p>
          <a:r>
            <a:rPr lang="en-US">
              <a:latin typeface="Arial" panose="020B0604020202020204" pitchFamily="34" charset="0"/>
              <a:cs typeface="Arial" panose="020B0604020202020204" pitchFamily="34" charset="0"/>
            </a:rPr>
            <a:t>Knowing that words are made up of letters</a:t>
          </a:r>
        </a:p>
      </dgm:t>
    </dgm:pt>
    <dgm:pt modelId="{B1B45282-AC29-45A3-BC33-654756FC17B2}" type="parTrans" cxnId="{3AF349D6-281A-4226-B5AD-8712F5459DA3}">
      <dgm:prSet/>
      <dgm:spPr/>
      <dgm:t>
        <a:bodyPr/>
        <a:lstStyle/>
        <a:p>
          <a:endParaRPr lang="en-US"/>
        </a:p>
      </dgm:t>
    </dgm:pt>
    <dgm:pt modelId="{90A3E7B3-47FE-4F1D-9C0E-F6B4322BE00D}" type="sibTrans" cxnId="{3AF349D6-281A-4226-B5AD-8712F5459DA3}">
      <dgm:prSet/>
      <dgm:spPr/>
      <dgm:t>
        <a:bodyPr/>
        <a:lstStyle/>
        <a:p>
          <a:endParaRPr lang="en-US"/>
        </a:p>
      </dgm:t>
    </dgm:pt>
    <dgm:pt modelId="{A9F1C46D-0954-43D5-8EED-D7F858318658}">
      <dgm:prSet/>
      <dgm:spPr/>
      <dgm:t>
        <a:bodyPr/>
        <a:lstStyle/>
        <a:p>
          <a:r>
            <a:rPr lang="en-US">
              <a:latin typeface="Arial" panose="020B0604020202020204" pitchFamily="34" charset="0"/>
              <a:cs typeface="Arial" panose="020B0604020202020204" pitchFamily="34" charset="0"/>
            </a:rPr>
            <a:t>Knowing that sentences are made up of words</a:t>
          </a:r>
        </a:p>
      </dgm:t>
    </dgm:pt>
    <dgm:pt modelId="{6B559DAB-465F-4947-80FC-1BF2A112476F}" type="parTrans" cxnId="{2ACF3829-90CA-423C-8E3E-39AD067DF5F3}">
      <dgm:prSet/>
      <dgm:spPr/>
      <dgm:t>
        <a:bodyPr/>
        <a:lstStyle/>
        <a:p>
          <a:endParaRPr lang="en-US"/>
        </a:p>
      </dgm:t>
    </dgm:pt>
    <dgm:pt modelId="{3C601156-9133-45C6-A81A-53E8C9FF22A4}" type="sibTrans" cxnId="{2ACF3829-90CA-423C-8E3E-39AD067DF5F3}">
      <dgm:prSet/>
      <dgm:spPr/>
      <dgm:t>
        <a:bodyPr/>
        <a:lstStyle/>
        <a:p>
          <a:endParaRPr lang="en-US"/>
        </a:p>
      </dgm:t>
    </dgm:pt>
    <dgm:pt modelId="{6B72DA9C-8087-4878-BFC6-2441E84B83B0}">
      <dgm:prSet/>
      <dgm:spPr/>
      <dgm:t>
        <a:bodyPr/>
        <a:lstStyle/>
        <a:p>
          <a:r>
            <a:rPr lang="en-US">
              <a:latin typeface="Arial" panose="020B0604020202020204" pitchFamily="34" charset="0"/>
              <a:cs typeface="Arial" panose="020B0604020202020204" pitchFamily="34" charset="0"/>
            </a:rPr>
            <a:t>Understanding the relationship between print and pictures</a:t>
          </a:r>
        </a:p>
      </dgm:t>
    </dgm:pt>
    <dgm:pt modelId="{6D1C262B-23C9-43D0-808E-FCA6F1A9C5EE}" type="parTrans" cxnId="{6D53CD0B-9318-443A-A5EF-875C682A29CC}">
      <dgm:prSet/>
      <dgm:spPr/>
      <dgm:t>
        <a:bodyPr/>
        <a:lstStyle/>
        <a:p>
          <a:endParaRPr lang="en-US"/>
        </a:p>
      </dgm:t>
    </dgm:pt>
    <dgm:pt modelId="{1F82813D-237B-410F-A4C4-E85E8830C693}" type="sibTrans" cxnId="{6D53CD0B-9318-443A-A5EF-875C682A29CC}">
      <dgm:prSet/>
      <dgm:spPr/>
      <dgm:t>
        <a:bodyPr/>
        <a:lstStyle/>
        <a:p>
          <a:endParaRPr lang="en-US"/>
        </a:p>
      </dgm:t>
    </dgm:pt>
    <dgm:pt modelId="{AEFF5E60-DDCC-4BF5-B36E-262B0727D3F9}">
      <dgm:prSet custT="1"/>
      <dgm:spPr/>
      <dgm:t>
        <a:bodyPr/>
        <a:lstStyle/>
        <a:p>
          <a:pPr>
            <a:defRPr b="1"/>
          </a:pPr>
          <a:r>
            <a:rPr lang="en-US" sz="2400">
              <a:latin typeface="Arial" panose="020B0604020202020204" pitchFamily="34" charset="0"/>
              <a:cs typeface="Arial" panose="020B0604020202020204" pitchFamily="34" charset="0"/>
            </a:rPr>
            <a:t>Print Functions</a:t>
          </a:r>
        </a:p>
      </dgm:t>
    </dgm:pt>
    <dgm:pt modelId="{C6AD4DD4-6C26-47F8-90EA-F3BED2A8AAB1}" type="parTrans" cxnId="{C1AB15B3-FECB-4C2A-AB54-501E42693919}">
      <dgm:prSet/>
      <dgm:spPr/>
      <dgm:t>
        <a:bodyPr/>
        <a:lstStyle/>
        <a:p>
          <a:endParaRPr lang="en-US"/>
        </a:p>
      </dgm:t>
    </dgm:pt>
    <dgm:pt modelId="{F6820CD8-D61D-48FD-925B-AFA3770C4561}" type="sibTrans" cxnId="{C1AB15B3-FECB-4C2A-AB54-501E42693919}">
      <dgm:prSet/>
      <dgm:spPr/>
      <dgm:t>
        <a:bodyPr/>
        <a:lstStyle/>
        <a:p>
          <a:endParaRPr lang="en-US"/>
        </a:p>
      </dgm:t>
    </dgm:pt>
    <dgm:pt modelId="{4CF36584-799A-4D84-AF2F-CFFBBFCFC9FD}">
      <dgm:prSet/>
      <dgm:spPr/>
      <dgm:t>
        <a:bodyPr/>
        <a:lstStyle/>
        <a:p>
          <a:r>
            <a:rPr lang="en-US">
              <a:latin typeface="Arial" panose="020B0604020202020204" pitchFamily="34" charset="0"/>
              <a:cs typeface="Arial" panose="020B0604020202020204" pitchFamily="34" charset="0"/>
            </a:rPr>
            <a:t>Understanding that print carries meaning</a:t>
          </a:r>
        </a:p>
      </dgm:t>
    </dgm:pt>
    <dgm:pt modelId="{FCC92AD1-0E57-4127-AEFF-A9717C323086}" type="parTrans" cxnId="{4C0FDBCF-862B-4807-A666-ADE8DFE51198}">
      <dgm:prSet/>
      <dgm:spPr/>
      <dgm:t>
        <a:bodyPr/>
        <a:lstStyle/>
        <a:p>
          <a:endParaRPr lang="en-US"/>
        </a:p>
      </dgm:t>
    </dgm:pt>
    <dgm:pt modelId="{4E6AA21B-D530-411C-A979-8B9DB20FF9EF}" type="sibTrans" cxnId="{4C0FDBCF-862B-4807-A666-ADE8DFE51198}">
      <dgm:prSet/>
      <dgm:spPr/>
      <dgm:t>
        <a:bodyPr/>
        <a:lstStyle/>
        <a:p>
          <a:endParaRPr lang="en-US"/>
        </a:p>
      </dgm:t>
    </dgm:pt>
    <dgm:pt modelId="{B1B48EE6-BA27-4474-ACB5-9D28046EB9B3}">
      <dgm:prSet/>
      <dgm:spPr/>
      <dgm:t>
        <a:bodyPr/>
        <a:lstStyle/>
        <a:p>
          <a:r>
            <a:rPr lang="en-US">
              <a:latin typeface="Arial" panose="020B0604020202020204" pitchFamily="34" charset="0"/>
              <a:cs typeface="Arial" panose="020B0604020202020204" pitchFamily="34" charset="0"/>
            </a:rPr>
            <a:t>Knowing that print can be used for different purposes</a:t>
          </a:r>
        </a:p>
      </dgm:t>
    </dgm:pt>
    <dgm:pt modelId="{2506A15F-D6E7-4E63-B932-D5A62BB070FD}" type="parTrans" cxnId="{17A9F9C2-371D-439A-9EDB-ACF43164A30E}">
      <dgm:prSet/>
      <dgm:spPr/>
      <dgm:t>
        <a:bodyPr/>
        <a:lstStyle/>
        <a:p>
          <a:endParaRPr lang="en-US"/>
        </a:p>
      </dgm:t>
    </dgm:pt>
    <dgm:pt modelId="{58A66426-2380-4AB3-955F-E63DF65EAF5F}" type="sibTrans" cxnId="{17A9F9C2-371D-439A-9EDB-ACF43164A30E}">
      <dgm:prSet/>
      <dgm:spPr/>
      <dgm:t>
        <a:bodyPr/>
        <a:lstStyle/>
        <a:p>
          <a:endParaRPr lang="en-US"/>
        </a:p>
      </dgm:t>
    </dgm:pt>
    <dgm:pt modelId="{55F5A36C-72AF-406D-A5D2-B8AD7CDE2BA5}" type="pres">
      <dgm:prSet presAssocID="{A9E5DD03-1CEB-4298-901F-273A74233F05}" presName="Name0" presStyleCnt="0">
        <dgm:presLayoutVars>
          <dgm:dir/>
          <dgm:animLvl val="lvl"/>
          <dgm:resizeHandles val="exact"/>
        </dgm:presLayoutVars>
      </dgm:prSet>
      <dgm:spPr/>
    </dgm:pt>
    <dgm:pt modelId="{5632F0E6-32AB-4571-9225-131B23C19C7E}" type="pres">
      <dgm:prSet presAssocID="{B086DA1D-2F3A-4D73-84C4-1329053904A5}" presName="composite" presStyleCnt="0"/>
      <dgm:spPr/>
    </dgm:pt>
    <dgm:pt modelId="{44F6FE8E-0174-486D-8DE7-43E01FDE7522}" type="pres">
      <dgm:prSet presAssocID="{B086DA1D-2F3A-4D73-84C4-1329053904A5}" presName="parTx" presStyleLbl="alignNode1" presStyleIdx="0" presStyleCnt="3">
        <dgm:presLayoutVars>
          <dgm:chMax val="0"/>
          <dgm:chPref val="0"/>
          <dgm:bulletEnabled val="1"/>
        </dgm:presLayoutVars>
      </dgm:prSet>
      <dgm:spPr/>
    </dgm:pt>
    <dgm:pt modelId="{DDB55316-9F8D-4E66-97A2-A43D2E5BE4D6}" type="pres">
      <dgm:prSet presAssocID="{B086DA1D-2F3A-4D73-84C4-1329053904A5}" presName="desTx" presStyleLbl="alignAccFollowNode1" presStyleIdx="0" presStyleCnt="3">
        <dgm:presLayoutVars>
          <dgm:bulletEnabled val="1"/>
        </dgm:presLayoutVars>
      </dgm:prSet>
      <dgm:spPr/>
    </dgm:pt>
    <dgm:pt modelId="{238F3A30-AD95-4561-AE2F-AC161FAEAEB6}" type="pres">
      <dgm:prSet presAssocID="{6B8ECEEF-16A3-47E6-B123-F84F29FC6DB3}" presName="space" presStyleCnt="0"/>
      <dgm:spPr/>
    </dgm:pt>
    <dgm:pt modelId="{97E444E7-2AAA-4AD4-AB16-F17902705BF5}" type="pres">
      <dgm:prSet presAssocID="{8E32DBE7-DA41-4EB2-85C9-CE85369E3CDC}" presName="composite" presStyleCnt="0"/>
      <dgm:spPr/>
    </dgm:pt>
    <dgm:pt modelId="{F89D6410-4CD7-490A-BC09-360E936254DB}" type="pres">
      <dgm:prSet presAssocID="{8E32DBE7-DA41-4EB2-85C9-CE85369E3CDC}" presName="parTx" presStyleLbl="alignNode1" presStyleIdx="1" presStyleCnt="3">
        <dgm:presLayoutVars>
          <dgm:chMax val="0"/>
          <dgm:chPref val="0"/>
          <dgm:bulletEnabled val="1"/>
        </dgm:presLayoutVars>
      </dgm:prSet>
      <dgm:spPr/>
    </dgm:pt>
    <dgm:pt modelId="{8CF47953-D161-4AB3-8D69-916B8052F8D5}" type="pres">
      <dgm:prSet presAssocID="{8E32DBE7-DA41-4EB2-85C9-CE85369E3CDC}" presName="desTx" presStyleLbl="alignAccFollowNode1" presStyleIdx="1" presStyleCnt="3">
        <dgm:presLayoutVars>
          <dgm:bulletEnabled val="1"/>
        </dgm:presLayoutVars>
      </dgm:prSet>
      <dgm:spPr/>
    </dgm:pt>
    <dgm:pt modelId="{B02CF4F2-26FE-4059-9538-DA4C85550FBD}" type="pres">
      <dgm:prSet presAssocID="{7B4843FA-E29F-461B-8BFB-791C55E6AB84}" presName="space" presStyleCnt="0"/>
      <dgm:spPr/>
    </dgm:pt>
    <dgm:pt modelId="{5116975E-2485-4737-A089-DEC25785D0E4}" type="pres">
      <dgm:prSet presAssocID="{AEFF5E60-DDCC-4BF5-B36E-262B0727D3F9}" presName="composite" presStyleCnt="0"/>
      <dgm:spPr/>
    </dgm:pt>
    <dgm:pt modelId="{7B6DEC62-1D7B-4068-8049-8E13865352D6}" type="pres">
      <dgm:prSet presAssocID="{AEFF5E60-DDCC-4BF5-B36E-262B0727D3F9}" presName="parTx" presStyleLbl="alignNode1" presStyleIdx="2" presStyleCnt="3">
        <dgm:presLayoutVars>
          <dgm:chMax val="0"/>
          <dgm:chPref val="0"/>
          <dgm:bulletEnabled val="1"/>
        </dgm:presLayoutVars>
      </dgm:prSet>
      <dgm:spPr/>
    </dgm:pt>
    <dgm:pt modelId="{85FA5955-4637-4EDE-AC55-294FB7509176}" type="pres">
      <dgm:prSet presAssocID="{AEFF5E60-DDCC-4BF5-B36E-262B0727D3F9}" presName="desTx" presStyleLbl="alignAccFollowNode1" presStyleIdx="2" presStyleCnt="3">
        <dgm:presLayoutVars>
          <dgm:bulletEnabled val="1"/>
        </dgm:presLayoutVars>
      </dgm:prSet>
      <dgm:spPr/>
    </dgm:pt>
  </dgm:ptLst>
  <dgm:cxnLst>
    <dgm:cxn modelId="{61BD7205-CA4D-4FF8-8C8E-3BF7377BEDF1}" type="presOf" srcId="{4BC1B59C-F958-4E27-B36C-ED8F4BA008E9}" destId="{8CF47953-D161-4AB3-8D69-916B8052F8D5}" srcOrd="0" destOrd="3" presId="urn:microsoft.com/office/officeart/2005/8/layout/hList1"/>
    <dgm:cxn modelId="{6D53CD0B-9318-443A-A5EF-875C682A29CC}" srcId="{8E32DBE7-DA41-4EB2-85C9-CE85369E3CDC}" destId="{6B72DA9C-8087-4878-BFC6-2441E84B83B0}" srcOrd="5" destOrd="0" parTransId="{6D1C262B-23C9-43D0-808E-FCA6F1A9C5EE}" sibTransId="{1F82813D-237B-410F-A4C4-E85E8830C693}"/>
    <dgm:cxn modelId="{2B9C1A22-9C81-4DD7-B849-9F306779E683}" srcId="{A9E5DD03-1CEB-4298-901F-273A74233F05}" destId="{B086DA1D-2F3A-4D73-84C4-1329053904A5}" srcOrd="0" destOrd="0" parTransId="{EC0FB6B4-2E26-46D9-92C8-DA75DE91F7E6}" sibTransId="{6B8ECEEF-16A3-47E6-B123-F84F29FC6DB3}"/>
    <dgm:cxn modelId="{2ACF3829-90CA-423C-8E3E-39AD067DF5F3}" srcId="{8E32DBE7-DA41-4EB2-85C9-CE85369E3CDC}" destId="{A9F1C46D-0954-43D5-8EED-D7F858318658}" srcOrd="4" destOrd="0" parTransId="{6B559DAB-465F-4947-80FC-1BF2A112476F}" sibTransId="{3C601156-9133-45C6-A81A-53E8C9FF22A4}"/>
    <dgm:cxn modelId="{DE5E462D-2F93-4088-827C-F8168CE169EB}" srcId="{B086DA1D-2F3A-4D73-84C4-1329053904A5}" destId="{236E2D57-3822-4604-B4CC-41C3CEE260C6}" srcOrd="1" destOrd="0" parTransId="{6F7682A9-0365-432D-9772-AEF7023E2E02}" sibTransId="{44619CB9-1194-4E11-9D6D-8BFAA405A6E2}"/>
    <dgm:cxn modelId="{5B725B30-0EEC-4234-B6F4-BDF8D5287C07}" type="presOf" srcId="{330812B4-9C7F-4364-8C99-FCB685615290}" destId="{DDB55316-9F8D-4E66-97A2-A43D2E5BE4D6}" srcOrd="0" destOrd="2" presId="urn:microsoft.com/office/officeart/2005/8/layout/hList1"/>
    <dgm:cxn modelId="{A0D27F3F-4AB0-4340-8084-CA90E99AA1C3}" type="presOf" srcId="{1206E4C3-9ECD-49AF-A77F-A6457ABB6128}" destId="{DDB55316-9F8D-4E66-97A2-A43D2E5BE4D6}" srcOrd="0" destOrd="3" presId="urn:microsoft.com/office/officeart/2005/8/layout/hList1"/>
    <dgm:cxn modelId="{1110A440-245C-479C-BDF9-316682A34792}" srcId="{8E32DBE7-DA41-4EB2-85C9-CE85369E3CDC}" destId="{82CAEF8E-E129-4192-BBE8-1928D136803E}" srcOrd="0" destOrd="0" parTransId="{4EEEDB47-46F9-4D73-B2EE-73D0AC5A0C26}" sibTransId="{44A98922-F2FA-4F20-B7EE-6155338E409B}"/>
    <dgm:cxn modelId="{2467BE42-55C5-4CA3-8BDD-E0C81A21830D}" type="presOf" srcId="{AEFF5E60-DDCC-4BF5-B36E-262B0727D3F9}" destId="{7B6DEC62-1D7B-4068-8049-8E13865352D6}" srcOrd="0" destOrd="0" presId="urn:microsoft.com/office/officeart/2005/8/layout/hList1"/>
    <dgm:cxn modelId="{EEB74264-3963-4389-B83C-1218BD4E905D}" srcId="{B086DA1D-2F3A-4D73-84C4-1329053904A5}" destId="{B7C71654-3582-44EB-8B36-0A0E0853D22B}" srcOrd="0" destOrd="0" parTransId="{88FE0489-6570-4D24-BC05-3DA6796C3C23}" sibTransId="{A3E17048-3365-4A59-AA37-A24F9E617E3F}"/>
    <dgm:cxn modelId="{C725F856-5FF0-469A-9115-515F14A46548}" type="presOf" srcId="{B1B48EE6-BA27-4474-ACB5-9D28046EB9B3}" destId="{85FA5955-4637-4EDE-AC55-294FB7509176}" srcOrd="0" destOrd="1" presId="urn:microsoft.com/office/officeart/2005/8/layout/hList1"/>
    <dgm:cxn modelId="{146E777C-5EE8-4661-9A4F-91BF7D2C62CD}" type="presOf" srcId="{8E32DBE7-DA41-4EB2-85C9-CE85369E3CDC}" destId="{F89D6410-4CD7-490A-BC09-360E936254DB}" srcOrd="0" destOrd="0" presId="urn:microsoft.com/office/officeart/2005/8/layout/hList1"/>
    <dgm:cxn modelId="{D3694983-2D55-4BBA-8400-D34924550F82}" type="presOf" srcId="{A9F1C46D-0954-43D5-8EED-D7F858318658}" destId="{8CF47953-D161-4AB3-8D69-916B8052F8D5}" srcOrd="0" destOrd="4" presId="urn:microsoft.com/office/officeart/2005/8/layout/hList1"/>
    <dgm:cxn modelId="{DA4D5C86-B790-46F3-AC62-F6CE4931A3A0}" type="presOf" srcId="{A9E5DD03-1CEB-4298-901F-273A74233F05}" destId="{55F5A36C-72AF-406D-A5D2-B8AD7CDE2BA5}" srcOrd="0" destOrd="0" presId="urn:microsoft.com/office/officeart/2005/8/layout/hList1"/>
    <dgm:cxn modelId="{5805FA90-DFD9-46B2-9570-038A716C8459}" type="presOf" srcId="{B7C71654-3582-44EB-8B36-0A0E0853D22B}" destId="{DDB55316-9F8D-4E66-97A2-A43D2E5BE4D6}" srcOrd="0" destOrd="0" presId="urn:microsoft.com/office/officeart/2005/8/layout/hList1"/>
    <dgm:cxn modelId="{10CE8E93-91F5-44E8-9B4D-70DEDC0B71AF}" srcId="{8E32DBE7-DA41-4EB2-85C9-CE85369E3CDC}" destId="{C3754583-7116-4753-9297-43A22B46F497}" srcOrd="1" destOrd="0" parTransId="{7F66713D-A01F-4902-AF65-7EBE2840527E}" sibTransId="{181EFC80-039D-42FF-8CEF-013A0B13C937}"/>
    <dgm:cxn modelId="{20863B95-B037-4299-AD0A-C4CED4CF9167}" type="presOf" srcId="{4CF36584-799A-4D84-AF2F-CFFBBFCFC9FD}" destId="{85FA5955-4637-4EDE-AC55-294FB7509176}" srcOrd="0" destOrd="0" presId="urn:microsoft.com/office/officeart/2005/8/layout/hList1"/>
    <dgm:cxn modelId="{EECA7097-E39F-458E-A8C3-800F3F3F7D9A}" srcId="{B086DA1D-2F3A-4D73-84C4-1329053904A5}" destId="{9A94BE32-C77B-413A-A118-D6B0A470B60D}" srcOrd="4" destOrd="0" parTransId="{ED667F7B-1291-423D-A6C2-0D5D1E12D5A5}" sibTransId="{AD2D4D00-C48D-415C-9672-5619C3951793}"/>
    <dgm:cxn modelId="{76E54FA9-229B-4D18-A009-4CE56D46BF3E}" type="presOf" srcId="{9A94BE32-C77B-413A-A118-D6B0A470B60D}" destId="{DDB55316-9F8D-4E66-97A2-A43D2E5BE4D6}" srcOrd="0" destOrd="4" presId="urn:microsoft.com/office/officeart/2005/8/layout/hList1"/>
    <dgm:cxn modelId="{C1AB15B3-FECB-4C2A-AB54-501E42693919}" srcId="{A9E5DD03-1CEB-4298-901F-273A74233F05}" destId="{AEFF5E60-DDCC-4BF5-B36E-262B0727D3F9}" srcOrd="2" destOrd="0" parTransId="{C6AD4DD4-6C26-47F8-90EA-F3BED2A8AAB1}" sibTransId="{F6820CD8-D61D-48FD-925B-AFA3770C4561}"/>
    <dgm:cxn modelId="{332043C0-D6C1-4F2E-A67B-A738FA025DC0}" type="presOf" srcId="{82CAEF8E-E129-4192-BBE8-1928D136803E}" destId="{8CF47953-D161-4AB3-8D69-916B8052F8D5}" srcOrd="0" destOrd="0" presId="urn:microsoft.com/office/officeart/2005/8/layout/hList1"/>
    <dgm:cxn modelId="{17A9F9C2-371D-439A-9EDB-ACF43164A30E}" srcId="{AEFF5E60-DDCC-4BF5-B36E-262B0727D3F9}" destId="{B1B48EE6-BA27-4474-ACB5-9D28046EB9B3}" srcOrd="1" destOrd="0" parTransId="{2506A15F-D6E7-4E63-B932-D5A62BB070FD}" sibTransId="{58A66426-2380-4AB3-955F-E63DF65EAF5F}"/>
    <dgm:cxn modelId="{15D525C3-522A-49DA-9F85-898C4B745D69}" type="presOf" srcId="{236E2D57-3822-4604-B4CC-41C3CEE260C6}" destId="{DDB55316-9F8D-4E66-97A2-A43D2E5BE4D6}" srcOrd="0" destOrd="1" presId="urn:microsoft.com/office/officeart/2005/8/layout/hList1"/>
    <dgm:cxn modelId="{63AF4ECB-DF35-4049-A178-14D14210EE82}" type="presOf" srcId="{C3754583-7116-4753-9297-43A22B46F497}" destId="{8CF47953-D161-4AB3-8D69-916B8052F8D5}" srcOrd="0" destOrd="1" presId="urn:microsoft.com/office/officeart/2005/8/layout/hList1"/>
    <dgm:cxn modelId="{4C0FDBCF-862B-4807-A666-ADE8DFE51198}" srcId="{AEFF5E60-DDCC-4BF5-B36E-262B0727D3F9}" destId="{4CF36584-799A-4D84-AF2F-CFFBBFCFC9FD}" srcOrd="0" destOrd="0" parTransId="{FCC92AD1-0E57-4127-AEFF-A9717C323086}" sibTransId="{4E6AA21B-D530-411C-A979-8B9DB20FF9EF}"/>
    <dgm:cxn modelId="{3AF349D6-281A-4226-B5AD-8712F5459DA3}" srcId="{8E32DBE7-DA41-4EB2-85C9-CE85369E3CDC}" destId="{4BC1B59C-F958-4E27-B36C-ED8F4BA008E9}" srcOrd="3" destOrd="0" parTransId="{B1B45282-AC29-45A3-BC33-654756FC17B2}" sibTransId="{90A3E7B3-47FE-4F1D-9C0E-F6B4322BE00D}"/>
    <dgm:cxn modelId="{408DBFD7-F082-4391-ACF5-7C6A010094F7}" type="presOf" srcId="{6B72DA9C-8087-4878-BFC6-2441E84B83B0}" destId="{8CF47953-D161-4AB3-8D69-916B8052F8D5}" srcOrd="0" destOrd="5" presId="urn:microsoft.com/office/officeart/2005/8/layout/hList1"/>
    <dgm:cxn modelId="{794C68D8-7884-4A21-8A71-9A79866B4A75}" srcId="{8E32DBE7-DA41-4EB2-85C9-CE85369E3CDC}" destId="{8EB5F4E6-1BE8-4D1F-80D3-7B6FA94B38BA}" srcOrd="2" destOrd="0" parTransId="{CCE74C8A-4043-4CD8-9CF0-217C955492AF}" sibTransId="{1E392C4F-7AE3-4D66-A34D-1B336626C107}"/>
    <dgm:cxn modelId="{E802B9DC-1A3E-42B4-9C61-0E220D4B2E52}" type="presOf" srcId="{B086DA1D-2F3A-4D73-84C4-1329053904A5}" destId="{44F6FE8E-0174-486D-8DE7-43E01FDE7522}" srcOrd="0" destOrd="0" presId="urn:microsoft.com/office/officeart/2005/8/layout/hList1"/>
    <dgm:cxn modelId="{FACA1BDF-29A9-49DD-BA33-8CC45EB48A63}" type="presOf" srcId="{8EB5F4E6-1BE8-4D1F-80D3-7B6FA94B38BA}" destId="{8CF47953-D161-4AB3-8D69-916B8052F8D5}" srcOrd="0" destOrd="2" presId="urn:microsoft.com/office/officeart/2005/8/layout/hList1"/>
    <dgm:cxn modelId="{018B65E9-684C-4E01-A08E-04294B68E3AE}" srcId="{B086DA1D-2F3A-4D73-84C4-1329053904A5}" destId="{330812B4-9C7F-4364-8C99-FCB685615290}" srcOrd="2" destOrd="0" parTransId="{C8492BD2-5368-449D-A444-E636CD262800}" sibTransId="{4CB81A0A-D276-42C8-A08E-DB74C91C9369}"/>
    <dgm:cxn modelId="{146CF5E9-A6ED-47B9-98C9-DF5059867B11}" srcId="{A9E5DD03-1CEB-4298-901F-273A74233F05}" destId="{8E32DBE7-DA41-4EB2-85C9-CE85369E3CDC}" srcOrd="1" destOrd="0" parTransId="{9D4249A6-1325-4465-92B8-44F417D91748}" sibTransId="{7B4843FA-E29F-461B-8BFB-791C55E6AB84}"/>
    <dgm:cxn modelId="{8214D1EA-2EDC-443C-A4D7-550172174692}" srcId="{B086DA1D-2F3A-4D73-84C4-1329053904A5}" destId="{1206E4C3-9ECD-49AF-A77F-A6457ABB6128}" srcOrd="3" destOrd="0" parTransId="{AFE17E16-64D9-49CA-B99E-8AB909ABED11}" sibTransId="{8D7D38A6-1BAC-42F4-87A3-BEFE61C2E220}"/>
    <dgm:cxn modelId="{8F75A896-2575-4D20-BA14-7B3EFE44B2E6}" type="presParOf" srcId="{55F5A36C-72AF-406D-A5D2-B8AD7CDE2BA5}" destId="{5632F0E6-32AB-4571-9225-131B23C19C7E}" srcOrd="0" destOrd="0" presId="urn:microsoft.com/office/officeart/2005/8/layout/hList1"/>
    <dgm:cxn modelId="{23D24C5D-A399-4BF3-97B0-2F6294A83204}" type="presParOf" srcId="{5632F0E6-32AB-4571-9225-131B23C19C7E}" destId="{44F6FE8E-0174-486D-8DE7-43E01FDE7522}" srcOrd="0" destOrd="0" presId="urn:microsoft.com/office/officeart/2005/8/layout/hList1"/>
    <dgm:cxn modelId="{C7907C9C-D264-44A1-AFBE-A87EE544AEFE}" type="presParOf" srcId="{5632F0E6-32AB-4571-9225-131B23C19C7E}" destId="{DDB55316-9F8D-4E66-97A2-A43D2E5BE4D6}" srcOrd="1" destOrd="0" presId="urn:microsoft.com/office/officeart/2005/8/layout/hList1"/>
    <dgm:cxn modelId="{CC81F99B-3D08-4FDC-AE40-6A1DFC63F972}" type="presParOf" srcId="{55F5A36C-72AF-406D-A5D2-B8AD7CDE2BA5}" destId="{238F3A30-AD95-4561-AE2F-AC161FAEAEB6}" srcOrd="1" destOrd="0" presId="urn:microsoft.com/office/officeart/2005/8/layout/hList1"/>
    <dgm:cxn modelId="{967D6854-C09F-4603-8A36-DF45B3442133}" type="presParOf" srcId="{55F5A36C-72AF-406D-A5D2-B8AD7CDE2BA5}" destId="{97E444E7-2AAA-4AD4-AB16-F17902705BF5}" srcOrd="2" destOrd="0" presId="urn:microsoft.com/office/officeart/2005/8/layout/hList1"/>
    <dgm:cxn modelId="{35FD2192-B9A4-4259-B670-62A35B6B3B29}" type="presParOf" srcId="{97E444E7-2AAA-4AD4-AB16-F17902705BF5}" destId="{F89D6410-4CD7-490A-BC09-360E936254DB}" srcOrd="0" destOrd="0" presId="urn:microsoft.com/office/officeart/2005/8/layout/hList1"/>
    <dgm:cxn modelId="{A460E88A-8891-4A12-8BFC-DD712821640F}" type="presParOf" srcId="{97E444E7-2AAA-4AD4-AB16-F17902705BF5}" destId="{8CF47953-D161-4AB3-8D69-916B8052F8D5}" srcOrd="1" destOrd="0" presId="urn:microsoft.com/office/officeart/2005/8/layout/hList1"/>
    <dgm:cxn modelId="{05D6B945-7342-48F5-8586-FFE9697A80A9}" type="presParOf" srcId="{55F5A36C-72AF-406D-A5D2-B8AD7CDE2BA5}" destId="{B02CF4F2-26FE-4059-9538-DA4C85550FBD}" srcOrd="3" destOrd="0" presId="urn:microsoft.com/office/officeart/2005/8/layout/hList1"/>
    <dgm:cxn modelId="{3AF711FF-DFC7-484D-ABB9-3E271DE1955D}" type="presParOf" srcId="{55F5A36C-72AF-406D-A5D2-B8AD7CDE2BA5}" destId="{5116975E-2485-4737-A089-DEC25785D0E4}" srcOrd="4" destOrd="0" presId="urn:microsoft.com/office/officeart/2005/8/layout/hList1"/>
    <dgm:cxn modelId="{13151DBB-57A4-4D01-8391-ADF59961D06E}" type="presParOf" srcId="{5116975E-2485-4737-A089-DEC25785D0E4}" destId="{7B6DEC62-1D7B-4068-8049-8E13865352D6}" srcOrd="0" destOrd="0" presId="urn:microsoft.com/office/officeart/2005/8/layout/hList1"/>
    <dgm:cxn modelId="{700F6D6D-9D88-4F42-9A4F-D3788CF1DC7B}" type="presParOf" srcId="{5116975E-2485-4737-A089-DEC25785D0E4}" destId="{85FA5955-4637-4EDE-AC55-294FB750917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Phonological Awareness</a:t>
          </a:r>
          <a:endParaRPr lang="en-US" sz="2400">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Awareness of Print</a:t>
          </a:r>
          <a:endParaRPr lang="en-US" sz="2400">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800" b="1" i="0" baseline="0">
              <a:latin typeface="Arial" panose="020B0604020202020204" pitchFamily="34" charset="0"/>
              <a:cs typeface="Arial" panose="020B0604020202020204" pitchFamily="34" charset="0"/>
            </a:rPr>
            <a:t>Alphabetic Knowledge</a:t>
          </a:r>
          <a:endParaRPr lang="en-US" sz="2800" b="1">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400" b="0" i="0" baseline="0">
              <a:latin typeface="Arial" panose="020B0604020202020204" pitchFamily="34" charset="0"/>
              <a:cs typeface="Arial" panose="020B0604020202020204" pitchFamily="34" charset="0"/>
            </a:rPr>
            <a:t>Vocabulary</a:t>
          </a:r>
          <a:endParaRPr lang="en-US" sz="2400">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400" b="0" i="0" baseline="0">
              <a:latin typeface="Arial" panose="020B0604020202020204" pitchFamily="34" charset="0"/>
              <a:cs typeface="Arial" panose="020B0604020202020204" pitchFamily="34" charset="0"/>
            </a:rPr>
            <a:t>Grammar and Sentence Structure</a:t>
          </a:r>
          <a:endParaRPr lang="en-US" sz="2400">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199"/>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84083B-212B-43C8-BB7A-65896E4341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91CEB-6A92-4F91-A5C2-0837317847B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Phonological Awareness</a:t>
          </a:r>
          <a:endParaRPr lang="en-US" sz="2400">
            <a:latin typeface="Arial" panose="020B0604020202020204" pitchFamily="34" charset="0"/>
            <a:cs typeface="Arial" panose="020B0604020202020204" pitchFamily="34" charset="0"/>
          </a:endParaRPr>
        </a:p>
      </dgm:t>
    </dgm:pt>
    <dgm:pt modelId="{E2A39734-EC64-4F8D-9E46-A4BA54D4575F}" type="parTrans" cxnId="{E89E6DC7-8A4E-4D8A-92F3-728578663309}">
      <dgm:prSet/>
      <dgm:spPr/>
      <dgm:t>
        <a:bodyPr/>
        <a:lstStyle/>
        <a:p>
          <a:endParaRPr lang="en-US"/>
        </a:p>
      </dgm:t>
    </dgm:pt>
    <dgm:pt modelId="{A44E76B7-415D-48E2-811F-43F8BC24767E}" type="sibTrans" cxnId="{E89E6DC7-8A4E-4D8A-92F3-728578663309}">
      <dgm:prSet/>
      <dgm:spPr/>
      <dgm:t>
        <a:bodyPr/>
        <a:lstStyle/>
        <a:p>
          <a:endParaRPr lang="en-US"/>
        </a:p>
      </dgm:t>
    </dgm:pt>
    <dgm:pt modelId="{D135AE43-7F0E-476B-BE72-E9A69CFA8206}">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Awareness of Print</a:t>
          </a:r>
          <a:endParaRPr lang="en-US" sz="2400">
            <a:latin typeface="Arial" panose="020B0604020202020204" pitchFamily="34" charset="0"/>
            <a:cs typeface="Arial" panose="020B0604020202020204" pitchFamily="34" charset="0"/>
          </a:endParaRPr>
        </a:p>
      </dgm:t>
    </dgm:pt>
    <dgm:pt modelId="{43029CCC-CD54-465D-A6B1-3E8F5B4A6367}" type="parTrans" cxnId="{FA65A2C1-9FE3-49B2-AA8C-BB108DC18E1D}">
      <dgm:prSet/>
      <dgm:spPr/>
      <dgm:t>
        <a:bodyPr/>
        <a:lstStyle/>
        <a:p>
          <a:endParaRPr lang="en-US"/>
        </a:p>
      </dgm:t>
    </dgm:pt>
    <dgm:pt modelId="{6DC23198-825D-41C5-9CBC-406E12727A32}" type="sibTrans" cxnId="{FA65A2C1-9FE3-49B2-AA8C-BB108DC18E1D}">
      <dgm:prSet/>
      <dgm:spPr/>
      <dgm:t>
        <a:bodyPr/>
        <a:lstStyle/>
        <a:p>
          <a:endParaRPr lang="en-US"/>
        </a:p>
      </dgm:t>
    </dgm:pt>
    <dgm:pt modelId="{096B8F3A-EB27-469C-B0E7-DC1789554657}">
      <dgm:prSet custT="1"/>
      <dgm:spPr/>
      <dgm:t>
        <a:bodyPr/>
        <a:lstStyle/>
        <a:p>
          <a:pPr>
            <a:lnSpc>
              <a:spcPct val="100000"/>
            </a:lnSpc>
          </a:pPr>
          <a:r>
            <a:rPr lang="en-US" sz="2400" b="0" i="0" baseline="0">
              <a:latin typeface="Arial" panose="020B0604020202020204" pitchFamily="34" charset="0"/>
              <a:cs typeface="Arial" panose="020B0604020202020204" pitchFamily="34" charset="0"/>
            </a:rPr>
            <a:t>Alphabetic Knowledge</a:t>
          </a:r>
          <a:endParaRPr lang="en-US" sz="2400">
            <a:latin typeface="Arial" panose="020B0604020202020204" pitchFamily="34" charset="0"/>
            <a:cs typeface="Arial" panose="020B0604020202020204" pitchFamily="34" charset="0"/>
          </a:endParaRPr>
        </a:p>
      </dgm:t>
    </dgm:pt>
    <dgm:pt modelId="{8BD93F5A-3685-4775-B666-7953C0ACC34E}" type="parTrans" cxnId="{A8C1DD0F-C8FE-4048-AFD8-032D0438A41F}">
      <dgm:prSet/>
      <dgm:spPr/>
      <dgm:t>
        <a:bodyPr/>
        <a:lstStyle/>
        <a:p>
          <a:endParaRPr lang="en-US"/>
        </a:p>
      </dgm:t>
    </dgm:pt>
    <dgm:pt modelId="{36EB51B2-5248-4E4F-8BAC-E4BD87EC1148}" type="sibTrans" cxnId="{A8C1DD0F-C8FE-4048-AFD8-032D0438A41F}">
      <dgm:prSet/>
      <dgm:spPr/>
      <dgm:t>
        <a:bodyPr/>
        <a:lstStyle/>
        <a:p>
          <a:endParaRPr lang="en-US"/>
        </a:p>
      </dgm:t>
    </dgm:pt>
    <dgm:pt modelId="{84851F70-AE1E-48B0-B024-C108211004D3}">
      <dgm:prSet custT="1"/>
      <dgm:spPr/>
      <dgm:t>
        <a:bodyPr/>
        <a:lstStyle/>
        <a:p>
          <a:pPr>
            <a:lnSpc>
              <a:spcPct val="100000"/>
            </a:lnSpc>
          </a:pPr>
          <a:r>
            <a:rPr lang="en-US" sz="2800" b="1" i="0" baseline="0">
              <a:latin typeface="Arial" panose="020B0604020202020204" pitchFamily="34" charset="0"/>
              <a:cs typeface="Arial" panose="020B0604020202020204" pitchFamily="34" charset="0"/>
            </a:rPr>
            <a:t>Vocabulary</a:t>
          </a:r>
          <a:endParaRPr lang="en-US" sz="2800" b="1">
            <a:latin typeface="Arial" panose="020B0604020202020204" pitchFamily="34" charset="0"/>
            <a:cs typeface="Arial" panose="020B0604020202020204" pitchFamily="34" charset="0"/>
          </a:endParaRPr>
        </a:p>
      </dgm:t>
    </dgm:pt>
    <dgm:pt modelId="{EAC4EF0D-532B-4C06-9F12-4E655B55B3C1}" type="parTrans" cxnId="{1B4C299D-4C90-477C-AEED-8BEF89E594B8}">
      <dgm:prSet/>
      <dgm:spPr/>
      <dgm:t>
        <a:bodyPr/>
        <a:lstStyle/>
        <a:p>
          <a:endParaRPr lang="en-US"/>
        </a:p>
      </dgm:t>
    </dgm:pt>
    <dgm:pt modelId="{F351149F-C0C8-4DA8-9850-C8B463D6FA6E}" type="sibTrans" cxnId="{1B4C299D-4C90-477C-AEED-8BEF89E594B8}">
      <dgm:prSet/>
      <dgm:spPr/>
      <dgm:t>
        <a:bodyPr/>
        <a:lstStyle/>
        <a:p>
          <a:endParaRPr lang="en-US"/>
        </a:p>
      </dgm:t>
    </dgm:pt>
    <dgm:pt modelId="{511CCE0B-961F-48B8-8033-B20C78FD6275}">
      <dgm:prSet custT="1"/>
      <dgm:spPr/>
      <dgm:t>
        <a:bodyPr/>
        <a:lstStyle/>
        <a:p>
          <a:pPr>
            <a:lnSpc>
              <a:spcPct val="100000"/>
            </a:lnSpc>
          </a:pPr>
          <a:r>
            <a:rPr lang="en-US" sz="2400" b="0" i="0" baseline="0">
              <a:latin typeface="Arial" panose="020B0604020202020204" pitchFamily="34" charset="0"/>
              <a:cs typeface="Arial" panose="020B0604020202020204" pitchFamily="34" charset="0"/>
            </a:rPr>
            <a:t>Grammar and Sentence Structure</a:t>
          </a:r>
          <a:endParaRPr lang="en-US" sz="2400">
            <a:latin typeface="Arial" panose="020B0604020202020204" pitchFamily="34" charset="0"/>
            <a:cs typeface="Arial" panose="020B0604020202020204" pitchFamily="34" charset="0"/>
          </a:endParaRPr>
        </a:p>
      </dgm:t>
    </dgm:pt>
    <dgm:pt modelId="{DFCD0218-4462-442C-A642-A5DB6C08483B}" type="parTrans" cxnId="{A1706D71-BE22-4B15-AF78-574D47C213E9}">
      <dgm:prSet/>
      <dgm:spPr/>
      <dgm:t>
        <a:bodyPr/>
        <a:lstStyle/>
        <a:p>
          <a:endParaRPr lang="en-US"/>
        </a:p>
      </dgm:t>
    </dgm:pt>
    <dgm:pt modelId="{734674CE-2537-42D6-84FE-468EBA2CD38B}" type="sibTrans" cxnId="{A1706D71-BE22-4B15-AF78-574D47C213E9}">
      <dgm:prSet/>
      <dgm:spPr/>
      <dgm:t>
        <a:bodyPr/>
        <a:lstStyle/>
        <a:p>
          <a:endParaRPr lang="en-US"/>
        </a:p>
      </dgm:t>
    </dgm:pt>
    <dgm:pt modelId="{BE362ED8-BA28-42F0-8EFB-B7455E9FB969}" type="pres">
      <dgm:prSet presAssocID="{A884083B-212B-43C8-BB7A-65896E43416B}" presName="root" presStyleCnt="0">
        <dgm:presLayoutVars>
          <dgm:dir/>
          <dgm:resizeHandles val="exact"/>
        </dgm:presLayoutVars>
      </dgm:prSet>
      <dgm:spPr/>
    </dgm:pt>
    <dgm:pt modelId="{2D3998FF-EEE8-4CE1-B585-84E90DD95D73}" type="pres">
      <dgm:prSet presAssocID="{17E91CEB-6A92-4F91-A5C2-0837317847B6}" presName="compNode" presStyleCnt="0"/>
      <dgm:spPr/>
    </dgm:pt>
    <dgm:pt modelId="{D7C20BAE-A5B0-4EF0-818A-F6A7CACC0BDA}" type="pres">
      <dgm:prSet presAssocID="{17E91CEB-6A92-4F91-A5C2-0837317847B6}" presName="bgRect" presStyleLbl="bgShp" presStyleIdx="0" presStyleCnt="5"/>
      <dgm:spPr/>
    </dgm:pt>
    <dgm:pt modelId="{CEF90A75-68EE-4960-978F-6C4A5DD71CC8}" type="pres">
      <dgm:prSet presAssocID="{17E91CEB-6A92-4F91-A5C2-0837317847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4988798-D92D-40AD-8949-87AA78641F15}" type="pres">
      <dgm:prSet presAssocID="{17E91CEB-6A92-4F91-A5C2-0837317847B6}" presName="spaceRect" presStyleCnt="0"/>
      <dgm:spPr/>
    </dgm:pt>
    <dgm:pt modelId="{E09CE141-560B-4BD3-8145-48F5A6B1BB9E}" type="pres">
      <dgm:prSet presAssocID="{17E91CEB-6A92-4F91-A5C2-0837317847B6}" presName="parTx" presStyleLbl="revTx" presStyleIdx="0" presStyleCnt="5">
        <dgm:presLayoutVars>
          <dgm:chMax val="0"/>
          <dgm:chPref val="0"/>
        </dgm:presLayoutVars>
      </dgm:prSet>
      <dgm:spPr/>
    </dgm:pt>
    <dgm:pt modelId="{26A84AF6-308A-4671-BB10-EB8DFC0D35AC}" type="pres">
      <dgm:prSet presAssocID="{A44E76B7-415D-48E2-811F-43F8BC24767E}" presName="sibTrans" presStyleCnt="0"/>
      <dgm:spPr/>
    </dgm:pt>
    <dgm:pt modelId="{74D93917-7CFA-4D88-9275-DB76B291E796}" type="pres">
      <dgm:prSet presAssocID="{D135AE43-7F0E-476B-BE72-E9A69CFA8206}" presName="compNode" presStyleCnt="0"/>
      <dgm:spPr/>
    </dgm:pt>
    <dgm:pt modelId="{59970304-3EEC-46BA-BBC2-DA0CCC1BBE00}" type="pres">
      <dgm:prSet presAssocID="{D135AE43-7F0E-476B-BE72-E9A69CFA8206}" presName="bgRect" presStyleLbl="bgShp" presStyleIdx="1" presStyleCnt="5"/>
      <dgm:spPr/>
    </dgm:pt>
    <dgm:pt modelId="{E804BB46-AAD9-404B-B682-27E1E1361283}" type="pres">
      <dgm:prSet presAssocID="{D135AE43-7F0E-476B-BE72-E9A69CFA82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35B65FE-89AF-402D-9E3F-175EF5F1545B}" type="pres">
      <dgm:prSet presAssocID="{D135AE43-7F0E-476B-BE72-E9A69CFA8206}" presName="spaceRect" presStyleCnt="0"/>
      <dgm:spPr/>
    </dgm:pt>
    <dgm:pt modelId="{E6CE8186-F31A-4F2A-8957-DE2ED7CE8AA2}" type="pres">
      <dgm:prSet presAssocID="{D135AE43-7F0E-476B-BE72-E9A69CFA8206}" presName="parTx" presStyleLbl="revTx" presStyleIdx="1" presStyleCnt="5">
        <dgm:presLayoutVars>
          <dgm:chMax val="0"/>
          <dgm:chPref val="0"/>
        </dgm:presLayoutVars>
      </dgm:prSet>
      <dgm:spPr/>
    </dgm:pt>
    <dgm:pt modelId="{0FC9AC03-01AB-49D0-AB1C-0564DD10CC7C}" type="pres">
      <dgm:prSet presAssocID="{6DC23198-825D-41C5-9CBC-406E12727A32}" presName="sibTrans" presStyleCnt="0"/>
      <dgm:spPr/>
    </dgm:pt>
    <dgm:pt modelId="{8535A9E1-3B24-4D25-821C-689378532DDC}" type="pres">
      <dgm:prSet presAssocID="{096B8F3A-EB27-469C-B0E7-DC1789554657}" presName="compNode" presStyleCnt="0"/>
      <dgm:spPr/>
    </dgm:pt>
    <dgm:pt modelId="{E14EFEB8-4119-4049-806F-1EEDD31E89ED}" type="pres">
      <dgm:prSet presAssocID="{096B8F3A-EB27-469C-B0E7-DC1789554657}" presName="bgRect" presStyleLbl="bgShp" presStyleIdx="2" presStyleCnt="5" custLinFactNeighborY="3073"/>
      <dgm:spPr/>
    </dgm:pt>
    <dgm:pt modelId="{99C3FA36-69DA-4442-A1A4-80D9F7CA2C81}" type="pres">
      <dgm:prSet presAssocID="{096B8F3A-EB27-469C-B0E7-DC178955465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2BBF770-4639-45C6-B86C-BC8F7ECB51BF}" type="pres">
      <dgm:prSet presAssocID="{096B8F3A-EB27-469C-B0E7-DC1789554657}" presName="spaceRect" presStyleCnt="0"/>
      <dgm:spPr/>
    </dgm:pt>
    <dgm:pt modelId="{6611B708-5251-4717-85F8-7CF158A033D8}" type="pres">
      <dgm:prSet presAssocID="{096B8F3A-EB27-469C-B0E7-DC1789554657}" presName="parTx" presStyleLbl="revTx" presStyleIdx="2" presStyleCnt="5">
        <dgm:presLayoutVars>
          <dgm:chMax val="0"/>
          <dgm:chPref val="0"/>
        </dgm:presLayoutVars>
      </dgm:prSet>
      <dgm:spPr/>
    </dgm:pt>
    <dgm:pt modelId="{61436500-036B-4644-A524-BE393BFA5518}" type="pres">
      <dgm:prSet presAssocID="{36EB51B2-5248-4E4F-8BAC-E4BD87EC1148}" presName="sibTrans" presStyleCnt="0"/>
      <dgm:spPr/>
    </dgm:pt>
    <dgm:pt modelId="{468F5AF6-EB54-4EBA-91CC-B8963345509F}" type="pres">
      <dgm:prSet presAssocID="{84851F70-AE1E-48B0-B024-C108211004D3}" presName="compNode" presStyleCnt="0"/>
      <dgm:spPr/>
    </dgm:pt>
    <dgm:pt modelId="{0135F1C8-F912-4CED-B80D-DDFB7867E081}" type="pres">
      <dgm:prSet presAssocID="{84851F70-AE1E-48B0-B024-C108211004D3}" presName="bgRect" presStyleLbl="bgShp" presStyleIdx="3" presStyleCnt="5"/>
      <dgm:spPr/>
    </dgm:pt>
    <dgm:pt modelId="{540F6191-7A56-4A48-BD6C-2194689155ED}" type="pres">
      <dgm:prSet presAssocID="{84851F70-AE1E-48B0-B024-C108211004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ch"/>
        </a:ext>
      </dgm:extLst>
    </dgm:pt>
    <dgm:pt modelId="{68EDCA4D-0888-4D20-9907-F9FFFCEAF48E}" type="pres">
      <dgm:prSet presAssocID="{84851F70-AE1E-48B0-B024-C108211004D3}" presName="spaceRect" presStyleCnt="0"/>
      <dgm:spPr/>
    </dgm:pt>
    <dgm:pt modelId="{FF4D3BFB-278A-4164-9222-F2ECE2C4822E}" type="pres">
      <dgm:prSet presAssocID="{84851F70-AE1E-48B0-B024-C108211004D3}" presName="parTx" presStyleLbl="revTx" presStyleIdx="3" presStyleCnt="5">
        <dgm:presLayoutVars>
          <dgm:chMax val="0"/>
          <dgm:chPref val="0"/>
        </dgm:presLayoutVars>
      </dgm:prSet>
      <dgm:spPr/>
    </dgm:pt>
    <dgm:pt modelId="{E677955A-A593-48A2-AF7D-8D6E25CE6E71}" type="pres">
      <dgm:prSet presAssocID="{F351149F-C0C8-4DA8-9850-C8B463D6FA6E}" presName="sibTrans" presStyleCnt="0"/>
      <dgm:spPr/>
    </dgm:pt>
    <dgm:pt modelId="{E3F5064F-F179-42F9-BEDA-89388A8DB768}" type="pres">
      <dgm:prSet presAssocID="{511CCE0B-961F-48B8-8033-B20C78FD6275}" presName="compNode" presStyleCnt="0"/>
      <dgm:spPr/>
    </dgm:pt>
    <dgm:pt modelId="{41242B92-0ADF-4174-8926-CA7BFE5D64A0}" type="pres">
      <dgm:prSet presAssocID="{511CCE0B-961F-48B8-8033-B20C78FD6275}" presName="bgRect" presStyleLbl="bgShp" presStyleIdx="4" presStyleCnt="5" custLinFactNeighborY="-199"/>
      <dgm:spPr/>
    </dgm:pt>
    <dgm:pt modelId="{041F49A3-054E-4447-A2E0-33E1A1FB2CAA}" type="pres">
      <dgm:prSet presAssocID="{511CCE0B-961F-48B8-8033-B20C78FD62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9022ADD2-E1BA-47F4-BEE2-5A8DA0193DD3}" type="pres">
      <dgm:prSet presAssocID="{511CCE0B-961F-48B8-8033-B20C78FD6275}" presName="spaceRect" presStyleCnt="0"/>
      <dgm:spPr/>
    </dgm:pt>
    <dgm:pt modelId="{A9795FD6-1E03-4E33-A0E1-9482A931AF00}" type="pres">
      <dgm:prSet presAssocID="{511CCE0B-961F-48B8-8033-B20C78FD6275}" presName="parTx" presStyleLbl="revTx" presStyleIdx="4" presStyleCnt="5">
        <dgm:presLayoutVars>
          <dgm:chMax val="0"/>
          <dgm:chPref val="0"/>
        </dgm:presLayoutVars>
      </dgm:prSet>
      <dgm:spPr/>
    </dgm:pt>
  </dgm:ptLst>
  <dgm:cxnLst>
    <dgm:cxn modelId="{889FFE00-F9B6-4ADC-9B91-574EF98C9073}" type="presOf" srcId="{84851F70-AE1E-48B0-B024-C108211004D3}" destId="{FF4D3BFB-278A-4164-9222-F2ECE2C4822E}" srcOrd="0" destOrd="0" presId="urn:microsoft.com/office/officeart/2018/2/layout/IconVerticalSolidList"/>
    <dgm:cxn modelId="{A8C1DD0F-C8FE-4048-AFD8-032D0438A41F}" srcId="{A884083B-212B-43C8-BB7A-65896E43416B}" destId="{096B8F3A-EB27-469C-B0E7-DC1789554657}" srcOrd="2" destOrd="0" parTransId="{8BD93F5A-3685-4775-B666-7953C0ACC34E}" sibTransId="{36EB51B2-5248-4E4F-8BAC-E4BD87EC1148}"/>
    <dgm:cxn modelId="{A1706D71-BE22-4B15-AF78-574D47C213E9}" srcId="{A884083B-212B-43C8-BB7A-65896E43416B}" destId="{511CCE0B-961F-48B8-8033-B20C78FD6275}" srcOrd="4" destOrd="0" parTransId="{DFCD0218-4462-442C-A642-A5DB6C08483B}" sibTransId="{734674CE-2537-42D6-84FE-468EBA2CD38B}"/>
    <dgm:cxn modelId="{CF663590-FEF5-4FE3-97BE-077948A6F65A}" type="presOf" srcId="{511CCE0B-961F-48B8-8033-B20C78FD6275}" destId="{A9795FD6-1E03-4E33-A0E1-9482A931AF00}" srcOrd="0" destOrd="0" presId="urn:microsoft.com/office/officeart/2018/2/layout/IconVerticalSolidList"/>
    <dgm:cxn modelId="{1B4C299D-4C90-477C-AEED-8BEF89E594B8}" srcId="{A884083B-212B-43C8-BB7A-65896E43416B}" destId="{84851F70-AE1E-48B0-B024-C108211004D3}" srcOrd="3" destOrd="0" parTransId="{EAC4EF0D-532B-4C06-9F12-4E655B55B3C1}" sibTransId="{F351149F-C0C8-4DA8-9850-C8B463D6FA6E}"/>
    <dgm:cxn modelId="{EB82DFA8-59A4-4A4B-A47B-8541A3BCE67A}" type="presOf" srcId="{17E91CEB-6A92-4F91-A5C2-0837317847B6}" destId="{E09CE141-560B-4BD3-8145-48F5A6B1BB9E}" srcOrd="0" destOrd="0" presId="urn:microsoft.com/office/officeart/2018/2/layout/IconVerticalSolidList"/>
    <dgm:cxn modelId="{FA65A2C1-9FE3-49B2-AA8C-BB108DC18E1D}" srcId="{A884083B-212B-43C8-BB7A-65896E43416B}" destId="{D135AE43-7F0E-476B-BE72-E9A69CFA8206}" srcOrd="1" destOrd="0" parTransId="{43029CCC-CD54-465D-A6B1-3E8F5B4A6367}" sibTransId="{6DC23198-825D-41C5-9CBC-406E12727A32}"/>
    <dgm:cxn modelId="{E89E6DC7-8A4E-4D8A-92F3-728578663309}" srcId="{A884083B-212B-43C8-BB7A-65896E43416B}" destId="{17E91CEB-6A92-4F91-A5C2-0837317847B6}" srcOrd="0" destOrd="0" parTransId="{E2A39734-EC64-4F8D-9E46-A4BA54D4575F}" sibTransId="{A44E76B7-415D-48E2-811F-43F8BC24767E}"/>
    <dgm:cxn modelId="{1B005FD3-7013-4C7A-B9C7-18BB17FF34B0}" type="presOf" srcId="{096B8F3A-EB27-469C-B0E7-DC1789554657}" destId="{6611B708-5251-4717-85F8-7CF158A033D8}" srcOrd="0" destOrd="0" presId="urn:microsoft.com/office/officeart/2018/2/layout/IconVerticalSolidList"/>
    <dgm:cxn modelId="{D9BC9DE3-7C67-4E49-8F07-6F7BC8621999}" type="presOf" srcId="{D135AE43-7F0E-476B-BE72-E9A69CFA8206}" destId="{E6CE8186-F31A-4F2A-8957-DE2ED7CE8AA2}" srcOrd="0" destOrd="0" presId="urn:microsoft.com/office/officeart/2018/2/layout/IconVerticalSolidList"/>
    <dgm:cxn modelId="{09C221FD-F973-4435-BB53-1E386015E482}" type="presOf" srcId="{A884083B-212B-43C8-BB7A-65896E43416B}" destId="{BE362ED8-BA28-42F0-8EFB-B7455E9FB969}" srcOrd="0" destOrd="0" presId="urn:microsoft.com/office/officeart/2018/2/layout/IconVerticalSolidList"/>
    <dgm:cxn modelId="{867A6456-3539-4938-A064-3039E6B6947E}" type="presParOf" srcId="{BE362ED8-BA28-42F0-8EFB-B7455E9FB969}" destId="{2D3998FF-EEE8-4CE1-B585-84E90DD95D73}" srcOrd="0" destOrd="0" presId="urn:microsoft.com/office/officeart/2018/2/layout/IconVerticalSolidList"/>
    <dgm:cxn modelId="{95606142-27C3-4E0C-BE3E-EF393CF99078}" type="presParOf" srcId="{2D3998FF-EEE8-4CE1-B585-84E90DD95D73}" destId="{D7C20BAE-A5B0-4EF0-818A-F6A7CACC0BDA}" srcOrd="0" destOrd="0" presId="urn:microsoft.com/office/officeart/2018/2/layout/IconVerticalSolidList"/>
    <dgm:cxn modelId="{56F5E125-7E97-4CB9-940B-C127E4488C57}" type="presParOf" srcId="{2D3998FF-EEE8-4CE1-B585-84E90DD95D73}" destId="{CEF90A75-68EE-4960-978F-6C4A5DD71CC8}" srcOrd="1" destOrd="0" presId="urn:microsoft.com/office/officeart/2018/2/layout/IconVerticalSolidList"/>
    <dgm:cxn modelId="{7683352D-B102-43D1-9B78-35876740C6C0}" type="presParOf" srcId="{2D3998FF-EEE8-4CE1-B585-84E90DD95D73}" destId="{34988798-D92D-40AD-8949-87AA78641F15}" srcOrd="2" destOrd="0" presId="urn:microsoft.com/office/officeart/2018/2/layout/IconVerticalSolidList"/>
    <dgm:cxn modelId="{26BC1955-52FA-4A42-A622-621BBD8D2C66}" type="presParOf" srcId="{2D3998FF-EEE8-4CE1-B585-84E90DD95D73}" destId="{E09CE141-560B-4BD3-8145-48F5A6B1BB9E}" srcOrd="3" destOrd="0" presId="urn:microsoft.com/office/officeart/2018/2/layout/IconVerticalSolidList"/>
    <dgm:cxn modelId="{718B9782-F3E7-4656-962E-D6AD2FBFD5B2}" type="presParOf" srcId="{BE362ED8-BA28-42F0-8EFB-B7455E9FB969}" destId="{26A84AF6-308A-4671-BB10-EB8DFC0D35AC}" srcOrd="1" destOrd="0" presId="urn:microsoft.com/office/officeart/2018/2/layout/IconVerticalSolidList"/>
    <dgm:cxn modelId="{08284D62-FA8E-4BED-9E71-AE1F10370DC2}" type="presParOf" srcId="{BE362ED8-BA28-42F0-8EFB-B7455E9FB969}" destId="{74D93917-7CFA-4D88-9275-DB76B291E796}" srcOrd="2" destOrd="0" presId="urn:microsoft.com/office/officeart/2018/2/layout/IconVerticalSolidList"/>
    <dgm:cxn modelId="{85786521-DA0E-4E14-8C8B-A97D208BDDA6}" type="presParOf" srcId="{74D93917-7CFA-4D88-9275-DB76B291E796}" destId="{59970304-3EEC-46BA-BBC2-DA0CCC1BBE00}" srcOrd="0" destOrd="0" presId="urn:microsoft.com/office/officeart/2018/2/layout/IconVerticalSolidList"/>
    <dgm:cxn modelId="{EEAFD4D0-4252-49E2-8967-623653909A69}" type="presParOf" srcId="{74D93917-7CFA-4D88-9275-DB76B291E796}" destId="{E804BB46-AAD9-404B-B682-27E1E1361283}" srcOrd="1" destOrd="0" presId="urn:microsoft.com/office/officeart/2018/2/layout/IconVerticalSolidList"/>
    <dgm:cxn modelId="{EE0C5ED9-CBD7-4E98-9227-1DF99A95E630}" type="presParOf" srcId="{74D93917-7CFA-4D88-9275-DB76B291E796}" destId="{935B65FE-89AF-402D-9E3F-175EF5F1545B}" srcOrd="2" destOrd="0" presId="urn:microsoft.com/office/officeart/2018/2/layout/IconVerticalSolidList"/>
    <dgm:cxn modelId="{1AEB9759-ECE2-40A3-9E25-25F5C85702DC}" type="presParOf" srcId="{74D93917-7CFA-4D88-9275-DB76B291E796}" destId="{E6CE8186-F31A-4F2A-8957-DE2ED7CE8AA2}" srcOrd="3" destOrd="0" presId="urn:microsoft.com/office/officeart/2018/2/layout/IconVerticalSolidList"/>
    <dgm:cxn modelId="{C424D259-55DF-48DC-B600-4FA5A3750B91}" type="presParOf" srcId="{BE362ED8-BA28-42F0-8EFB-B7455E9FB969}" destId="{0FC9AC03-01AB-49D0-AB1C-0564DD10CC7C}" srcOrd="3" destOrd="0" presId="urn:microsoft.com/office/officeart/2018/2/layout/IconVerticalSolidList"/>
    <dgm:cxn modelId="{C32AD94C-B8A4-49E9-8CEB-8B4314C65441}" type="presParOf" srcId="{BE362ED8-BA28-42F0-8EFB-B7455E9FB969}" destId="{8535A9E1-3B24-4D25-821C-689378532DDC}" srcOrd="4" destOrd="0" presId="urn:microsoft.com/office/officeart/2018/2/layout/IconVerticalSolidList"/>
    <dgm:cxn modelId="{31F26509-4F94-42AE-A8D5-BA7377B3AED7}" type="presParOf" srcId="{8535A9E1-3B24-4D25-821C-689378532DDC}" destId="{E14EFEB8-4119-4049-806F-1EEDD31E89ED}" srcOrd="0" destOrd="0" presId="urn:microsoft.com/office/officeart/2018/2/layout/IconVerticalSolidList"/>
    <dgm:cxn modelId="{BBD1AD90-1AD3-4A34-9E37-D9ACF18FFC46}" type="presParOf" srcId="{8535A9E1-3B24-4D25-821C-689378532DDC}" destId="{99C3FA36-69DA-4442-A1A4-80D9F7CA2C81}" srcOrd="1" destOrd="0" presId="urn:microsoft.com/office/officeart/2018/2/layout/IconVerticalSolidList"/>
    <dgm:cxn modelId="{CB11836C-4246-44C4-871D-1AD3CB0A0898}" type="presParOf" srcId="{8535A9E1-3B24-4D25-821C-689378532DDC}" destId="{F2BBF770-4639-45C6-B86C-BC8F7ECB51BF}" srcOrd="2" destOrd="0" presId="urn:microsoft.com/office/officeart/2018/2/layout/IconVerticalSolidList"/>
    <dgm:cxn modelId="{CB3B7DA7-C304-4D14-9DC8-D1FA8DDFF7E7}" type="presParOf" srcId="{8535A9E1-3B24-4D25-821C-689378532DDC}" destId="{6611B708-5251-4717-85F8-7CF158A033D8}" srcOrd="3" destOrd="0" presId="urn:microsoft.com/office/officeart/2018/2/layout/IconVerticalSolidList"/>
    <dgm:cxn modelId="{AF64D69B-16D0-412C-910B-8BF376F6459B}" type="presParOf" srcId="{BE362ED8-BA28-42F0-8EFB-B7455E9FB969}" destId="{61436500-036B-4644-A524-BE393BFA5518}" srcOrd="5" destOrd="0" presId="urn:microsoft.com/office/officeart/2018/2/layout/IconVerticalSolidList"/>
    <dgm:cxn modelId="{2B585008-33E8-4763-8ED3-BF18851D9747}" type="presParOf" srcId="{BE362ED8-BA28-42F0-8EFB-B7455E9FB969}" destId="{468F5AF6-EB54-4EBA-91CC-B8963345509F}" srcOrd="6" destOrd="0" presId="urn:microsoft.com/office/officeart/2018/2/layout/IconVerticalSolidList"/>
    <dgm:cxn modelId="{0EFC8383-A4F7-4229-811D-DCC57E0EADBA}" type="presParOf" srcId="{468F5AF6-EB54-4EBA-91CC-B8963345509F}" destId="{0135F1C8-F912-4CED-B80D-DDFB7867E081}" srcOrd="0" destOrd="0" presId="urn:microsoft.com/office/officeart/2018/2/layout/IconVerticalSolidList"/>
    <dgm:cxn modelId="{1AD677B6-3FE2-4CE0-B14D-8679D748FED0}" type="presParOf" srcId="{468F5AF6-EB54-4EBA-91CC-B8963345509F}" destId="{540F6191-7A56-4A48-BD6C-2194689155ED}" srcOrd="1" destOrd="0" presId="urn:microsoft.com/office/officeart/2018/2/layout/IconVerticalSolidList"/>
    <dgm:cxn modelId="{E954E228-CE91-41FB-BEFE-B9EC5880441E}" type="presParOf" srcId="{468F5AF6-EB54-4EBA-91CC-B8963345509F}" destId="{68EDCA4D-0888-4D20-9907-F9FFFCEAF48E}" srcOrd="2" destOrd="0" presId="urn:microsoft.com/office/officeart/2018/2/layout/IconVerticalSolidList"/>
    <dgm:cxn modelId="{7D6EC6A2-7F44-4BF9-AC63-DB887765F7C8}" type="presParOf" srcId="{468F5AF6-EB54-4EBA-91CC-B8963345509F}" destId="{FF4D3BFB-278A-4164-9222-F2ECE2C4822E}" srcOrd="3" destOrd="0" presId="urn:microsoft.com/office/officeart/2018/2/layout/IconVerticalSolidList"/>
    <dgm:cxn modelId="{F95B7EB6-88A0-4949-A26C-2A5B5F8D0A17}" type="presParOf" srcId="{BE362ED8-BA28-42F0-8EFB-B7455E9FB969}" destId="{E677955A-A593-48A2-AF7D-8D6E25CE6E71}" srcOrd="7" destOrd="0" presId="urn:microsoft.com/office/officeart/2018/2/layout/IconVerticalSolidList"/>
    <dgm:cxn modelId="{CB2F032D-F43A-47D0-9BF9-E968B8F96557}" type="presParOf" srcId="{BE362ED8-BA28-42F0-8EFB-B7455E9FB969}" destId="{E3F5064F-F179-42F9-BEDA-89388A8DB768}" srcOrd="8" destOrd="0" presId="urn:microsoft.com/office/officeart/2018/2/layout/IconVerticalSolidList"/>
    <dgm:cxn modelId="{F90BB86C-5AC9-4925-B3F8-3571C0B8D313}" type="presParOf" srcId="{E3F5064F-F179-42F9-BEDA-89388A8DB768}" destId="{41242B92-0ADF-4174-8926-CA7BFE5D64A0}" srcOrd="0" destOrd="0" presId="urn:microsoft.com/office/officeart/2018/2/layout/IconVerticalSolidList"/>
    <dgm:cxn modelId="{C5DE9798-64C6-4B6A-A270-140D9468F652}" type="presParOf" srcId="{E3F5064F-F179-42F9-BEDA-89388A8DB768}" destId="{041F49A3-054E-4447-A2E0-33E1A1FB2CAA}" srcOrd="1" destOrd="0" presId="urn:microsoft.com/office/officeart/2018/2/layout/IconVerticalSolidList"/>
    <dgm:cxn modelId="{522367BA-E4E3-4595-9697-234B0CF95915}" type="presParOf" srcId="{E3F5064F-F179-42F9-BEDA-89388A8DB768}" destId="{9022ADD2-E1BA-47F4-BEE2-5A8DA0193DD3}" srcOrd="2" destOrd="0" presId="urn:microsoft.com/office/officeart/2018/2/layout/IconVerticalSolidList"/>
    <dgm:cxn modelId="{FF4E2929-51AE-4C05-8280-7DAD642BFFA5}" type="presParOf" srcId="{E3F5064F-F179-42F9-BEDA-89388A8DB768}" destId="{A9795FD6-1E03-4E33-A0E1-9482A931A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7FA9C-4C61-4DF4-A95D-3F1E555B8F83}">
      <dsp:nvSpPr>
        <dsp:cNvPr id="0" name=""/>
        <dsp:cNvSpPr/>
      </dsp:nvSpPr>
      <dsp:spPr>
        <a:xfrm>
          <a:off x="0" y="260759"/>
          <a:ext cx="6364224" cy="24025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Talking and listening during preschool prepare children to learn to read and write.</a:t>
          </a:r>
        </a:p>
      </dsp:txBody>
      <dsp:txXfrm>
        <a:off x="117283" y="378042"/>
        <a:ext cx="6129658" cy="2167990"/>
      </dsp:txXfrm>
    </dsp:sp>
    <dsp:sp modelId="{2ABE762C-61BF-4959-9A95-45111FF11885}">
      <dsp:nvSpPr>
        <dsp:cNvPr id="0" name=""/>
        <dsp:cNvSpPr/>
      </dsp:nvSpPr>
      <dsp:spPr>
        <a:xfrm>
          <a:off x="0" y="2850516"/>
          <a:ext cx="6364224" cy="240255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Children with weaker verbal abilities are more likely to experience difficulties with literacy skills.</a:t>
          </a:r>
        </a:p>
      </dsp:txBody>
      <dsp:txXfrm>
        <a:off x="117283" y="2967799"/>
        <a:ext cx="6129658" cy="21679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7091"/>
          <a:ext cx="6245265" cy="8259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49849" y="192930"/>
          <a:ext cx="454716" cy="454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954416" y="7091"/>
          <a:ext cx="5233520"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Phonological Awareness</a:t>
          </a:r>
          <a:endParaRPr lang="en-US" sz="2400" kern="1200">
            <a:latin typeface="Arial" panose="020B0604020202020204" pitchFamily="34" charset="0"/>
            <a:cs typeface="Arial" panose="020B0604020202020204" pitchFamily="34" charset="0"/>
          </a:endParaRPr>
        </a:p>
      </dsp:txBody>
      <dsp:txXfrm>
        <a:off x="954416" y="7091"/>
        <a:ext cx="5233520" cy="929193"/>
      </dsp:txXfrm>
    </dsp:sp>
    <dsp:sp modelId="{59970304-3EEC-46BA-BBC2-DA0CCC1BBE00}">
      <dsp:nvSpPr>
        <dsp:cNvPr id="0" name=""/>
        <dsp:cNvSpPr/>
      </dsp:nvSpPr>
      <dsp:spPr>
        <a:xfrm>
          <a:off x="0" y="1168584"/>
          <a:ext cx="6245265" cy="8259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49849" y="1354422"/>
          <a:ext cx="454716" cy="454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954416" y="1168584"/>
          <a:ext cx="5233520"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Awareness of Print</a:t>
          </a:r>
          <a:endParaRPr lang="en-US" sz="2400" kern="1200">
            <a:latin typeface="Arial" panose="020B0604020202020204" pitchFamily="34" charset="0"/>
            <a:cs typeface="Arial" panose="020B0604020202020204" pitchFamily="34" charset="0"/>
          </a:endParaRPr>
        </a:p>
      </dsp:txBody>
      <dsp:txXfrm>
        <a:off x="954416" y="1168584"/>
        <a:ext cx="5233520" cy="929193"/>
      </dsp:txXfrm>
    </dsp:sp>
    <dsp:sp modelId="{E14EFEB8-4119-4049-806F-1EEDD31E89ED}">
      <dsp:nvSpPr>
        <dsp:cNvPr id="0" name=""/>
        <dsp:cNvSpPr/>
      </dsp:nvSpPr>
      <dsp:spPr>
        <a:xfrm>
          <a:off x="0" y="2355457"/>
          <a:ext cx="6245265" cy="8259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49849" y="2515915"/>
          <a:ext cx="454716" cy="4542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954416" y="2330076"/>
          <a:ext cx="5233520"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Alphabetic Knowledge</a:t>
          </a:r>
          <a:endParaRPr lang="en-US" sz="2400" kern="1200">
            <a:latin typeface="Arial" panose="020B0604020202020204" pitchFamily="34" charset="0"/>
            <a:cs typeface="Arial" panose="020B0604020202020204" pitchFamily="34" charset="0"/>
          </a:endParaRPr>
        </a:p>
      </dsp:txBody>
      <dsp:txXfrm>
        <a:off x="954416" y="2330076"/>
        <a:ext cx="5233520" cy="929193"/>
      </dsp:txXfrm>
    </dsp:sp>
    <dsp:sp modelId="{0135F1C8-F912-4CED-B80D-DDFB7867E081}">
      <dsp:nvSpPr>
        <dsp:cNvPr id="0" name=""/>
        <dsp:cNvSpPr/>
      </dsp:nvSpPr>
      <dsp:spPr>
        <a:xfrm>
          <a:off x="0" y="3491568"/>
          <a:ext cx="6245265" cy="8259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49849" y="3677407"/>
          <a:ext cx="454716" cy="4542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954416" y="3491568"/>
          <a:ext cx="5233520"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Vocabulary</a:t>
          </a:r>
          <a:endParaRPr lang="en-US" sz="2400" kern="1200">
            <a:latin typeface="Arial" panose="020B0604020202020204" pitchFamily="34" charset="0"/>
            <a:cs typeface="Arial" panose="020B0604020202020204" pitchFamily="34" charset="0"/>
          </a:endParaRPr>
        </a:p>
      </dsp:txBody>
      <dsp:txXfrm>
        <a:off x="954416" y="3491568"/>
        <a:ext cx="5233520" cy="929193"/>
      </dsp:txXfrm>
    </dsp:sp>
    <dsp:sp modelId="{41242B92-0ADF-4174-8926-CA7BFE5D64A0}">
      <dsp:nvSpPr>
        <dsp:cNvPr id="0" name=""/>
        <dsp:cNvSpPr/>
      </dsp:nvSpPr>
      <dsp:spPr>
        <a:xfrm>
          <a:off x="0" y="4612507"/>
          <a:ext cx="6245265" cy="8259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50094" y="4838900"/>
          <a:ext cx="454716" cy="4542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954905" y="4653061"/>
          <a:ext cx="5170996"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1244600">
            <a:lnSpc>
              <a:spcPct val="10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Grammar and Sentence Structure</a:t>
          </a:r>
          <a:endParaRPr lang="en-US" sz="2800" b="1" kern="1200">
            <a:latin typeface="Arial" panose="020B0604020202020204" pitchFamily="34" charset="0"/>
            <a:cs typeface="Arial" panose="020B0604020202020204" pitchFamily="34" charset="0"/>
          </a:endParaRPr>
        </a:p>
      </dsp:txBody>
      <dsp:txXfrm>
        <a:off x="954905" y="4653061"/>
        <a:ext cx="5170996" cy="929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5A824-09FE-4B6A-AC30-7F6BC401B004}">
      <dsp:nvSpPr>
        <dsp:cNvPr id="0" name=""/>
        <dsp:cNvSpPr/>
      </dsp:nvSpPr>
      <dsp:spPr>
        <a:xfrm>
          <a:off x="0" y="501878"/>
          <a:ext cx="5526931" cy="12548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latin typeface="Arial" panose="020B0604020202020204" pitchFamily="34" charset="0"/>
              <a:cs typeface="Arial" panose="020B0604020202020204" pitchFamily="34" charset="0"/>
            </a:rPr>
            <a:t>Model</a:t>
          </a:r>
        </a:p>
      </dsp:txBody>
      <dsp:txXfrm>
        <a:off x="61256" y="563134"/>
        <a:ext cx="5404419" cy="1132313"/>
      </dsp:txXfrm>
    </dsp:sp>
    <dsp:sp modelId="{A9D7CD70-69D7-4539-9354-9CFE0F16F082}">
      <dsp:nvSpPr>
        <dsp:cNvPr id="0" name=""/>
        <dsp:cNvSpPr/>
      </dsp:nvSpPr>
      <dsp:spPr>
        <a:xfrm>
          <a:off x="0" y="1943903"/>
          <a:ext cx="5526931" cy="12548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latin typeface="Arial" panose="020B0604020202020204" pitchFamily="34" charset="0"/>
              <a:cs typeface="Arial" panose="020B0604020202020204" pitchFamily="34" charset="0"/>
            </a:rPr>
            <a:t>Extend</a:t>
          </a:r>
        </a:p>
      </dsp:txBody>
      <dsp:txXfrm>
        <a:off x="61256" y="2005159"/>
        <a:ext cx="5404419" cy="1132313"/>
      </dsp:txXfrm>
    </dsp:sp>
    <dsp:sp modelId="{AAB1B998-76BE-47F3-BBDA-90E29A984985}">
      <dsp:nvSpPr>
        <dsp:cNvPr id="0" name=""/>
        <dsp:cNvSpPr/>
      </dsp:nvSpPr>
      <dsp:spPr>
        <a:xfrm>
          <a:off x="0" y="3385928"/>
          <a:ext cx="5526931" cy="12548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a:latin typeface="Arial" panose="020B0604020202020204" pitchFamily="34" charset="0"/>
              <a:cs typeface="Arial" panose="020B0604020202020204" pitchFamily="34" charset="0"/>
            </a:rPr>
            <a:t>Recast</a:t>
          </a:r>
        </a:p>
      </dsp:txBody>
      <dsp:txXfrm>
        <a:off x="61256" y="3447184"/>
        <a:ext cx="5404419" cy="11323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2F9AC-F28D-4543-B448-736C9A5B04B4}">
      <dsp:nvSpPr>
        <dsp:cNvPr id="0" name=""/>
        <dsp:cNvSpPr/>
      </dsp:nvSpPr>
      <dsp:spPr>
        <a:xfrm>
          <a:off x="15949" y="833"/>
          <a:ext cx="3180002" cy="19080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Completion – Ask the child to complete a sentence or phrase</a:t>
          </a:r>
        </a:p>
      </dsp:txBody>
      <dsp:txXfrm>
        <a:off x="15949" y="833"/>
        <a:ext cx="3180002" cy="1908001"/>
      </dsp:txXfrm>
    </dsp:sp>
    <dsp:sp modelId="{87EAC7B4-BCC0-4334-91D9-0FE1C7CFE104}">
      <dsp:nvSpPr>
        <dsp:cNvPr id="0" name=""/>
        <dsp:cNvSpPr/>
      </dsp:nvSpPr>
      <dsp:spPr>
        <a:xfrm>
          <a:off x="3513952" y="833"/>
          <a:ext cx="3180002" cy="19080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Recall – Ask about details of what you read</a:t>
          </a:r>
        </a:p>
      </dsp:txBody>
      <dsp:txXfrm>
        <a:off x="3513952" y="833"/>
        <a:ext cx="3180002" cy="1908001"/>
      </dsp:txXfrm>
    </dsp:sp>
    <dsp:sp modelId="{D2D0A53F-B1D6-4575-B8A2-0BFE392B70B4}">
      <dsp:nvSpPr>
        <dsp:cNvPr id="0" name=""/>
        <dsp:cNvSpPr/>
      </dsp:nvSpPr>
      <dsp:spPr>
        <a:xfrm>
          <a:off x="7011954" y="833"/>
          <a:ext cx="3180002" cy="19080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Open-ended questions – Ask about a picture in the book</a:t>
          </a:r>
        </a:p>
      </dsp:txBody>
      <dsp:txXfrm>
        <a:off x="7011954" y="833"/>
        <a:ext cx="3180002" cy="1908001"/>
      </dsp:txXfrm>
    </dsp:sp>
    <dsp:sp modelId="{1EFF3D59-1490-4696-82D2-17758133B911}">
      <dsp:nvSpPr>
        <dsp:cNvPr id="0" name=""/>
        <dsp:cNvSpPr/>
      </dsp:nvSpPr>
      <dsp:spPr>
        <a:xfrm>
          <a:off x="1764951" y="2226835"/>
          <a:ext cx="3180002" cy="19080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 Questions – Who, What, When, Where, Why</a:t>
          </a:r>
        </a:p>
      </dsp:txBody>
      <dsp:txXfrm>
        <a:off x="1764951" y="2226835"/>
        <a:ext cx="3180002" cy="1908001"/>
      </dsp:txXfrm>
    </dsp:sp>
    <dsp:sp modelId="{CA95F3F5-2291-4005-BFFD-A101828D2BA1}">
      <dsp:nvSpPr>
        <dsp:cNvPr id="0" name=""/>
        <dsp:cNvSpPr/>
      </dsp:nvSpPr>
      <dsp:spPr>
        <a:xfrm>
          <a:off x="5262953" y="2226835"/>
          <a:ext cx="3180002" cy="19080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Distancing – Ask questions that relate something in the story to the child’s life</a:t>
          </a:r>
        </a:p>
      </dsp:txBody>
      <dsp:txXfrm>
        <a:off x="5262953" y="2226835"/>
        <a:ext cx="3180002" cy="1908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97455-871C-4658-B594-6F193FCA15F2}">
      <dsp:nvSpPr>
        <dsp:cNvPr id="0" name=""/>
        <dsp:cNvSpPr/>
      </dsp:nvSpPr>
      <dsp:spPr>
        <a:xfrm rot="5400000">
          <a:off x="6629985" y="-2708674"/>
          <a:ext cx="1050354" cy="67342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Children learn language from the day they are born.</a:t>
          </a:r>
        </a:p>
      </dsp:txBody>
      <dsp:txXfrm rot="-5400000">
        <a:off x="3788027" y="184558"/>
        <a:ext cx="6682996" cy="947806"/>
      </dsp:txXfrm>
    </dsp:sp>
    <dsp:sp modelId="{4D5897EC-D0C1-4E66-B065-C54BA6C44BE6}">
      <dsp:nvSpPr>
        <dsp:cNvPr id="0" name=""/>
        <dsp:cNvSpPr/>
      </dsp:nvSpPr>
      <dsp:spPr>
        <a:xfrm>
          <a:off x="0" y="1989"/>
          <a:ext cx="3788027" cy="13129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When do children start to learn language?  </a:t>
          </a:r>
        </a:p>
      </dsp:txBody>
      <dsp:txXfrm>
        <a:off x="64093" y="66082"/>
        <a:ext cx="3659841" cy="1184757"/>
      </dsp:txXfrm>
    </dsp:sp>
    <dsp:sp modelId="{C2E84D00-E78D-4B76-AB07-57AB0707DFC9}">
      <dsp:nvSpPr>
        <dsp:cNvPr id="0" name=""/>
        <dsp:cNvSpPr/>
      </dsp:nvSpPr>
      <dsp:spPr>
        <a:xfrm rot="5400000">
          <a:off x="6629985" y="-1330084"/>
          <a:ext cx="1050354" cy="67342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latin typeface="Arial" panose="020B0604020202020204" pitchFamily="34" charset="0"/>
              <a:cs typeface="Arial" panose="020B0604020202020204" pitchFamily="34" charset="0"/>
            </a:rPr>
            <a:t>YES! As a child learns to speak and listen, they are building skills to prepare them to read and write.</a:t>
          </a:r>
          <a:endParaRPr lang="en-US" sz="2000" kern="1200">
            <a:latin typeface="Arial" panose="020B0604020202020204" pitchFamily="34" charset="0"/>
            <a:cs typeface="Arial" panose="020B0604020202020204" pitchFamily="34" charset="0"/>
          </a:endParaRPr>
        </a:p>
      </dsp:txBody>
      <dsp:txXfrm rot="-5400000">
        <a:off x="3788027" y="1563148"/>
        <a:ext cx="6682996" cy="947806"/>
      </dsp:txXfrm>
    </dsp:sp>
    <dsp:sp modelId="{5075747C-7839-4BFC-8CBD-250EBD2D5799}">
      <dsp:nvSpPr>
        <dsp:cNvPr id="0" name=""/>
        <dsp:cNvSpPr/>
      </dsp:nvSpPr>
      <dsp:spPr>
        <a:xfrm>
          <a:off x="0" y="1380579"/>
          <a:ext cx="3788027" cy="13129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0" i="0" kern="1200" baseline="0">
              <a:latin typeface="Arial" panose="020B0604020202020204" pitchFamily="34" charset="0"/>
              <a:cs typeface="Arial" panose="020B0604020202020204" pitchFamily="34" charset="0"/>
            </a:rPr>
            <a:t>Are spoken language and literacy connected? </a:t>
          </a:r>
          <a:endParaRPr lang="en-US" sz="2700" kern="1200">
            <a:latin typeface="Arial" panose="020B0604020202020204" pitchFamily="34" charset="0"/>
            <a:cs typeface="Arial" panose="020B0604020202020204" pitchFamily="34" charset="0"/>
          </a:endParaRPr>
        </a:p>
      </dsp:txBody>
      <dsp:txXfrm>
        <a:off x="64093" y="1444672"/>
        <a:ext cx="3659841" cy="1184757"/>
      </dsp:txXfrm>
    </dsp:sp>
    <dsp:sp modelId="{C70F3132-ECA8-4E8C-8B8D-EBB4242AF071}">
      <dsp:nvSpPr>
        <dsp:cNvPr id="0" name=""/>
        <dsp:cNvSpPr/>
      </dsp:nvSpPr>
      <dsp:spPr>
        <a:xfrm rot="5400000">
          <a:off x="6629985" y="48505"/>
          <a:ext cx="1050354" cy="673427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Stage where children develop speech and language skills that are important to the development of literacy. It begins at birth and continues through preschool.</a:t>
          </a:r>
        </a:p>
      </dsp:txBody>
      <dsp:txXfrm rot="-5400000">
        <a:off x="3788027" y="2941737"/>
        <a:ext cx="6682996" cy="947806"/>
      </dsp:txXfrm>
    </dsp:sp>
    <dsp:sp modelId="{C339EDDD-E44D-494A-A8E8-8843515C3E1F}">
      <dsp:nvSpPr>
        <dsp:cNvPr id="0" name=""/>
        <dsp:cNvSpPr/>
      </dsp:nvSpPr>
      <dsp:spPr>
        <a:xfrm>
          <a:off x="0" y="2759169"/>
          <a:ext cx="3788027" cy="13129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What is emergent literacy? </a:t>
          </a:r>
        </a:p>
      </dsp:txBody>
      <dsp:txXfrm>
        <a:off x="64093" y="2823262"/>
        <a:ext cx="3659841" cy="1184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Phonological Awareness</a:t>
          </a:r>
          <a:endParaRPr lang="en-US" sz="2400" kern="1200">
            <a:latin typeface="Arial" panose="020B0604020202020204" pitchFamily="34" charset="0"/>
            <a:cs typeface="Arial" panose="020B0604020202020204" pitchFamily="34" charset="0"/>
          </a:endParaRPr>
        </a:p>
      </dsp:txBody>
      <dsp:txXfrm>
        <a:off x="1074268" y="4366"/>
        <a:ext cx="5170996" cy="930102"/>
      </dsp:txXfrm>
    </dsp:sp>
    <dsp:sp modelId="{59970304-3EEC-46BA-BBC2-DA0CCC1BBE0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Awareness of Print</a:t>
          </a:r>
          <a:endParaRPr lang="en-US" sz="2400" kern="1200">
            <a:latin typeface="Arial" panose="020B0604020202020204" pitchFamily="34" charset="0"/>
            <a:cs typeface="Arial" panose="020B0604020202020204" pitchFamily="34" charset="0"/>
          </a:endParaRPr>
        </a:p>
      </dsp:txBody>
      <dsp:txXfrm>
        <a:off x="1074268" y="1166994"/>
        <a:ext cx="5170996" cy="930102"/>
      </dsp:txXfrm>
    </dsp:sp>
    <dsp:sp modelId="{E14EFEB8-4119-4049-806F-1EEDD31E89ED}">
      <dsp:nvSpPr>
        <dsp:cNvPr id="0" name=""/>
        <dsp:cNvSpPr/>
      </dsp:nvSpPr>
      <dsp:spPr>
        <a:xfrm>
          <a:off x="0" y="235820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Alphabetic Knowledge</a:t>
          </a:r>
          <a:endParaRPr lang="en-US" sz="2400" kern="1200">
            <a:latin typeface="Arial" panose="020B0604020202020204" pitchFamily="34" charset="0"/>
            <a:cs typeface="Arial" panose="020B0604020202020204" pitchFamily="34" charset="0"/>
          </a:endParaRPr>
        </a:p>
      </dsp:txBody>
      <dsp:txXfrm>
        <a:off x="1074268" y="2329622"/>
        <a:ext cx="5170996" cy="930102"/>
      </dsp:txXfrm>
    </dsp:sp>
    <dsp:sp modelId="{0135F1C8-F912-4CED-B80D-DDFB7867E08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Vocabulary</a:t>
          </a:r>
          <a:endParaRPr lang="en-US" sz="2400" kern="1200">
            <a:latin typeface="Arial" panose="020B0604020202020204" pitchFamily="34" charset="0"/>
            <a:cs typeface="Arial" panose="020B0604020202020204" pitchFamily="34" charset="0"/>
          </a:endParaRPr>
        </a:p>
      </dsp:txBody>
      <dsp:txXfrm>
        <a:off x="1074268" y="3492250"/>
        <a:ext cx="5170996" cy="930102"/>
      </dsp:txXfrm>
    </dsp:sp>
    <dsp:sp modelId="{41242B92-0ADF-4174-8926-CA7BFE5D64A0}">
      <dsp:nvSpPr>
        <dsp:cNvPr id="0" name=""/>
        <dsp:cNvSpPr/>
      </dsp:nvSpPr>
      <dsp:spPr>
        <a:xfrm>
          <a:off x="0" y="4653027"/>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Grammar and Sentence Structure</a:t>
          </a:r>
          <a:endParaRPr lang="en-US" sz="2400" kern="1200">
            <a:latin typeface="Arial" panose="020B0604020202020204" pitchFamily="34" charset="0"/>
            <a:cs typeface="Arial" panose="020B0604020202020204" pitchFamily="34" charset="0"/>
          </a:endParaRPr>
        </a:p>
      </dsp:txBody>
      <dsp:txXfrm>
        <a:off x="1074268" y="4654878"/>
        <a:ext cx="5170996" cy="930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244600">
            <a:lnSpc>
              <a:spcPct val="10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Phonological Awareness</a:t>
          </a:r>
          <a:endParaRPr lang="en-US" sz="2800" b="1" kern="1200">
            <a:latin typeface="Arial" panose="020B0604020202020204" pitchFamily="34" charset="0"/>
            <a:cs typeface="Arial" panose="020B0604020202020204" pitchFamily="34" charset="0"/>
          </a:endParaRPr>
        </a:p>
      </dsp:txBody>
      <dsp:txXfrm>
        <a:off x="1074268" y="4366"/>
        <a:ext cx="5170996" cy="930102"/>
      </dsp:txXfrm>
    </dsp:sp>
    <dsp:sp modelId="{59970304-3EEC-46BA-BBC2-DA0CCC1BBE0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Awareness of Print</a:t>
          </a:r>
          <a:endParaRPr lang="en-US" sz="2400" kern="1200">
            <a:latin typeface="Arial" panose="020B0604020202020204" pitchFamily="34" charset="0"/>
            <a:cs typeface="Arial" panose="020B0604020202020204" pitchFamily="34" charset="0"/>
          </a:endParaRPr>
        </a:p>
      </dsp:txBody>
      <dsp:txXfrm>
        <a:off x="1074268" y="1166994"/>
        <a:ext cx="5170996" cy="930102"/>
      </dsp:txXfrm>
    </dsp:sp>
    <dsp:sp modelId="{E14EFEB8-4119-4049-806F-1EEDD31E89ED}">
      <dsp:nvSpPr>
        <dsp:cNvPr id="0" name=""/>
        <dsp:cNvSpPr/>
      </dsp:nvSpPr>
      <dsp:spPr>
        <a:xfrm>
          <a:off x="0" y="235820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Alphabetic Knowledge</a:t>
          </a:r>
          <a:endParaRPr lang="en-US" sz="2400" kern="1200">
            <a:latin typeface="Arial" panose="020B0604020202020204" pitchFamily="34" charset="0"/>
            <a:cs typeface="Arial" panose="020B0604020202020204" pitchFamily="34" charset="0"/>
          </a:endParaRPr>
        </a:p>
      </dsp:txBody>
      <dsp:txXfrm>
        <a:off x="1074268" y="2329622"/>
        <a:ext cx="5170996" cy="930102"/>
      </dsp:txXfrm>
    </dsp:sp>
    <dsp:sp modelId="{0135F1C8-F912-4CED-B80D-DDFB7867E08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Vocabulary</a:t>
          </a:r>
          <a:endParaRPr lang="en-US" sz="2400" kern="1200">
            <a:latin typeface="Arial" panose="020B0604020202020204" pitchFamily="34" charset="0"/>
            <a:cs typeface="Arial" panose="020B0604020202020204" pitchFamily="34" charset="0"/>
          </a:endParaRPr>
        </a:p>
      </dsp:txBody>
      <dsp:txXfrm>
        <a:off x="1074268" y="3492250"/>
        <a:ext cx="5170996" cy="930102"/>
      </dsp:txXfrm>
    </dsp:sp>
    <dsp:sp modelId="{41242B92-0ADF-4174-8926-CA7BFE5D64A0}">
      <dsp:nvSpPr>
        <dsp:cNvPr id="0" name=""/>
        <dsp:cNvSpPr/>
      </dsp:nvSpPr>
      <dsp:spPr>
        <a:xfrm>
          <a:off x="0" y="4653027"/>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Grammar and Sentence Structure</a:t>
          </a:r>
          <a:endParaRPr lang="en-US" sz="2400" kern="1200">
            <a:latin typeface="Arial" panose="020B0604020202020204" pitchFamily="34" charset="0"/>
            <a:cs typeface="Arial" panose="020B0604020202020204" pitchFamily="34" charset="0"/>
          </a:endParaRPr>
        </a:p>
      </dsp:txBody>
      <dsp:txXfrm>
        <a:off x="1074268" y="4654878"/>
        <a:ext cx="5170996" cy="930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1E275-33B3-4D72-B435-3F65EF2310CD}">
      <dsp:nvSpPr>
        <dsp:cNvPr id="0" name=""/>
        <dsp:cNvSpPr/>
      </dsp:nvSpPr>
      <dsp:spPr>
        <a:xfrm>
          <a:off x="0" y="785197"/>
          <a:ext cx="2870973" cy="1823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B8B0F-5116-4AC1-AAAF-F891C52E8CC7}">
      <dsp:nvSpPr>
        <dsp:cNvPr id="0" name=""/>
        <dsp:cNvSpPr/>
      </dsp:nvSpPr>
      <dsp:spPr>
        <a:xfrm>
          <a:off x="318997" y="1088244"/>
          <a:ext cx="2870973" cy="1823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Rhyming</a:t>
          </a:r>
        </a:p>
      </dsp:txBody>
      <dsp:txXfrm>
        <a:off x="372393" y="1141640"/>
        <a:ext cx="2764181" cy="1716276"/>
      </dsp:txXfrm>
    </dsp:sp>
    <dsp:sp modelId="{E9572FDC-4186-4540-B5A5-D53ABBCF27DC}">
      <dsp:nvSpPr>
        <dsp:cNvPr id="0" name=""/>
        <dsp:cNvSpPr/>
      </dsp:nvSpPr>
      <dsp:spPr>
        <a:xfrm>
          <a:off x="3508968" y="785197"/>
          <a:ext cx="2870973" cy="1823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61D28-A038-49E3-A441-B529B73378E7}">
      <dsp:nvSpPr>
        <dsp:cNvPr id="0" name=""/>
        <dsp:cNvSpPr/>
      </dsp:nvSpPr>
      <dsp:spPr>
        <a:xfrm>
          <a:off x="3827965" y="1088244"/>
          <a:ext cx="2870973" cy="1823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Alliteration </a:t>
          </a:r>
        </a:p>
      </dsp:txBody>
      <dsp:txXfrm>
        <a:off x="3881361" y="1141640"/>
        <a:ext cx="2764181" cy="1716276"/>
      </dsp:txXfrm>
    </dsp:sp>
    <dsp:sp modelId="{170758CC-3832-4C00-A975-7D24F71AF6C0}">
      <dsp:nvSpPr>
        <dsp:cNvPr id="0" name=""/>
        <dsp:cNvSpPr/>
      </dsp:nvSpPr>
      <dsp:spPr>
        <a:xfrm>
          <a:off x="7017936" y="746293"/>
          <a:ext cx="2870973" cy="1823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A351A-4B29-4B3F-B9A4-F6744E9067FA}">
      <dsp:nvSpPr>
        <dsp:cNvPr id="0" name=""/>
        <dsp:cNvSpPr/>
      </dsp:nvSpPr>
      <dsp:spPr>
        <a:xfrm>
          <a:off x="7336933" y="1049340"/>
          <a:ext cx="2870973" cy="1823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Isolating Sounds</a:t>
          </a:r>
        </a:p>
      </dsp:txBody>
      <dsp:txXfrm>
        <a:off x="7390329" y="1102736"/>
        <a:ext cx="2764181" cy="17162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Phonological Awareness</a:t>
          </a:r>
          <a:endParaRPr lang="en-US" sz="2400" kern="1200">
            <a:latin typeface="Arial" panose="020B0604020202020204" pitchFamily="34" charset="0"/>
            <a:cs typeface="Arial" panose="020B0604020202020204" pitchFamily="34" charset="0"/>
          </a:endParaRPr>
        </a:p>
      </dsp:txBody>
      <dsp:txXfrm>
        <a:off x="1074268" y="4366"/>
        <a:ext cx="5170996" cy="930102"/>
      </dsp:txXfrm>
    </dsp:sp>
    <dsp:sp modelId="{59970304-3EEC-46BA-BBC2-DA0CCC1BBE0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244600">
            <a:lnSpc>
              <a:spcPct val="10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Awareness of Print</a:t>
          </a:r>
          <a:endParaRPr lang="en-US" sz="2800" b="1" kern="1200">
            <a:latin typeface="Arial" panose="020B0604020202020204" pitchFamily="34" charset="0"/>
            <a:cs typeface="Arial" panose="020B0604020202020204" pitchFamily="34" charset="0"/>
          </a:endParaRPr>
        </a:p>
      </dsp:txBody>
      <dsp:txXfrm>
        <a:off x="1074268" y="1166994"/>
        <a:ext cx="5170996" cy="930102"/>
      </dsp:txXfrm>
    </dsp:sp>
    <dsp:sp modelId="{E14EFEB8-4119-4049-806F-1EEDD31E89ED}">
      <dsp:nvSpPr>
        <dsp:cNvPr id="0" name=""/>
        <dsp:cNvSpPr/>
      </dsp:nvSpPr>
      <dsp:spPr>
        <a:xfrm>
          <a:off x="0" y="235820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Alphabetic Knowledge</a:t>
          </a:r>
          <a:endParaRPr lang="en-US" sz="2400" kern="1200">
            <a:latin typeface="Arial" panose="020B0604020202020204" pitchFamily="34" charset="0"/>
            <a:cs typeface="Arial" panose="020B0604020202020204" pitchFamily="34" charset="0"/>
          </a:endParaRPr>
        </a:p>
      </dsp:txBody>
      <dsp:txXfrm>
        <a:off x="1074268" y="2329622"/>
        <a:ext cx="5170996" cy="930102"/>
      </dsp:txXfrm>
    </dsp:sp>
    <dsp:sp modelId="{0135F1C8-F912-4CED-B80D-DDFB7867E08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Vocabulary</a:t>
          </a:r>
          <a:endParaRPr lang="en-US" sz="2400" kern="1200">
            <a:latin typeface="Arial" panose="020B0604020202020204" pitchFamily="34" charset="0"/>
            <a:cs typeface="Arial" panose="020B0604020202020204" pitchFamily="34" charset="0"/>
          </a:endParaRPr>
        </a:p>
      </dsp:txBody>
      <dsp:txXfrm>
        <a:off x="1074268" y="3492250"/>
        <a:ext cx="5170996" cy="930102"/>
      </dsp:txXfrm>
    </dsp:sp>
    <dsp:sp modelId="{41242B92-0ADF-4174-8926-CA7BFE5D64A0}">
      <dsp:nvSpPr>
        <dsp:cNvPr id="0" name=""/>
        <dsp:cNvSpPr/>
      </dsp:nvSpPr>
      <dsp:spPr>
        <a:xfrm>
          <a:off x="0" y="4653027"/>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Grammar and Sentence Structure</a:t>
          </a:r>
          <a:endParaRPr lang="en-US" sz="2400" kern="1200">
            <a:latin typeface="Arial" panose="020B0604020202020204" pitchFamily="34" charset="0"/>
            <a:cs typeface="Arial" panose="020B0604020202020204" pitchFamily="34" charset="0"/>
          </a:endParaRPr>
        </a:p>
      </dsp:txBody>
      <dsp:txXfrm>
        <a:off x="1074268" y="4654878"/>
        <a:ext cx="5170996" cy="930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6FE8E-0174-486D-8DE7-43E01FDE7522}">
      <dsp:nvSpPr>
        <dsp:cNvPr id="0" name=""/>
        <dsp:cNvSpPr/>
      </dsp:nvSpPr>
      <dsp:spPr>
        <a:xfrm>
          <a:off x="3286" y="35298"/>
          <a:ext cx="3203971" cy="518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defRPr b="1"/>
          </a:pPr>
          <a:r>
            <a:rPr lang="en-US" sz="2400" kern="1200">
              <a:latin typeface="Arial" panose="020B0604020202020204" pitchFamily="34" charset="0"/>
              <a:cs typeface="Arial" panose="020B0604020202020204" pitchFamily="34" charset="0"/>
            </a:rPr>
            <a:t>Book Conventions</a:t>
          </a:r>
        </a:p>
      </dsp:txBody>
      <dsp:txXfrm>
        <a:off x="3286" y="35298"/>
        <a:ext cx="3203971" cy="518400"/>
      </dsp:txXfrm>
    </dsp:sp>
    <dsp:sp modelId="{DDB55316-9F8D-4E66-97A2-A43D2E5BE4D6}">
      <dsp:nvSpPr>
        <dsp:cNvPr id="0" name=""/>
        <dsp:cNvSpPr/>
      </dsp:nvSpPr>
      <dsp:spPr>
        <a:xfrm>
          <a:off x="3286" y="553698"/>
          <a:ext cx="3203971" cy="335987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Identifying the front cover, back cover, and pages</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Understanding the roles of the author and the illustrator</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Locating the title of a book</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how to hold a book</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how to turn the pages in a book</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how to take care of a book</a:t>
          </a:r>
        </a:p>
      </dsp:txBody>
      <dsp:txXfrm>
        <a:off x="3286" y="553698"/>
        <a:ext cx="3203971" cy="3359879"/>
      </dsp:txXfrm>
    </dsp:sp>
    <dsp:sp modelId="{F89D6410-4CD7-490A-BC09-360E936254DB}">
      <dsp:nvSpPr>
        <dsp:cNvPr id="0" name=""/>
        <dsp:cNvSpPr/>
      </dsp:nvSpPr>
      <dsp:spPr>
        <a:xfrm>
          <a:off x="3655814" y="35298"/>
          <a:ext cx="3203971" cy="5184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defRPr b="1"/>
          </a:pPr>
          <a:r>
            <a:rPr lang="en-US" sz="2400" kern="1200">
              <a:latin typeface="Arial" panose="020B0604020202020204" pitchFamily="34" charset="0"/>
              <a:cs typeface="Arial" panose="020B0604020202020204" pitchFamily="34" charset="0"/>
            </a:rPr>
            <a:t>Print Conventions</a:t>
          </a:r>
        </a:p>
      </dsp:txBody>
      <dsp:txXfrm>
        <a:off x="3655814" y="35298"/>
        <a:ext cx="3203971" cy="518400"/>
      </dsp:txXfrm>
    </dsp:sp>
    <dsp:sp modelId="{8CF47953-D161-4AB3-8D69-916B8052F8D5}">
      <dsp:nvSpPr>
        <dsp:cNvPr id="0" name=""/>
        <dsp:cNvSpPr/>
      </dsp:nvSpPr>
      <dsp:spPr>
        <a:xfrm>
          <a:off x="3655814" y="553698"/>
          <a:ext cx="3203971" cy="3359879"/>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Tracking from left to right</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Tracking from top to bottom</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the difference between letters and words</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that words are made up of letters</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that sentences are made up of words</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Understanding the relationship between print and pictures</a:t>
          </a:r>
        </a:p>
      </dsp:txBody>
      <dsp:txXfrm>
        <a:off x="3655814" y="553698"/>
        <a:ext cx="3203971" cy="3359879"/>
      </dsp:txXfrm>
    </dsp:sp>
    <dsp:sp modelId="{7B6DEC62-1D7B-4068-8049-8E13865352D6}">
      <dsp:nvSpPr>
        <dsp:cNvPr id="0" name=""/>
        <dsp:cNvSpPr/>
      </dsp:nvSpPr>
      <dsp:spPr>
        <a:xfrm>
          <a:off x="7308342" y="35298"/>
          <a:ext cx="3203971" cy="518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defRPr b="1"/>
          </a:pPr>
          <a:r>
            <a:rPr lang="en-US" sz="2400" kern="1200">
              <a:latin typeface="Arial" panose="020B0604020202020204" pitchFamily="34" charset="0"/>
              <a:cs typeface="Arial" panose="020B0604020202020204" pitchFamily="34" charset="0"/>
            </a:rPr>
            <a:t>Print Functions</a:t>
          </a:r>
        </a:p>
      </dsp:txBody>
      <dsp:txXfrm>
        <a:off x="7308342" y="35298"/>
        <a:ext cx="3203971" cy="518400"/>
      </dsp:txXfrm>
    </dsp:sp>
    <dsp:sp modelId="{85FA5955-4637-4EDE-AC55-294FB7509176}">
      <dsp:nvSpPr>
        <dsp:cNvPr id="0" name=""/>
        <dsp:cNvSpPr/>
      </dsp:nvSpPr>
      <dsp:spPr>
        <a:xfrm>
          <a:off x="7308342" y="553698"/>
          <a:ext cx="3203971" cy="335987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Understanding that print carries meaning</a:t>
          </a:r>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Knowing that print can be used for different purposes</a:t>
          </a:r>
        </a:p>
      </dsp:txBody>
      <dsp:txXfrm>
        <a:off x="7308342" y="553698"/>
        <a:ext cx="3203971" cy="33598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Phonological Awareness</a:t>
          </a:r>
          <a:endParaRPr lang="en-US" sz="2400" kern="1200">
            <a:latin typeface="Arial" panose="020B0604020202020204" pitchFamily="34" charset="0"/>
            <a:cs typeface="Arial" panose="020B0604020202020204" pitchFamily="34" charset="0"/>
          </a:endParaRPr>
        </a:p>
      </dsp:txBody>
      <dsp:txXfrm>
        <a:off x="1074268" y="4366"/>
        <a:ext cx="5170996" cy="930102"/>
      </dsp:txXfrm>
    </dsp:sp>
    <dsp:sp modelId="{59970304-3EEC-46BA-BBC2-DA0CCC1BBE0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Awareness of Print</a:t>
          </a:r>
          <a:endParaRPr lang="en-US" sz="2400" kern="1200">
            <a:latin typeface="Arial" panose="020B0604020202020204" pitchFamily="34" charset="0"/>
            <a:cs typeface="Arial" panose="020B0604020202020204" pitchFamily="34" charset="0"/>
          </a:endParaRPr>
        </a:p>
      </dsp:txBody>
      <dsp:txXfrm>
        <a:off x="1074268" y="1166994"/>
        <a:ext cx="5170996" cy="930102"/>
      </dsp:txXfrm>
    </dsp:sp>
    <dsp:sp modelId="{E14EFEB8-4119-4049-806F-1EEDD31E89ED}">
      <dsp:nvSpPr>
        <dsp:cNvPr id="0" name=""/>
        <dsp:cNvSpPr/>
      </dsp:nvSpPr>
      <dsp:spPr>
        <a:xfrm>
          <a:off x="0" y="235820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244600">
            <a:lnSpc>
              <a:spcPct val="10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Alphabetic Knowledge</a:t>
          </a:r>
          <a:endParaRPr lang="en-US" sz="2800" b="1" kern="1200">
            <a:latin typeface="Arial" panose="020B0604020202020204" pitchFamily="34" charset="0"/>
            <a:cs typeface="Arial" panose="020B0604020202020204" pitchFamily="34" charset="0"/>
          </a:endParaRPr>
        </a:p>
      </dsp:txBody>
      <dsp:txXfrm>
        <a:off x="1074268" y="2329622"/>
        <a:ext cx="5170996" cy="930102"/>
      </dsp:txXfrm>
    </dsp:sp>
    <dsp:sp modelId="{0135F1C8-F912-4CED-B80D-DDFB7867E08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Vocabulary</a:t>
          </a:r>
          <a:endParaRPr lang="en-US" sz="2400" kern="1200">
            <a:latin typeface="Arial" panose="020B0604020202020204" pitchFamily="34" charset="0"/>
            <a:cs typeface="Arial" panose="020B0604020202020204" pitchFamily="34" charset="0"/>
          </a:endParaRPr>
        </a:p>
      </dsp:txBody>
      <dsp:txXfrm>
        <a:off x="1074268" y="3492250"/>
        <a:ext cx="5170996" cy="930102"/>
      </dsp:txXfrm>
    </dsp:sp>
    <dsp:sp modelId="{41242B92-0ADF-4174-8926-CA7BFE5D64A0}">
      <dsp:nvSpPr>
        <dsp:cNvPr id="0" name=""/>
        <dsp:cNvSpPr/>
      </dsp:nvSpPr>
      <dsp:spPr>
        <a:xfrm>
          <a:off x="0" y="4653027"/>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Grammar and Sentence Structure</a:t>
          </a:r>
          <a:endParaRPr lang="en-US" sz="2400" kern="1200">
            <a:latin typeface="Arial" panose="020B0604020202020204" pitchFamily="34" charset="0"/>
            <a:cs typeface="Arial" panose="020B0604020202020204" pitchFamily="34" charset="0"/>
          </a:endParaRPr>
        </a:p>
      </dsp:txBody>
      <dsp:txXfrm>
        <a:off x="1074268" y="4654878"/>
        <a:ext cx="5170996" cy="930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20BAE-A5B0-4EF0-818A-F6A7CACC0BDA}">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90A75-68EE-4960-978F-6C4A5DD71CC8}">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CE141-560B-4BD3-8145-48F5A6B1BB9E}">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Phonological Awareness</a:t>
          </a:r>
          <a:endParaRPr lang="en-US" sz="2400" kern="1200">
            <a:latin typeface="Arial" panose="020B0604020202020204" pitchFamily="34" charset="0"/>
            <a:cs typeface="Arial" panose="020B0604020202020204" pitchFamily="34" charset="0"/>
          </a:endParaRPr>
        </a:p>
      </dsp:txBody>
      <dsp:txXfrm>
        <a:off x="1074268" y="4366"/>
        <a:ext cx="5170996" cy="930102"/>
      </dsp:txXfrm>
    </dsp:sp>
    <dsp:sp modelId="{59970304-3EEC-46BA-BBC2-DA0CCC1BBE0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4BB46-AAD9-404B-B682-27E1E1361283}">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E8186-F31A-4F2A-8957-DE2ED7CE8AA2}">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Awareness of Print</a:t>
          </a:r>
          <a:endParaRPr lang="en-US" sz="2400" kern="1200">
            <a:latin typeface="Arial" panose="020B0604020202020204" pitchFamily="34" charset="0"/>
            <a:cs typeface="Arial" panose="020B0604020202020204" pitchFamily="34" charset="0"/>
          </a:endParaRPr>
        </a:p>
      </dsp:txBody>
      <dsp:txXfrm>
        <a:off x="1074268" y="1166994"/>
        <a:ext cx="5170996" cy="930102"/>
      </dsp:txXfrm>
    </dsp:sp>
    <dsp:sp modelId="{E14EFEB8-4119-4049-806F-1EEDD31E89ED}">
      <dsp:nvSpPr>
        <dsp:cNvPr id="0" name=""/>
        <dsp:cNvSpPr/>
      </dsp:nvSpPr>
      <dsp:spPr>
        <a:xfrm>
          <a:off x="0" y="235820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3FA36-69DA-4442-A1A4-80D9F7CA2C8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11B708-5251-4717-85F8-7CF158A033D8}">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Alphabetic Knowledge</a:t>
          </a:r>
          <a:endParaRPr lang="en-US" sz="2400" kern="1200">
            <a:latin typeface="Arial" panose="020B0604020202020204" pitchFamily="34" charset="0"/>
            <a:cs typeface="Arial" panose="020B0604020202020204" pitchFamily="34" charset="0"/>
          </a:endParaRPr>
        </a:p>
      </dsp:txBody>
      <dsp:txXfrm>
        <a:off x="1074268" y="2329622"/>
        <a:ext cx="5170996" cy="930102"/>
      </dsp:txXfrm>
    </dsp:sp>
    <dsp:sp modelId="{0135F1C8-F912-4CED-B80D-DDFB7867E081}">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6191-7A56-4A48-BD6C-2194689155ED}">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3BFB-278A-4164-9222-F2ECE2C4822E}">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244600">
            <a:lnSpc>
              <a:spcPct val="10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Vocabulary</a:t>
          </a:r>
          <a:endParaRPr lang="en-US" sz="2800" b="1" kern="1200">
            <a:latin typeface="Arial" panose="020B0604020202020204" pitchFamily="34" charset="0"/>
            <a:cs typeface="Arial" panose="020B0604020202020204" pitchFamily="34" charset="0"/>
          </a:endParaRPr>
        </a:p>
      </dsp:txBody>
      <dsp:txXfrm>
        <a:off x="1074268" y="3492250"/>
        <a:ext cx="5170996" cy="930102"/>
      </dsp:txXfrm>
    </dsp:sp>
    <dsp:sp modelId="{41242B92-0ADF-4174-8926-CA7BFE5D64A0}">
      <dsp:nvSpPr>
        <dsp:cNvPr id="0" name=""/>
        <dsp:cNvSpPr/>
      </dsp:nvSpPr>
      <dsp:spPr>
        <a:xfrm>
          <a:off x="0" y="4653027"/>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49A3-054E-4447-A2E0-33E1A1FB2CAA}">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95FD6-1E03-4E33-A0E1-9482A931AF0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1066800">
            <a:lnSpc>
              <a:spcPct val="100000"/>
            </a:lnSpc>
            <a:spcBef>
              <a:spcPct val="0"/>
            </a:spcBef>
            <a:spcAft>
              <a:spcPct val="35000"/>
            </a:spcAft>
            <a:buNone/>
          </a:pPr>
          <a:r>
            <a:rPr lang="en-US" sz="2400" b="0" i="0" kern="1200" baseline="0">
              <a:latin typeface="Arial" panose="020B0604020202020204" pitchFamily="34" charset="0"/>
              <a:cs typeface="Arial" panose="020B0604020202020204" pitchFamily="34" charset="0"/>
            </a:rPr>
            <a:t>Grammar and Sentence Structure</a:t>
          </a:r>
          <a:endParaRPr lang="en-US" sz="2400" kern="1200">
            <a:latin typeface="Arial" panose="020B0604020202020204" pitchFamily="34" charset="0"/>
            <a:cs typeface="Arial" panose="020B0604020202020204" pitchFamily="34" charset="0"/>
          </a:endParaRPr>
        </a:p>
      </dsp:txBody>
      <dsp:txXfrm>
        <a:off x="1074268" y="4654878"/>
        <a:ext cx="5170996" cy="9301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BEEB5-1189-0F47-85AE-A195F49F1D47}"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3D03-D739-414F-B15C-2D698D18CB01}" type="slidenum">
              <a:rPr lang="en-US" smtClean="0"/>
              <a:t>‹#›</a:t>
            </a:fld>
            <a:endParaRPr lang="en-US"/>
          </a:p>
        </p:txBody>
      </p:sp>
    </p:spTree>
    <p:extLst>
      <p:ext uri="{BB962C8B-B14F-4D97-AF65-F5344CB8AC3E}">
        <p14:creationId xmlns:p14="http://schemas.microsoft.com/office/powerpoint/2010/main" val="179034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58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13</a:t>
            </a:fld>
            <a:endParaRPr lang="en-US"/>
          </a:p>
        </p:txBody>
      </p:sp>
    </p:spTree>
    <p:extLst>
      <p:ext uri="{BB962C8B-B14F-4D97-AF65-F5344CB8AC3E}">
        <p14:creationId xmlns:p14="http://schemas.microsoft.com/office/powerpoint/2010/main" val="165150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14</a:t>
            </a:fld>
            <a:endParaRPr lang="en-US"/>
          </a:p>
        </p:txBody>
      </p:sp>
    </p:spTree>
    <p:extLst>
      <p:ext uri="{BB962C8B-B14F-4D97-AF65-F5344CB8AC3E}">
        <p14:creationId xmlns:p14="http://schemas.microsoft.com/office/powerpoint/2010/main" val="386541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18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7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1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Dinner – raw vegetables, temperature, containers hold different amounts of water.  Bathroom – lather the soap, apply sunblock. Play time – connect the train track, travel on the train.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am tired”  becomes “ I am exhausted!”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“It’s time to leave the classroom”  becomes “It is time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depart from the classroom.” </a:t>
            </a:r>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21</a:t>
            </a:fld>
            <a:endParaRPr lang="en-US"/>
          </a:p>
        </p:txBody>
      </p:sp>
    </p:spTree>
    <p:extLst>
      <p:ext uri="{BB962C8B-B14F-4D97-AF65-F5344CB8AC3E}">
        <p14:creationId xmlns:p14="http://schemas.microsoft.com/office/powerpoint/2010/main" val="29123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93D03-D739-414F-B15C-2D698D18CB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9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12529"/>
                </a:solidFill>
                <a:effectLst/>
                <a:highlight>
                  <a:srgbClr val="FFFFFF"/>
                </a:highlight>
                <a:uLnTx/>
                <a:uFillTx/>
                <a:latin typeface="-apple-system"/>
                <a:ea typeface="+mn-ea"/>
                <a:cs typeface="Arial" panose="020B0604020202020204" pitchFamily="34" charset="0"/>
              </a:rPr>
              <a:t>A number of recent studies have shown that syntax and grammar are predictors of later reading comprehension ability (Logan, 2017).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12529"/>
                </a:solidFill>
                <a:effectLst/>
                <a:highlight>
                  <a:srgbClr val="FFFFFF"/>
                </a:highlight>
                <a:uLnTx/>
                <a:uFillTx/>
                <a:latin typeface="-apple-system"/>
                <a:ea typeface="+mn-ea"/>
                <a:cs typeface="Arial" panose="020B0604020202020204" pitchFamily="34" charset="0"/>
              </a:rPr>
              <a:t>Knowledge of how grammatical elements such as pronouns, lexical references, and connectives function in sentences allows young children to follow the ideas in a sentence and understand its meaning (Oakhill, Cain, &amp; </a:t>
            </a:r>
            <a:r>
              <a:rPr kumimoji="0" lang="en-US" sz="2400" b="0" i="0" u="none" strike="noStrike" kern="1200" cap="none" spc="0" normalizeH="0" baseline="0" noProof="0" err="1">
                <a:ln>
                  <a:noFill/>
                </a:ln>
                <a:solidFill>
                  <a:srgbClr val="212529"/>
                </a:solidFill>
                <a:effectLst/>
                <a:highlight>
                  <a:srgbClr val="FFFFFF"/>
                </a:highlight>
                <a:uLnTx/>
                <a:uFillTx/>
                <a:latin typeface="-apple-system"/>
                <a:ea typeface="+mn-ea"/>
                <a:cs typeface="Arial" panose="020B0604020202020204" pitchFamily="34" charset="0"/>
              </a:rPr>
              <a:t>Elbro</a:t>
            </a:r>
            <a:r>
              <a:rPr kumimoji="0" lang="en-US" sz="2400" b="0" i="0" u="none" strike="noStrike" kern="1200" cap="none" spc="0" normalizeH="0" baseline="0" noProof="0">
                <a:ln>
                  <a:noFill/>
                </a:ln>
                <a:solidFill>
                  <a:srgbClr val="212529"/>
                </a:solidFill>
                <a:effectLst/>
                <a:highlight>
                  <a:srgbClr val="FFFFFF"/>
                </a:highlight>
                <a:uLnTx/>
                <a:uFillTx/>
                <a:latin typeface="-apple-system"/>
                <a:ea typeface="+mn-ea"/>
                <a:cs typeface="Arial" panose="020B0604020202020204" pitchFamily="34" charset="0"/>
              </a:rPr>
              <a:t>, 2015).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12529"/>
                </a:solidFill>
                <a:effectLst/>
                <a:highlight>
                  <a:srgbClr val="FFFFFF"/>
                </a:highlight>
                <a:uLnTx/>
                <a:uFillTx/>
                <a:latin typeface="-apple-system"/>
                <a:ea typeface="+mn-ea"/>
                <a:cs typeface="Arial" panose="020B0604020202020204" pitchFamily="34" charset="0"/>
              </a:rPr>
              <a:t>Children do not need to know the names of these grammatical terms, but they do need to develop understanding of how sentences work in natural speech and in text.</a:t>
            </a:r>
          </a:p>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23</a:t>
            </a:fld>
            <a:endParaRPr lang="en-US"/>
          </a:p>
        </p:txBody>
      </p:sp>
    </p:spTree>
    <p:extLst>
      <p:ext uri="{BB962C8B-B14F-4D97-AF65-F5344CB8AC3E}">
        <p14:creationId xmlns:p14="http://schemas.microsoft.com/office/powerpoint/2010/main" val="3113246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88301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16028143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5917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8224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1336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2501777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965570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32367565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942934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4" name="Title 1">
            <a:extLst>
              <a:ext uri="{FF2B5EF4-FFF2-40B4-BE49-F238E27FC236}">
                <a16:creationId xmlns:a16="http://schemas.microsoft.com/office/drawing/2014/main" id="{E5D5D0A4-8953-0A2E-7F2A-DAF6685F9140}"/>
              </a:ext>
            </a:extLst>
          </p:cNvPr>
          <p:cNvSpPr txBox="1">
            <a:spLocks/>
          </p:cNvSpPr>
          <p:nvPr userDrawn="1"/>
        </p:nvSpPr>
        <p:spPr>
          <a:xfrm>
            <a:off x="1211468" y="420368"/>
            <a:ext cx="10257040" cy="1418160"/>
          </a:xfrm>
          <a:prstGeom prst="rect">
            <a:avLst/>
          </a:prstGeom>
        </p:spPr>
        <p:txBody>
          <a:bodyPr vert="horz" lIns="91440" tIns="45720" rIns="91440" bIns="45720" rtlCol="0" anchor="b" anchorCtr="0">
            <a:normAutofit fontScale="97500"/>
          </a:bodyPr>
          <a:lstStyle>
            <a:lvl1pPr algn="ctr" defTabSz="914400" rtl="0" eaLnBrk="1" latinLnBrk="0" hangingPunct="1">
              <a:lnSpc>
                <a:spcPct val="90000"/>
              </a:lnSpc>
              <a:spcBef>
                <a:spcPct val="0"/>
              </a:spcBef>
              <a:buNone/>
              <a:defRPr sz="6000" b="1" kern="1200">
                <a:solidFill>
                  <a:srgbClr val="44883E"/>
                </a:solidFill>
                <a:latin typeface="Arial" panose="020B0604020202020204" pitchFamily="34" charset="0"/>
                <a:ea typeface="+mj-ea"/>
                <a:cs typeface="Arial" panose="020B0604020202020204" pitchFamily="34" charset="0"/>
              </a:defRPr>
            </a:lvl1pPr>
          </a:lstStyle>
          <a:p>
            <a:pPr>
              <a:lnSpc>
                <a:spcPct val="114000"/>
              </a:lnSpc>
            </a:pPr>
            <a:r>
              <a:rPr lang="en-US" sz="3200" i="1">
                <a:solidFill>
                  <a:srgbClr val="00285C"/>
                </a:solidFill>
              </a:rPr>
              <a:t>Teachers and Leaders </a:t>
            </a:r>
          </a:p>
          <a:p>
            <a:pPr>
              <a:lnSpc>
                <a:spcPct val="114000"/>
              </a:lnSpc>
            </a:pPr>
            <a:r>
              <a:rPr lang="en-US" sz="3200" i="1">
                <a:solidFill>
                  <a:srgbClr val="00285C"/>
                </a:solidFill>
              </a:rPr>
              <a:t>Improving Outcomes for Georgia’s Students</a:t>
            </a:r>
          </a:p>
        </p:txBody>
      </p:sp>
    </p:spTree>
    <p:extLst>
      <p:ext uri="{BB962C8B-B14F-4D97-AF65-F5344CB8AC3E}">
        <p14:creationId xmlns:p14="http://schemas.microsoft.com/office/powerpoint/2010/main" val="24075831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12700"/>
            <a:ext cx="10207906" cy="1325563"/>
          </a:xfrm>
        </p:spPr>
        <p:txBody>
          <a:bodyPr anchor="ct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145892" y="1473200"/>
            <a:ext cx="10207907" cy="4135670"/>
          </a:xfrm>
        </p:spPr>
        <p:txBody>
          <a:bodyPr/>
          <a:lstStyle>
            <a:lvl1pPr>
              <a:lnSpc>
                <a:spcPct val="114000"/>
              </a:lnSpc>
              <a:spcBef>
                <a:spcPts val="600"/>
              </a:spcBef>
              <a:spcAft>
                <a:spcPts val="600"/>
              </a:spcAft>
              <a:defRPr sz="2400"/>
            </a:lvl1pPr>
            <a:lvl2pPr marL="800100" indent="-342900">
              <a:lnSpc>
                <a:spcPct val="114000"/>
              </a:lnSpc>
              <a:spcBef>
                <a:spcPts val="600"/>
              </a:spcBef>
              <a:spcAft>
                <a:spcPts val="600"/>
              </a:spcAft>
              <a:buFont typeface="Arial" panose="020B0604020202020204" pitchFamily="34" charset="0"/>
              <a:buChar char="-"/>
              <a:defRPr sz="2000"/>
            </a:lvl2pPr>
            <a:lvl3pPr marL="1257300" indent="-342900">
              <a:lnSpc>
                <a:spcPct val="114000"/>
              </a:lnSpc>
              <a:spcBef>
                <a:spcPts val="600"/>
              </a:spcBef>
              <a:spcAft>
                <a:spcPts val="600"/>
              </a:spcAft>
              <a:buFont typeface="Wingdings" panose="05000000000000000000" pitchFamily="2" charset="2"/>
              <a:buChar char="§"/>
              <a:defRPr sz="1800"/>
            </a:lvl3pPr>
            <a:lvl4pPr>
              <a:lnSpc>
                <a:spcPct val="114000"/>
              </a:lnSpc>
              <a:spcBef>
                <a:spcPts val="600"/>
              </a:spcBef>
              <a:spcAft>
                <a:spcPts val="600"/>
              </a:spcAft>
              <a:defRPr/>
            </a:lvl4pPr>
            <a:lvl5pPr>
              <a:lnSpc>
                <a:spcPct val="114000"/>
              </a:lnSpc>
              <a:spcBef>
                <a:spcPts val="60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155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56585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36969217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8711957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762756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40349436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1898820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8681452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33359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4122124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17103164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13406633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66070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23203773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711641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4953381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099175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3929946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4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0768348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2091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545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222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482725"/>
            <a:ext cx="4899949" cy="4135670"/>
          </a:xfrm>
        </p:spPr>
        <p:txBody>
          <a:bodyPr>
            <a:normAutofit/>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482725"/>
            <a:ext cx="5257800" cy="4135670"/>
          </a:xfrm>
        </p:spPr>
        <p:txBody>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6787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28095" y="12700"/>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28097" y="1328738"/>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28095" y="2152650"/>
            <a:ext cx="4979005" cy="3456220"/>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203952" y="1328738"/>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203951" y="2152650"/>
            <a:ext cx="5160961" cy="3456220"/>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958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12700"/>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461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29762555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lnSpc>
                <a:spcPct val="114000"/>
              </a:lnSpc>
              <a:spcBef>
                <a:spcPts val="600"/>
              </a:spcBef>
              <a:spcAft>
                <a:spcPts val="600"/>
              </a:spcAft>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normAutofit/>
          </a:bodyPr>
          <a:lstStyle>
            <a:lvl1pPr marL="0" indent="0">
              <a:spcBef>
                <a:spcPts val="600"/>
              </a:spcBef>
              <a:spcAft>
                <a:spcPts val="6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9447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lnSpc>
                <a:spcPct val="114000"/>
              </a:lnSpc>
              <a:spcBef>
                <a:spcPts val="600"/>
              </a:spcBef>
              <a:spcAft>
                <a:spcPts val="600"/>
              </a:spcAft>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normAutofit/>
          </a:bodyPr>
          <a:lstStyle>
            <a:lvl1pPr marL="0" indent="0">
              <a:spcBef>
                <a:spcPts val="600"/>
              </a:spcBef>
              <a:spcAft>
                <a:spcPts val="6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7767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18828"/>
            <a:ext cx="6198020" cy="1325563"/>
          </a:xfrm>
        </p:spPr>
        <p:txBody>
          <a:bodyPr anchor="ctr"/>
          <a:lstStyle>
            <a:lvl1pPr>
              <a:defRPr/>
            </a:lvl1pPr>
          </a:lstStyle>
          <a:p>
            <a:r>
              <a:rPr lang="en-US"/>
              <a:t>Contact Information</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9294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2561028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429063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892165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330432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2012729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5549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31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07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316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744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34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209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710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1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704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27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3769242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115124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731901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1306804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37939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85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001863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2300122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762134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35101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473109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78279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67653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4129180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1263276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117050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3838752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030638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1377390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618068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136207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1367612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32973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434570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435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259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530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060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951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8520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845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549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957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70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1868762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1874503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1803062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1041277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D34A8727-1645-7F46-91FD-BD57E0D7658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891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397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308853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415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556548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784515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56956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561938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2083424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770718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606378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214571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1422346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2062768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2294878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2439257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767798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28689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518899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65785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3973844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0542544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051F25C-94AB-25A6-A410-F5A93AF4E966}"/>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496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DBB3A68-38A2-89BA-E2A1-CD52CB2C9505}"/>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2093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959B869-856C-2FE4-DDA2-01C732E7762B}"/>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879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E446F23-1EB1-346B-22D8-A430546CBAA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866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F6A8A6C-520C-A97B-6847-5CA48A40FBA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5217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ECDCBA-C9BB-FA61-DB61-53ADABA1CE31}"/>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1818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4C04A13-9BD4-A0E3-B5F0-A0ABDC9A5F32}"/>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86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3938930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15E021B-D594-20B6-A396-B0D67B165379}"/>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41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00ECA28-A310-3801-A749-01004B270264}"/>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078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6AFBC6-FA9F-11FB-E44E-A22902452177}"/>
              </a:ext>
            </a:extLst>
          </p:cNvPr>
          <p:cNvSpPr txBox="1"/>
          <p:nvPr userDrawn="1"/>
        </p:nvSpPr>
        <p:spPr>
          <a:xfrm>
            <a:off x="747431" y="5977908"/>
            <a:ext cx="3287351" cy="261610"/>
          </a:xfrm>
          <a:prstGeom prst="rect">
            <a:avLst/>
          </a:prstGeom>
          <a:noFill/>
        </p:spPr>
        <p:txBody>
          <a:bodyPr wrap="square" rtlCol="0">
            <a:spAutoFit/>
          </a:bodyPr>
          <a:lstStyle/>
          <a:p>
            <a:fld id="{EC24B0BE-041E-564E-9EAC-AA9D7A2D8FE6}" type="datetime4">
              <a:rPr lang="en-US" sz="1100" b="1" smtClean="0">
                <a:solidFill>
                  <a:schemeClr val="bg1">
                    <a:lumMod val="50000"/>
                  </a:schemeClr>
                </a:solidFill>
                <a:latin typeface="Arial" panose="020B0604020202020204" pitchFamily="34" charset="0"/>
                <a:cs typeface="Arial" panose="020B0604020202020204" pitchFamily="34" charset="0"/>
              </a:rPr>
              <a:pPr/>
              <a:t>September 6, 2024</a:t>
            </a:fld>
            <a:endParaRPr lang="en-US" sz="1100" b="1">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270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1_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07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3008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7903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728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500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710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17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20" Type="http://schemas.openxmlformats.org/officeDocument/2006/relationships/slideLayout" Target="../slideLayouts/slideLayout82.xml"/><Relationship Id="rId41"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theme" Target="../theme/theme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56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5" r:id="rId8"/>
    <p:sldLayoutId id="2147483686" r:id="rId9"/>
    <p:sldLayoutId id="2147483687" r:id="rId10"/>
    <p:sldLayoutId id="2147483689" r:id="rId11"/>
    <p:sldLayoutId id="2147483690" r:id="rId12"/>
    <p:sldLayoutId id="2147483688" r:id="rId13"/>
    <p:sldLayoutId id="2147483680" r:id="rId14"/>
    <p:sldLayoutId id="2147483681" r:id="rId15"/>
    <p:sldLayoutId id="2147483682" r:id="rId16"/>
    <p:sldLayoutId id="2147483683" r:id="rId17"/>
    <p:sldLayoutId id="2147483684"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91" r:id="rId28"/>
    <p:sldLayoutId id="2147483677" r:id="rId29"/>
    <p:sldLayoutId id="2147483678" r:id="rId30"/>
    <p:sldLayoutId id="2147483679" r:id="rId31"/>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1492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Lst>
  <p:hf sldNum="0" hdr="0" ftr="0" dt="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135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  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83309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Lst>
  <p:hf sldNum="0" hdr="0" ftr="0"/>
  <p:txStyles>
    <p:titleStyle>
      <a:lvl1pPr algn="l" defTabSz="914400" rtl="0" eaLnBrk="1" latinLnBrk="0" hangingPunct="1">
        <a:lnSpc>
          <a:spcPct val="90000"/>
        </a:lnSpc>
        <a:spcBef>
          <a:spcPct val="0"/>
        </a:spcBef>
        <a:buNone/>
        <a:defRPr sz="44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14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unchkinschildcare.com.au/the-munchkins-advantage/" TargetMode="Externa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ft.org/sites/default/files/media/2014/TheEarlyCatastrophe.pdf" TargetMode="External"/><Relationship Id="rId2" Type="http://schemas.openxmlformats.org/officeDocument/2006/relationships/notesSlide" Target="../notesSlides/notesSlide1.xml"/><Relationship Id="rId1" Type="http://schemas.openxmlformats.org/officeDocument/2006/relationships/slideLayout" Target="../slideLayouts/slideLayout108.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files.coxcampus.org/The%203%20Categories%20of%20Print%20Awareness-50bca833-9067-4f6f-ad76-cefb7ce7612c.pdf"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jamiesale-cartoonist.com/free-cartoon-cat-vector-clip-art/"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hanen.org/Helpful-Info/Articles/Using-Early-Childhood-Classroom-Activities.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talkingparents.com/blog/september-2018/the-benefits-of-positive-parenting"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08.xml"/><Relationship Id="rId4" Type="http://schemas.openxmlformats.org/officeDocument/2006/relationships/hyperlink" Target="https://raisingchildren.net.au/preschoolers/connecting-communicating/communicating/conversation-skil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hyperlink" Target="https://www.aces.edu/blog/topics/home-family-urban/the-importance-of-reading-comprehension/" TargetMode="External"/><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hyperlink" Target="https://www.ncl.ac.uk/press/articles/latest/2019/01/parentchildreadingreport/" TargetMode="Externa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vecteezy.com/png/22996345-3d-space-rocket-render-with-transparent-background"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oogle.com/search?sca_esv=b3631baa3837d75b&amp;rlz=1C1GCEA_enUS1014US1014&amp;q=PEER+dialogic+reading&amp;sa=X&amp;ved=2ahUKEwi3tr-4gZOIAxWzGtAFHekGFJAQ1QJ6BAhJEAE&amp;biw=1536&amp;bih=738&amp;dpr=1.25#fpstate=ive&amp;vld=cid:57f93473,vid:il-iXWzPN3E,st: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vusd.org/Page/25611" TargetMode="External"/><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pinterest.com/pin/345018021460433712/" TargetMode="External"/><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hyperlink" Target="mailto:Barbara.ross@doe.k12.ga.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interest.com/pin/196751077448562849/" TargetMode="External"/><Relationship Id="rId7" Type="http://schemas.openxmlformats.org/officeDocument/2006/relationships/hyperlink" Target="https://theawesomedaily.com/20-book-lovers-quotes-that-will-inspire-you-to-start-doing-today/" TargetMode="External"/><Relationship Id="rId2" Type="http://schemas.openxmlformats.org/officeDocument/2006/relationships/image" Target="../media/image24.jpeg"/><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hyperlink" Target="https://www.pinterest.co.uk/pin/214695107212539154/" TargetMode="Externa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8" Type="http://schemas.openxmlformats.org/officeDocument/2006/relationships/hyperlink" Target="https://files.coxcampus.org/The%203%20Categories%20of%20Print%20Awareness-50bca833-9067-4f6f-ad76-cefb7ce7612c.pdf" TargetMode="External"/><Relationship Id="rId3" Type="http://schemas.openxmlformats.org/officeDocument/2006/relationships/hyperlink" Target="https://www.aft.org/sites/default/files/media/2014/TheEarlyCatastrophe.pdf" TargetMode="External"/><Relationship Id="rId7" Type="http://schemas.openxmlformats.org/officeDocument/2006/relationships/hyperlink" Target="https://www.readingrockets.org/literacy-home/reading-101-guide-parents/your-pre-kindergarten-child" TargetMode="External"/><Relationship Id="rId2" Type="http://schemas.openxmlformats.org/officeDocument/2006/relationships/hyperlink" Target="https://www.asha.org/public/speech/emergent-literacy/" TargetMode="External"/><Relationship Id="rId1" Type="http://schemas.openxmlformats.org/officeDocument/2006/relationships/slideLayout" Target="../slideLayouts/slideLayout2.xml"/><Relationship Id="rId6" Type="http://schemas.openxmlformats.org/officeDocument/2006/relationships/hyperlink" Target="https://www.nea.org/professional-excellence/student-engagement/tools-tips/raising-readers-what-parents-can-do" TargetMode="External"/><Relationship Id="rId5" Type="http://schemas.openxmlformats.org/officeDocument/2006/relationships/hyperlink" Target="https://dyslexiaida.org/the-language-literacy-connection-for-skilled-reading/#:~:text=This%20relationship%20between%20language%20and,3)." TargetMode="External"/><Relationship Id="rId4" Type="http://schemas.openxmlformats.org/officeDocument/2006/relationships/hyperlink" Target="https://developingchild.harvard.edu/science/key-concepts/serve-and-retur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premium-vector/stack-books_41325750.htm"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ybrightwheel.com/blog/small-group-activities-for-preschoolers" TargetMode="External"/><Relationship Id="rId2" Type="http://schemas.openxmlformats.org/officeDocument/2006/relationships/image" Target="../media/image2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016B-B101-65CC-22A6-7FEB197DAFE5}"/>
              </a:ext>
            </a:extLst>
          </p:cNvPr>
          <p:cNvSpPr>
            <a:spLocks noGrp="1"/>
          </p:cNvSpPr>
          <p:nvPr>
            <p:ph type="ctrTitle"/>
          </p:nvPr>
        </p:nvSpPr>
        <p:spPr>
          <a:xfrm>
            <a:off x="1041114" y="695097"/>
            <a:ext cx="10992896" cy="1538353"/>
          </a:xfrm>
        </p:spPr>
        <p:txBody>
          <a:bodyPr>
            <a:normAutofit/>
          </a:bodyPr>
          <a:lstStyle/>
          <a:p>
            <a:r>
              <a:rPr lang="en-US" sz="4400"/>
              <a:t>Unlocking the Power of Early Literacy:</a:t>
            </a:r>
            <a:br>
              <a:rPr lang="en-US" sz="4400"/>
            </a:br>
            <a:r>
              <a:rPr lang="en-US" sz="4400"/>
              <a:t>A Guide for Parents</a:t>
            </a:r>
          </a:p>
        </p:txBody>
      </p:sp>
      <p:sp>
        <p:nvSpPr>
          <p:cNvPr id="3" name="Subtitle 2">
            <a:extLst>
              <a:ext uri="{FF2B5EF4-FFF2-40B4-BE49-F238E27FC236}">
                <a16:creationId xmlns:a16="http://schemas.microsoft.com/office/drawing/2014/main" id="{3610F563-AE4E-3508-36FE-2D2843CA0076}"/>
              </a:ext>
            </a:extLst>
          </p:cNvPr>
          <p:cNvSpPr>
            <a:spLocks noGrp="1"/>
          </p:cNvSpPr>
          <p:nvPr>
            <p:ph type="subTitle" idx="1"/>
          </p:nvPr>
        </p:nvSpPr>
        <p:spPr>
          <a:xfrm>
            <a:off x="1225841" y="4642879"/>
            <a:ext cx="10109771" cy="1826077"/>
          </a:xfrm>
        </p:spPr>
        <p:txBody>
          <a:bodyPr/>
          <a:lstStyle/>
          <a:p>
            <a:endParaRPr lang="en-US"/>
          </a:p>
          <a:p>
            <a:r>
              <a:rPr lang="en-US" sz="2400"/>
              <a:t>Parent Mentor Kickoff</a:t>
            </a:r>
          </a:p>
          <a:p>
            <a:r>
              <a:rPr lang="en-US" sz="2400"/>
              <a:t>September 12, 2024</a:t>
            </a:r>
          </a:p>
        </p:txBody>
      </p:sp>
      <p:pic>
        <p:nvPicPr>
          <p:cNvPr id="19" name="Picture 18" descr="Three Toddlers pictured with books and glasses&#10;">
            <a:extLst>
              <a:ext uri="{FF2B5EF4-FFF2-40B4-BE49-F238E27FC236}">
                <a16:creationId xmlns:a16="http://schemas.microsoft.com/office/drawing/2014/main" id="{E50662AC-5D44-D989-6EF1-60E26628BC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449139" y="2454758"/>
            <a:ext cx="7663174" cy="2516076"/>
          </a:xfrm>
          <a:prstGeom prst="rect">
            <a:avLst/>
          </a:prstGeom>
        </p:spPr>
      </p:pic>
    </p:spTree>
    <p:extLst>
      <p:ext uri="{BB962C8B-B14F-4D97-AF65-F5344CB8AC3E}">
        <p14:creationId xmlns:p14="http://schemas.microsoft.com/office/powerpoint/2010/main" val="2203011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How to Increase Brain Power of Child ~ Moms &amp; Doctor Recommended">
            <a:extLst>
              <a:ext uri="{FF2B5EF4-FFF2-40B4-BE49-F238E27FC236}">
                <a16:creationId xmlns:a16="http://schemas.microsoft.com/office/drawing/2014/main" id="{E5301621-AF1E-008D-05E4-D3175973CA65}"/>
              </a:ext>
            </a:extLst>
          </p:cNvPr>
          <p:cNvPicPr>
            <a:picLocks noChangeAspect="1"/>
          </p:cNvPicPr>
          <p:nvPr/>
        </p:nvPicPr>
        <p:blipFill rotWithShape="1">
          <a:blip r:embed="rId2"/>
          <a:srcRect l="1931" r="5179" b="-1"/>
          <a:stretch/>
        </p:blipFill>
        <p:spPr>
          <a:xfrm>
            <a:off x="-3047" y="10"/>
            <a:ext cx="12191999" cy="6857990"/>
          </a:xfrm>
          <a:prstGeom prst="rect">
            <a:avLst/>
          </a:prstGeom>
        </p:spPr>
      </p:pic>
      <p:sp>
        <p:nvSpPr>
          <p:cNvPr id="13" name="Title 12">
            <a:extLst>
              <a:ext uri="{FF2B5EF4-FFF2-40B4-BE49-F238E27FC236}">
                <a16:creationId xmlns:a16="http://schemas.microsoft.com/office/drawing/2014/main" id="{F55AB212-E208-FC49-2AFA-11A52F689E74}"/>
              </a:ext>
            </a:extLst>
          </p:cNvPr>
          <p:cNvSpPr txBox="1">
            <a:spLocks noGrp="1"/>
          </p:cNvSpPr>
          <p:nvPr>
            <p:ph type="title" idx="4294967295"/>
          </p:nvPr>
        </p:nvSpPr>
        <p:spPr>
          <a:xfrm>
            <a:off x="1097280" y="325550"/>
            <a:ext cx="10058400" cy="3574778"/>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lgn="ctr">
              <a:spcAft>
                <a:spcPts val="600"/>
              </a:spcAft>
              <a:defRPr/>
            </a:pPr>
            <a:r>
              <a:rPr kumimoji="0" lang="en-US" sz="5200" b="0" i="0" u="none" strike="noStrike" kern="1200" cap="none" spc="0" normalizeH="0" baseline="0" noProof="0">
                <a:ln w="22225">
                  <a:solidFill>
                    <a:srgbClr val="FFFFFF"/>
                  </a:solidFill>
                </a:ln>
                <a:solidFill>
                  <a:srgbClr val="FFFFFF"/>
                </a:solidFill>
                <a:effectLst/>
                <a:uLnTx/>
                <a:uFillTx/>
                <a:latin typeface="+mj-lt"/>
                <a:ea typeface="+mj-ea"/>
                <a:cs typeface="+mj-cs"/>
              </a:rPr>
              <a:t> </a:t>
            </a:r>
            <a:r>
              <a:rPr lang="en-US" sz="5200" b="0">
                <a:ln w="22225">
                  <a:solidFill>
                    <a:srgbClr val="FFFFFF"/>
                  </a:solidFill>
                </a:ln>
                <a:solidFill>
                  <a:srgbClr val="FFFFFF"/>
                </a:solidFill>
                <a:latin typeface="Calibri Light"/>
                <a:ea typeface="Calibri Light"/>
                <a:cs typeface="Calibri Light"/>
              </a:rPr>
              <a:t>T</a:t>
            </a:r>
            <a:r>
              <a:rPr lang="en-US" sz="5400" b="0">
                <a:ln w="22225">
                  <a:solidFill>
                    <a:srgbClr val="FFFFFF"/>
                  </a:solidFill>
                </a:ln>
                <a:solidFill>
                  <a:srgbClr val="FFFFFF"/>
                </a:solidFill>
                <a:latin typeface="Arial"/>
                <a:cs typeface="Arial"/>
              </a:rPr>
              <a:t>he Developing</a:t>
            </a:r>
            <a:r>
              <a:rPr kumimoji="0" lang="en-US" sz="5400" b="0" i="0" u="none" strike="noStrike" kern="1200" cap="none" spc="0" normalizeH="0" baseline="0" noProof="0">
                <a:ln w="22225">
                  <a:solidFill>
                    <a:srgbClr val="FFFFFF"/>
                  </a:solidFill>
                </a:ln>
                <a:solidFill>
                  <a:srgbClr val="FFFFFF"/>
                </a:solidFill>
                <a:effectLst/>
                <a:uLnTx/>
                <a:uFillTx/>
                <a:latin typeface="Arial"/>
                <a:cs typeface="Arial"/>
              </a:rPr>
              <a:t> Brain!</a:t>
            </a:r>
          </a:p>
        </p:txBody>
      </p:sp>
    </p:spTree>
    <p:extLst>
      <p:ext uri="{BB962C8B-B14F-4D97-AF65-F5344CB8AC3E}">
        <p14:creationId xmlns:p14="http://schemas.microsoft.com/office/powerpoint/2010/main" val="88366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B4E-7F44-D9D1-75F3-A982072EFD5E}"/>
              </a:ext>
            </a:extLst>
          </p:cNvPr>
          <p:cNvSpPr>
            <a:spLocks noGrp="1"/>
          </p:cNvSpPr>
          <p:nvPr>
            <p:ph type="title"/>
          </p:nvPr>
        </p:nvSpPr>
        <p:spPr>
          <a:xfrm>
            <a:off x="761839" y="968656"/>
            <a:ext cx="6293587" cy="1835559"/>
          </a:xfrm>
        </p:spPr>
        <p:txBody>
          <a:bodyPr anchor="t">
            <a:normAutofit/>
          </a:bodyPr>
          <a:lstStyle/>
          <a:p>
            <a:r>
              <a:rPr lang="en-US" sz="3600">
                <a:latin typeface="Arial"/>
                <a:cs typeface="Arial"/>
              </a:rPr>
              <a:t>The Positive Impact of Early Intervention on the Brain</a:t>
            </a:r>
          </a:p>
          <a:p>
            <a:endParaRPr lang="en-US" sz="3000"/>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4D0533-961C-83F6-504D-428E8C42E267}"/>
              </a:ext>
            </a:extLst>
          </p:cNvPr>
          <p:cNvSpPr>
            <a:spLocks noGrp="1"/>
          </p:cNvSpPr>
          <p:nvPr>
            <p:ph idx="1"/>
          </p:nvPr>
        </p:nvSpPr>
        <p:spPr>
          <a:xfrm>
            <a:off x="761839" y="2551176"/>
            <a:ext cx="6260496" cy="3602935"/>
          </a:xfrm>
        </p:spPr>
        <p:txBody>
          <a:bodyPr vert="horz" lIns="91440" tIns="45720" rIns="91440" bIns="45720" rtlCol="0">
            <a:normAutofit/>
          </a:bodyPr>
          <a:lstStyle/>
          <a:p>
            <a:pPr marL="0" indent="0">
              <a:buNone/>
            </a:pPr>
            <a:r>
              <a:rPr lang="en-US">
                <a:latin typeface="Arial"/>
                <a:cs typeface="Arial"/>
              </a:rPr>
              <a:t>The brain is strengthened by </a:t>
            </a:r>
            <a:r>
              <a:rPr lang="en-US" b="1">
                <a:latin typeface="Arial"/>
                <a:cs typeface="Arial"/>
              </a:rPr>
              <a:t>positive early experiences, especially stable relationships with caring and responsive adults, safe and supportive environments</a:t>
            </a:r>
            <a:r>
              <a:rPr lang="en-US">
                <a:latin typeface="Arial"/>
                <a:cs typeface="Arial"/>
              </a:rPr>
              <a:t>, and appropriate nutrition. </a:t>
            </a:r>
          </a:p>
          <a:p>
            <a:pPr marL="0" indent="0">
              <a:buNone/>
            </a:pPr>
            <a:endParaRPr lang="en-US" sz="2000"/>
          </a:p>
          <a:p>
            <a:pPr marL="0" indent="0">
              <a:buNone/>
            </a:pPr>
            <a:endParaRPr lang="en-US" sz="2000"/>
          </a:p>
        </p:txBody>
      </p:sp>
      <p:pic>
        <p:nvPicPr>
          <p:cNvPr id="1026" name="Picture 2" descr="Brain Clipart Images - Free Download on Freepik">
            <a:extLst>
              <a:ext uri="{FF2B5EF4-FFF2-40B4-BE49-F238E27FC236}">
                <a16:creationId xmlns:a16="http://schemas.microsoft.com/office/drawing/2014/main" id="{B8A93886-6BE9-7870-362B-089A8226BD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2335" y="501520"/>
            <a:ext cx="4677829" cy="4677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46DA3A-FCF4-BF4F-EB99-860CDAFC917B}"/>
              </a:ext>
            </a:extLst>
          </p:cNvPr>
          <p:cNvSpPr txBox="1"/>
          <p:nvPr/>
        </p:nvSpPr>
        <p:spPr>
          <a:xfrm>
            <a:off x="4849008" y="6021813"/>
            <a:ext cx="50202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Segoe UI"/>
              </a:rPr>
              <a:t>Harvard University Center on the Developing Child</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7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5A26-90EC-BC03-B23A-2CA496F4FA61}"/>
              </a:ext>
            </a:extLst>
          </p:cNvPr>
          <p:cNvSpPr>
            <a:spLocks noGrp="1"/>
          </p:cNvSpPr>
          <p:nvPr>
            <p:ph type="title"/>
          </p:nvPr>
        </p:nvSpPr>
        <p:spPr>
          <a:xfrm>
            <a:off x="989319" y="521700"/>
            <a:ext cx="10207906" cy="991536"/>
          </a:xfrm>
        </p:spPr>
        <p:txBody>
          <a:bodyPr vert="horz" lIns="91440" tIns="45720" rIns="91440" bIns="45720" rtlCol="0" anchor="ctr">
            <a:noAutofit/>
          </a:bodyPr>
          <a:lstStyle/>
          <a:p>
            <a:r>
              <a:rPr lang="en-US" sz="4000">
                <a:latin typeface="Arial"/>
                <a:cs typeface="Arial"/>
              </a:rPr>
              <a:t>"The Early Catastrophe"</a:t>
            </a:r>
            <a:br>
              <a:rPr lang="en-US" sz="4000">
                <a:latin typeface="Arial"/>
                <a:cs typeface="Arial"/>
              </a:rPr>
            </a:br>
            <a:r>
              <a:rPr lang="en-US" sz="4000">
                <a:latin typeface="Arial"/>
                <a:cs typeface="Arial"/>
              </a:rPr>
              <a:t>The Thirty Million Word Gap</a:t>
            </a:r>
            <a:br>
              <a:rPr lang="en-US" sz="4000"/>
            </a:br>
            <a:endParaRPr lang="en-US" sz="4000"/>
          </a:p>
        </p:txBody>
      </p:sp>
      <p:sp>
        <p:nvSpPr>
          <p:cNvPr id="3" name="Content Placeholder 2">
            <a:extLst>
              <a:ext uri="{FF2B5EF4-FFF2-40B4-BE49-F238E27FC236}">
                <a16:creationId xmlns:a16="http://schemas.microsoft.com/office/drawing/2014/main" id="{07237855-6C72-4E79-21D6-13983472A022}"/>
              </a:ext>
            </a:extLst>
          </p:cNvPr>
          <p:cNvSpPr>
            <a:spLocks noGrp="1"/>
          </p:cNvSpPr>
          <p:nvPr>
            <p:ph idx="1"/>
          </p:nvPr>
        </p:nvSpPr>
        <p:spPr>
          <a:xfrm>
            <a:off x="996220" y="1426548"/>
            <a:ext cx="10207907" cy="4683073"/>
          </a:xfrm>
        </p:spPr>
        <p:txBody>
          <a:bodyPr vert="horz" lIns="91440" tIns="45720" rIns="91440" bIns="45720" rtlCol="0" anchor="t">
            <a:normAutofit/>
          </a:bodyPr>
          <a:lstStyle/>
          <a:p>
            <a:pPr marL="0" indent="0">
              <a:buNone/>
            </a:pPr>
            <a:r>
              <a:rPr lang="en-US">
                <a:latin typeface="Arial"/>
                <a:cs typeface="Arial"/>
              </a:rPr>
              <a:t>A famous longitudinal study revealed that...</a:t>
            </a:r>
          </a:p>
          <a:p>
            <a:pPr marL="914400" lvl="1">
              <a:buFont typeface="Courier New" panose="020B0604020202020204" pitchFamily="34" charset="0"/>
              <a:buChar char="o"/>
            </a:pPr>
            <a:r>
              <a:rPr lang="en-US">
                <a:latin typeface="Arial"/>
                <a:cs typeface="Arial"/>
              </a:rPr>
              <a:t>Children's language experiences vary greatly based on socioeconomic </a:t>
            </a:r>
            <a:br>
              <a:rPr lang="en-US">
                <a:latin typeface="Arial"/>
                <a:cs typeface="Arial"/>
              </a:rPr>
            </a:br>
            <a:r>
              <a:rPr lang="en-US">
                <a:latin typeface="Arial"/>
                <a:cs typeface="Arial"/>
              </a:rPr>
              <a:t>status (SES).</a:t>
            </a:r>
            <a:endParaRPr lang="en-US"/>
          </a:p>
          <a:p>
            <a:pPr marL="914400" lvl="1">
              <a:buFont typeface="Courier New" panose="020B0604020202020204" pitchFamily="34" charset="0"/>
              <a:buChar char="o"/>
            </a:pPr>
            <a:r>
              <a:rPr lang="en-US">
                <a:latin typeface="Arial"/>
                <a:cs typeface="Arial"/>
              </a:rPr>
              <a:t>Children from low SES homes have been exposed to </a:t>
            </a:r>
            <a:r>
              <a:rPr lang="en-US">
                <a:solidFill>
                  <a:srgbClr val="FF0000"/>
                </a:solidFill>
                <a:latin typeface="Arial"/>
                <a:cs typeface="Arial"/>
              </a:rPr>
              <a:t>thirty million fewer words </a:t>
            </a:r>
            <a:r>
              <a:rPr lang="en-US">
                <a:latin typeface="Arial"/>
                <a:cs typeface="Arial"/>
              </a:rPr>
              <a:t>by age four than their peers from higher SES homes.</a:t>
            </a:r>
          </a:p>
          <a:p>
            <a:pPr marL="0" indent="0">
              <a:buNone/>
            </a:pPr>
            <a:r>
              <a:rPr lang="en-US">
                <a:latin typeface="Arial"/>
                <a:cs typeface="Arial"/>
              </a:rPr>
              <a:t>The study also looked at the language of the same children at ages 9 and 10 and found that…</a:t>
            </a:r>
          </a:p>
          <a:p>
            <a:pPr marL="914400" lvl="1">
              <a:buFont typeface="Courier New" panose="020B0604020202020204" pitchFamily="34" charset="0"/>
              <a:buChar char="o"/>
            </a:pPr>
            <a:r>
              <a:rPr lang="en-US">
                <a:latin typeface="Arial"/>
                <a:cs typeface="Arial"/>
              </a:rPr>
              <a:t>The children's vocabulary at age 3 was strongly associated with and predictive of language and vocabulary skills .</a:t>
            </a:r>
          </a:p>
        </p:txBody>
      </p:sp>
      <p:sp>
        <p:nvSpPr>
          <p:cNvPr id="4" name="TextBox 3">
            <a:extLst>
              <a:ext uri="{FF2B5EF4-FFF2-40B4-BE49-F238E27FC236}">
                <a16:creationId xmlns:a16="http://schemas.microsoft.com/office/drawing/2014/main" id="{0448D287-B7FE-01C2-B08D-59751B6FF348}"/>
              </a:ext>
            </a:extLst>
          </p:cNvPr>
          <p:cNvSpPr txBox="1"/>
          <p:nvPr/>
        </p:nvSpPr>
        <p:spPr>
          <a:xfrm>
            <a:off x="1790178" y="6022932"/>
            <a:ext cx="86199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hlinkClick r:id="rId3"/>
              </a:rPr>
              <a:t>Hart, Thomas &amp; Risley, Betty, "The Early Catastrophe" American </a:t>
            </a:r>
            <a:r>
              <a:rPr kumimoji="0" lang="en-US" sz="1200" b="0" i="0" u="none" strike="noStrike" kern="1200" cap="none" spc="0" normalizeH="0" baseline="0" noProof="0" err="1">
                <a:ln>
                  <a:noFill/>
                </a:ln>
                <a:solidFill>
                  <a:prstClr val="black"/>
                </a:solidFill>
                <a:effectLst/>
                <a:uLnTx/>
                <a:uFillTx/>
                <a:latin typeface="Arial"/>
                <a:ea typeface="+mn-ea"/>
                <a:cs typeface="Arial"/>
                <a:hlinkClick r:id="rId3"/>
              </a:rPr>
              <a:t>Educator,Spring</a:t>
            </a:r>
            <a:r>
              <a:rPr kumimoji="0" lang="en-US" sz="1200" b="0" i="0" u="none" strike="noStrike" kern="1200" cap="none" spc="0" normalizeH="0" baseline="0" noProof="0">
                <a:ln>
                  <a:noFill/>
                </a:ln>
                <a:solidFill>
                  <a:prstClr val="black"/>
                </a:solidFill>
                <a:effectLst/>
                <a:uLnTx/>
                <a:uFillTx/>
                <a:latin typeface="Arial"/>
                <a:ea typeface="+mn-ea"/>
                <a:cs typeface="Arial"/>
                <a:hlinkClick r:id="rId3"/>
              </a:rPr>
              <a:t>, 2003.</a:t>
            </a:r>
            <a:r>
              <a:rPr kumimoji="0" lang="en-US" sz="1200" b="0" i="0" u="none" strike="noStrike" kern="1200" cap="none" spc="0" normalizeH="0" baseline="0" noProof="0">
                <a:ln>
                  <a:noFill/>
                </a:ln>
                <a:solidFill>
                  <a:prstClr val="black"/>
                </a:solidFill>
                <a:effectLst/>
                <a:uLnTx/>
                <a:uFillTx/>
                <a:latin typeface="Arial"/>
                <a:ea typeface="+mn-ea"/>
                <a:cs typeface="Arial"/>
              </a:rPr>
              <a:t> </a:t>
            </a:r>
          </a:p>
        </p:txBody>
      </p:sp>
      <p:pic>
        <p:nvPicPr>
          <p:cNvPr id="5" name="Picture 4" descr="The Spark Create Imagine Wood Alphabet Blocks Set. - Walmart.com">
            <a:extLst>
              <a:ext uri="{FF2B5EF4-FFF2-40B4-BE49-F238E27FC236}">
                <a16:creationId xmlns:a16="http://schemas.microsoft.com/office/drawing/2014/main" id="{19479FB0-FC51-F743-D1B8-88396A52D794}"/>
              </a:ext>
            </a:extLst>
          </p:cNvPr>
          <p:cNvPicPr>
            <a:picLocks noChangeAspect="1"/>
          </p:cNvPicPr>
          <p:nvPr/>
        </p:nvPicPr>
        <p:blipFill>
          <a:blip r:embed="rId4"/>
          <a:stretch>
            <a:fillRect/>
          </a:stretch>
        </p:blipFill>
        <p:spPr>
          <a:xfrm>
            <a:off x="9174822" y="-2381"/>
            <a:ext cx="1912278" cy="1944489"/>
          </a:xfrm>
          <a:prstGeom prst="rect">
            <a:avLst/>
          </a:prstGeom>
        </p:spPr>
      </p:pic>
    </p:spTree>
    <p:extLst>
      <p:ext uri="{BB962C8B-B14F-4D97-AF65-F5344CB8AC3E}">
        <p14:creationId xmlns:p14="http://schemas.microsoft.com/office/powerpoint/2010/main" val="3701916012"/>
      </p:ext>
    </p:extLst>
  </p:cSld>
  <p:clrMapOvr>
    <a:masterClrMapping/>
  </p:clrMapOvr>
  <mc:AlternateContent xmlns:mc="http://schemas.openxmlformats.org/markup-compatibility/2006">
    <mc:Choice xmlns:p14="http://schemas.microsoft.com/office/powerpoint/2010/main" Requires="p14">
      <p:transition spd="slow" p14:dur="2000" advTm="80152"/>
    </mc:Choice>
    <mc:Fallback>
      <p:transition spd="slow" advTm="801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174446337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183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358907207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75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C6FF00-4597-7E4D-99E2-F84B468D9C99}"/>
              </a:ext>
              <a:ext uri="{C183D7F6-B498-43B3-948B-1728B52AA6E4}">
                <adec:decorative xmlns:adec="http://schemas.microsoft.com/office/drawing/2017/decorative" val="0"/>
              </a:ext>
            </a:extLst>
          </p:cNvPr>
          <p:cNvSpPr>
            <a:spLocks noGrp="1"/>
          </p:cNvSpPr>
          <p:nvPr>
            <p:ph type="title"/>
          </p:nvPr>
        </p:nvSpPr>
        <p:spPr>
          <a:xfrm>
            <a:off x="1223716" y="153041"/>
            <a:ext cx="10207906" cy="800269"/>
          </a:xfrm>
        </p:spPr>
        <p:txBody>
          <a:bodyPr>
            <a:normAutofit fontScale="90000"/>
          </a:bodyPr>
          <a:lstStyle/>
          <a:p>
            <a:br>
              <a:rPr lang="en-US"/>
            </a:br>
            <a:br>
              <a:rPr lang="en-US"/>
            </a:br>
            <a:r>
              <a:rPr lang="en-US" sz="4400"/>
              <a:t>Phonological Awareness:</a:t>
            </a:r>
            <a:br>
              <a:rPr lang="en-US" sz="4400"/>
            </a:br>
            <a:br>
              <a:rPr lang="en-US" sz="4400"/>
            </a:br>
            <a:r>
              <a:rPr lang="en-US" sz="4000" b="0">
                <a:solidFill>
                  <a:schemeClr val="accent6">
                    <a:lumMod val="75000"/>
                  </a:schemeClr>
                </a:solidFill>
              </a:rPr>
              <a:t>The ability to recognize and manipulate the sounds  in spoken language</a:t>
            </a:r>
            <a:endParaRPr lang="en-US" sz="4900" b="0">
              <a:solidFill>
                <a:schemeClr val="accent6">
                  <a:lumMod val="75000"/>
                </a:schemeClr>
              </a:solidFill>
            </a:endParaRPr>
          </a:p>
        </p:txBody>
      </p:sp>
      <p:graphicFrame>
        <p:nvGraphicFramePr>
          <p:cNvPr id="5" name="Content Placeholder 2" descr="Rhyming&#10;Alliteration&#10;Isolating Sounds">
            <a:extLst>
              <a:ext uri="{FF2B5EF4-FFF2-40B4-BE49-F238E27FC236}">
                <a16:creationId xmlns:a16="http://schemas.microsoft.com/office/drawing/2014/main" id="{7489D013-BDF7-741A-7612-32C9DF242C8E}"/>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858691296"/>
              </p:ext>
            </p:extLst>
          </p:nvPr>
        </p:nvGraphicFramePr>
        <p:xfrm>
          <a:off x="992046" y="2319708"/>
          <a:ext cx="10207907" cy="3696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070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285286009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03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0645-CB19-1578-A0F5-60D822AB8EBD}"/>
              </a:ext>
            </a:extLst>
          </p:cNvPr>
          <p:cNvSpPr>
            <a:spLocks noGrp="1"/>
          </p:cNvSpPr>
          <p:nvPr>
            <p:ph type="title"/>
          </p:nvPr>
        </p:nvSpPr>
        <p:spPr>
          <a:xfrm>
            <a:off x="838200" y="365125"/>
            <a:ext cx="10515600" cy="1325563"/>
          </a:xfrm>
        </p:spPr>
        <p:txBody>
          <a:bodyPr>
            <a:normAutofit/>
          </a:bodyPr>
          <a:lstStyle/>
          <a:p>
            <a:r>
              <a:rPr lang="en-US" sz="4600"/>
              <a:t>Print Awareness or Concepts of Print</a:t>
            </a:r>
          </a:p>
        </p:txBody>
      </p:sp>
      <p:sp>
        <p:nvSpPr>
          <p:cNvPr id="4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descr="Print Awareness or Concepts of Print&#10;include Book Conventions, Print Conventions and Print Functions&#10;">
            <a:extLst>
              <a:ext uri="{FF2B5EF4-FFF2-40B4-BE49-F238E27FC236}">
                <a16:creationId xmlns:a16="http://schemas.microsoft.com/office/drawing/2014/main" id="{8C79E55E-B8E0-B60C-DE1A-F33F28DF2AB8}"/>
              </a:ext>
            </a:extLst>
          </p:cNvPr>
          <p:cNvGraphicFramePr>
            <a:graphicFrameLocks noGrp="1"/>
          </p:cNvGraphicFramePr>
          <p:nvPr>
            <p:ph idx="1"/>
            <p:extLst>
              <p:ext uri="{D42A27DB-BD31-4B8C-83A1-F6EECF244321}">
                <p14:modId xmlns:p14="http://schemas.microsoft.com/office/powerpoint/2010/main" val="37110236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73E9CE1-E3DD-4AB6-129E-F7915AAC02E3}"/>
              </a:ext>
            </a:extLst>
          </p:cNvPr>
          <p:cNvSpPr txBox="1"/>
          <p:nvPr/>
        </p:nvSpPr>
        <p:spPr>
          <a:xfrm>
            <a:off x="6943073" y="6476245"/>
            <a:ext cx="4839210" cy="369332"/>
          </a:xfrm>
          <a:prstGeom prst="rect">
            <a:avLst/>
          </a:prstGeom>
          <a:noFill/>
        </p:spPr>
        <p:txBody>
          <a:bodyPr wrap="none" rtlCol="0">
            <a:spAutoFit/>
          </a:bodyPr>
          <a:lstStyle/>
          <a:p>
            <a:pPr algn="ctr"/>
            <a:r>
              <a:rPr lang="en-US">
                <a:hlinkClick r:id="rId7"/>
              </a:rPr>
              <a:t>Cox Campus, Three Categories of Print Awareness</a:t>
            </a:r>
            <a:endParaRPr lang="en-US"/>
          </a:p>
        </p:txBody>
      </p:sp>
    </p:spTree>
    <p:extLst>
      <p:ext uri="{BB962C8B-B14F-4D97-AF65-F5344CB8AC3E}">
        <p14:creationId xmlns:p14="http://schemas.microsoft.com/office/powerpoint/2010/main" val="3789781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62720541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751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F9CB-FB19-0849-21B7-5185E4D8C388}"/>
              </a:ext>
            </a:extLst>
          </p:cNvPr>
          <p:cNvSpPr>
            <a:spLocks noGrp="1"/>
          </p:cNvSpPr>
          <p:nvPr>
            <p:ph type="title"/>
          </p:nvPr>
        </p:nvSpPr>
        <p:spPr>
          <a:xfrm>
            <a:off x="1366958" y="-164219"/>
            <a:ext cx="10207906" cy="1325563"/>
          </a:xfrm>
        </p:spPr>
        <p:txBody>
          <a:bodyPr/>
          <a:lstStyle/>
          <a:p>
            <a:r>
              <a:rPr kumimoji="0" lang="en-US" sz="5200" b="1" i="0" u="none" strike="noStrike" kern="1200" cap="none" spc="0" normalizeH="0" baseline="0" noProof="0">
                <a:ln>
                  <a:noFill/>
                </a:ln>
                <a:solidFill>
                  <a:srgbClr val="44883E"/>
                </a:solidFill>
                <a:effectLst/>
                <a:uLnTx/>
                <a:uFillTx/>
                <a:latin typeface="Arial" panose="020B0604020202020204" pitchFamily="34" charset="0"/>
                <a:ea typeface="+mj-ea"/>
                <a:cs typeface="Arial" panose="020B0604020202020204" pitchFamily="34" charset="0"/>
              </a:rPr>
              <a:t>Alphabetic Principle</a:t>
            </a:r>
            <a:endParaRPr lang="en-US"/>
          </a:p>
        </p:txBody>
      </p:sp>
      <p:sp>
        <p:nvSpPr>
          <p:cNvPr id="3" name="Content Placeholder 2">
            <a:extLst>
              <a:ext uri="{FF2B5EF4-FFF2-40B4-BE49-F238E27FC236}">
                <a16:creationId xmlns:a16="http://schemas.microsoft.com/office/drawing/2014/main" id="{95B1E44B-1F4E-7AB8-C45D-CFCA7934C098}"/>
              </a:ext>
            </a:extLst>
          </p:cNvPr>
          <p:cNvSpPr>
            <a:spLocks noGrp="1"/>
          </p:cNvSpPr>
          <p:nvPr>
            <p:ph idx="1"/>
          </p:nvPr>
        </p:nvSpPr>
        <p:spPr>
          <a:xfrm>
            <a:off x="1145892" y="1480126"/>
            <a:ext cx="10207907" cy="4135670"/>
          </a:xfrm>
        </p:spPr>
        <p:txBody>
          <a:bodyPr>
            <a:normAutofit fontScale="70000" lnSpcReduction="20000"/>
          </a:bodyPr>
          <a:lstStyle/>
          <a:p>
            <a:pPr lvl="0"/>
            <a:r>
              <a:rPr lang="en-US" sz="3200">
                <a:latin typeface="Arial" panose="020B0604020202020204" pitchFamily="34" charset="0"/>
                <a:cs typeface="Arial" panose="020B0604020202020204" pitchFamily="34" charset="0"/>
              </a:rPr>
              <a:t>Knowing that words are made up of letters that represent the sounds of speech</a:t>
            </a:r>
          </a:p>
          <a:p>
            <a:pPr marL="457200" lvl="1" indent="0">
              <a:buNone/>
            </a:pPr>
            <a:endParaRPr lang="en-US" sz="2800">
              <a:latin typeface="Arial" panose="020B0604020202020204" pitchFamily="34" charset="0"/>
              <a:cs typeface="Arial" panose="020B0604020202020204" pitchFamily="34" charset="0"/>
            </a:endParaRPr>
          </a:p>
          <a:p>
            <a:pPr marL="457200" lvl="1" indent="0">
              <a:buNone/>
            </a:pPr>
            <a:endParaRPr lang="en-US" sz="2800">
              <a:latin typeface="Arial" panose="020B0604020202020204" pitchFamily="34" charset="0"/>
              <a:cs typeface="Arial" panose="020B0604020202020204" pitchFamily="34" charset="0"/>
            </a:endParaRPr>
          </a:p>
          <a:p>
            <a:pPr marL="457200" lvl="1" indent="0">
              <a:buNone/>
            </a:pPr>
            <a:r>
              <a:rPr lang="en-US" sz="4000">
                <a:latin typeface="Arial" panose="020B0604020202020204" pitchFamily="34" charset="0"/>
                <a:cs typeface="Arial" panose="020B0604020202020204" pitchFamily="34" charset="0"/>
              </a:rPr>
              <a:t>                                        </a:t>
            </a:r>
            <a:r>
              <a:rPr lang="en-US" sz="5700">
                <a:latin typeface="Arial" panose="020B0604020202020204" pitchFamily="34" charset="0"/>
                <a:cs typeface="Arial" panose="020B0604020202020204" pitchFamily="34" charset="0"/>
              </a:rPr>
              <a:t>=   /c/ + /a/ + /t/  </a:t>
            </a:r>
            <a:endParaRPr lang="en-US" sz="4000">
              <a:latin typeface="Arial" panose="020B0604020202020204" pitchFamily="34" charset="0"/>
              <a:cs typeface="Arial" panose="020B0604020202020204" pitchFamily="34" charset="0"/>
            </a:endParaRPr>
          </a:p>
          <a:p>
            <a:pPr marL="0" indent="0">
              <a:buNone/>
            </a:pPr>
            <a:endParaRPr lang="en-US"/>
          </a:p>
          <a:p>
            <a:pPr lvl="0"/>
            <a:endParaRPr lang="en-US"/>
          </a:p>
          <a:p>
            <a:pPr lvl="0"/>
            <a:r>
              <a:rPr lang="en-US"/>
              <a:t>Knowing how to translate the letters in printed words into the sounds they make to read and pronounce words accurately (also called phonological recoding)</a:t>
            </a:r>
          </a:p>
          <a:p>
            <a:pPr marL="0" indent="0">
              <a:buNone/>
            </a:pPr>
            <a:endParaRPr lang="en-US"/>
          </a:p>
          <a:p>
            <a:pPr marL="0" indent="0">
              <a:buNone/>
            </a:pPr>
            <a:endParaRPr lang="en-US"/>
          </a:p>
          <a:p>
            <a:pPr marL="0" indent="0">
              <a:buNone/>
            </a:pPr>
            <a:r>
              <a:rPr lang="en-US" sz="5700"/>
              <a:t>                         cat  = </a:t>
            </a:r>
          </a:p>
        </p:txBody>
      </p:sp>
      <p:pic>
        <p:nvPicPr>
          <p:cNvPr id="5" name="Picture 4" descr="Cartoon cat with a collar">
            <a:extLst>
              <a:ext uri="{FF2B5EF4-FFF2-40B4-BE49-F238E27FC236}">
                <a16:creationId xmlns:a16="http://schemas.microsoft.com/office/drawing/2014/main" id="{04DC7F46-17C3-95AD-028D-573AF6D4E12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16682" y="1914053"/>
            <a:ext cx="1325563" cy="1325563"/>
          </a:xfrm>
          <a:prstGeom prst="rect">
            <a:avLst/>
          </a:prstGeom>
        </p:spPr>
      </p:pic>
      <p:pic>
        <p:nvPicPr>
          <p:cNvPr id="6" name="Picture 5">
            <a:extLst>
              <a:ext uri="{FF2B5EF4-FFF2-40B4-BE49-F238E27FC236}">
                <a16:creationId xmlns:a16="http://schemas.microsoft.com/office/drawing/2014/main" id="{43435A39-DEC1-A628-FF9A-DDBF6B54C2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4277953"/>
            <a:ext cx="1322947" cy="1329043"/>
          </a:xfrm>
          <a:prstGeom prst="rect">
            <a:avLst/>
          </a:prstGeom>
        </p:spPr>
      </p:pic>
    </p:spTree>
    <p:extLst>
      <p:ext uri="{BB962C8B-B14F-4D97-AF65-F5344CB8AC3E}">
        <p14:creationId xmlns:p14="http://schemas.microsoft.com/office/powerpoint/2010/main" val="210348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BEB8-F1B6-2FC4-0C6B-04C4272D1D45}"/>
              </a:ext>
            </a:extLst>
          </p:cNvPr>
          <p:cNvSpPr>
            <a:spLocks noGrp="1"/>
          </p:cNvSpPr>
          <p:nvPr>
            <p:ph type="title"/>
          </p:nvPr>
        </p:nvSpPr>
        <p:spPr/>
        <p:txBody>
          <a:bodyPr>
            <a:normAutofit/>
          </a:bodyPr>
          <a:lstStyle/>
          <a:p>
            <a:r>
              <a:rPr lang="en-US" sz="4400"/>
              <a:t>Office of Federal Programs</a:t>
            </a:r>
          </a:p>
        </p:txBody>
      </p:sp>
      <p:sp>
        <p:nvSpPr>
          <p:cNvPr id="3" name="Content Placeholder 2">
            <a:extLst>
              <a:ext uri="{FF2B5EF4-FFF2-40B4-BE49-F238E27FC236}">
                <a16:creationId xmlns:a16="http://schemas.microsoft.com/office/drawing/2014/main" id="{B8B15295-6F17-681D-6920-72C8E3D9BFA3}"/>
              </a:ext>
            </a:extLst>
          </p:cNvPr>
          <p:cNvSpPr>
            <a:spLocks noGrp="1"/>
          </p:cNvSpPr>
          <p:nvPr>
            <p:ph idx="1"/>
          </p:nvPr>
        </p:nvSpPr>
        <p:spPr/>
        <p:txBody>
          <a:bodyPr/>
          <a:lstStyle/>
          <a:p>
            <a:pPr marL="0" indent="0">
              <a:buNone/>
            </a:pPr>
            <a:r>
              <a:rPr lang="en-US" b="0" i="0">
                <a:solidFill>
                  <a:srgbClr val="333333"/>
                </a:solidFill>
                <a:effectLst/>
                <a:highlight>
                  <a:srgbClr val="FFFFFF"/>
                </a:highlight>
              </a:rPr>
              <a:t>The Georgia Department of Education, Office of Federal Programs provides technical assistance, program monitoring, and resources to local educational agencies (LEA) implementing federal Every Student Succeeds Act (ESSA) grants and Individuals with Disabilities Education Act (IDEA) grants.  Additionally, this office provides the necessary infrastructure to support local school districts in their efforts to provide special education-related services for students with disabilities and services and supports for English learners.​​​</a:t>
            </a:r>
            <a:endParaRPr lang="en-US"/>
          </a:p>
        </p:txBody>
      </p:sp>
    </p:spTree>
    <p:extLst>
      <p:ext uri="{BB962C8B-B14F-4D97-AF65-F5344CB8AC3E}">
        <p14:creationId xmlns:p14="http://schemas.microsoft.com/office/powerpoint/2010/main" val="1736887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254815972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515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B2C6-B208-70A4-1C09-56819823705E}"/>
              </a:ext>
            </a:extLst>
          </p:cNvPr>
          <p:cNvSpPr>
            <a:spLocks noGrp="1"/>
          </p:cNvSpPr>
          <p:nvPr>
            <p:ph type="title"/>
          </p:nvPr>
        </p:nvSpPr>
        <p:spPr/>
        <p:txBody>
          <a:bodyPr/>
          <a:lstStyle/>
          <a:p>
            <a:r>
              <a:rPr lang="en-US"/>
              <a:t>Intentionally Teaching Vocabulary</a:t>
            </a:r>
          </a:p>
        </p:txBody>
      </p:sp>
      <p:sp>
        <p:nvSpPr>
          <p:cNvPr id="3" name="Content Placeholder 2">
            <a:extLst>
              <a:ext uri="{FF2B5EF4-FFF2-40B4-BE49-F238E27FC236}">
                <a16:creationId xmlns:a16="http://schemas.microsoft.com/office/drawing/2014/main" id="{EDB43904-56B2-0825-60EC-FF6FAF6629D2}"/>
              </a:ext>
            </a:extLst>
          </p:cNvPr>
          <p:cNvSpPr>
            <a:spLocks noGrp="1"/>
          </p:cNvSpPr>
          <p:nvPr>
            <p:ph idx="1"/>
          </p:nvPr>
        </p:nvSpPr>
        <p:spPr>
          <a:xfrm>
            <a:off x="1145892" y="1825624"/>
            <a:ext cx="10207907" cy="4464643"/>
          </a:xfrm>
        </p:spPr>
        <p:txBody>
          <a:bodyPr>
            <a:normAutofit/>
          </a:bodyPr>
          <a:lstStyle/>
          <a:p>
            <a:r>
              <a:rPr lang="en-US"/>
              <a:t>Can be learned incidentally through reading or listening</a:t>
            </a:r>
          </a:p>
          <a:p>
            <a:r>
              <a:rPr lang="en-US"/>
              <a:t>Supports reading development and increases comprehension</a:t>
            </a:r>
          </a:p>
          <a:p>
            <a:r>
              <a:rPr lang="en-US"/>
              <a:t>Should be taught directly and indirectly</a:t>
            </a:r>
          </a:p>
          <a:p>
            <a:r>
              <a:rPr lang="en-US"/>
              <a:t>Use informal activities, meals, and daily routines to teach </a:t>
            </a:r>
          </a:p>
          <a:p>
            <a:r>
              <a:rPr lang="en-US"/>
              <a:t>Introduce new vocabulary through books and stories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Preschool children can learn about words that are more sophisticated than those used in everyday life. Think of a more advanced version of an everyday word. </a:t>
            </a:r>
          </a:p>
          <a:p>
            <a:pPr marL="0" indent="0">
              <a:buNone/>
            </a:pPr>
            <a:endParaRPr lang="en-US"/>
          </a:p>
          <a:p>
            <a:pPr marL="0" indent="0">
              <a:buNone/>
            </a:pPr>
            <a:endParaRPr lang="en-US"/>
          </a:p>
        </p:txBody>
      </p:sp>
      <p:sp>
        <p:nvSpPr>
          <p:cNvPr id="5" name="TextBox 4">
            <a:extLst>
              <a:ext uri="{FF2B5EF4-FFF2-40B4-BE49-F238E27FC236}">
                <a16:creationId xmlns:a16="http://schemas.microsoft.com/office/drawing/2014/main" id="{604F9FEB-5A3F-5C05-D271-A9D788D91B20}"/>
              </a:ext>
            </a:extLst>
          </p:cNvPr>
          <p:cNvSpPr txBox="1"/>
          <p:nvPr/>
        </p:nvSpPr>
        <p:spPr>
          <a:xfrm>
            <a:off x="1671282" y="5928527"/>
            <a:ext cx="7821180" cy="369332"/>
          </a:xfrm>
          <a:prstGeom prst="rect">
            <a:avLst/>
          </a:prstGeom>
          <a:noFill/>
        </p:spPr>
        <p:txBody>
          <a:bodyPr wrap="none" rtlCol="0">
            <a:spAutoFit/>
          </a:bodyPr>
          <a:lstStyle/>
          <a:p>
            <a:pPr algn="ctr"/>
            <a:r>
              <a:rPr lang="en-US">
                <a:hlinkClick r:id="rId3"/>
              </a:rPr>
              <a:t>Using Early Childhood Classroom Activities to Build Vocabulary</a:t>
            </a:r>
            <a:r>
              <a:rPr lang="en-US"/>
              <a:t>, The Hanen Centre</a:t>
            </a:r>
          </a:p>
        </p:txBody>
      </p:sp>
    </p:spTree>
    <p:extLst>
      <p:ext uri="{BB962C8B-B14F-4D97-AF65-F5344CB8AC3E}">
        <p14:creationId xmlns:p14="http://schemas.microsoft.com/office/powerpoint/2010/main" val="3934670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B90E3A-47E2-941C-4A81-8EF679DBB1B4}"/>
              </a:ext>
            </a:extLst>
          </p:cNvPr>
          <p:cNvSpPr>
            <a:spLocks noGrp="1"/>
          </p:cNvSpPr>
          <p:nvPr>
            <p:ph type="title"/>
          </p:nvPr>
        </p:nvSpPr>
        <p:spPr>
          <a:xfrm>
            <a:off x="479394" y="1070800"/>
            <a:ext cx="3939688" cy="5583126"/>
          </a:xfrm>
        </p:spPr>
        <p:txBody>
          <a:bodyPr>
            <a:normAutofit/>
          </a:bodyPr>
          <a:lstStyle/>
          <a:p>
            <a:r>
              <a:rPr kumimoji="0" lang="en-US" sz="6000" i="0" u="none" strike="noStrike" kern="1200" cap="none" spc="0" normalizeH="0" baseline="0" noProof="0">
                <a:ln>
                  <a:noFill/>
                </a:ln>
                <a:effectLst/>
                <a:highlight>
                  <a:srgbClr val="FFFFFF"/>
                </a:highlight>
                <a:uLnTx/>
                <a:uFillTx/>
                <a:ea typeface="+mn-ea"/>
              </a:rPr>
              <a:t>Early</a:t>
            </a:r>
            <a:br>
              <a:rPr kumimoji="0" lang="en-US" sz="6000" i="0" u="none" strike="noStrike" kern="1200" cap="none" spc="0" normalizeH="0" baseline="0" noProof="0">
                <a:ln>
                  <a:noFill/>
                </a:ln>
                <a:effectLst/>
                <a:highlight>
                  <a:srgbClr val="FFFFFF"/>
                </a:highlight>
                <a:uLnTx/>
                <a:uFillTx/>
                <a:ea typeface="+mn-ea"/>
              </a:rPr>
            </a:br>
            <a:r>
              <a:rPr kumimoji="0" lang="en-US" sz="6000" i="0" u="none" strike="noStrike" kern="1200" cap="none" spc="0" normalizeH="0" baseline="0" noProof="0">
                <a:ln>
                  <a:noFill/>
                </a:ln>
                <a:effectLst/>
                <a:highlight>
                  <a:srgbClr val="FFFFFF"/>
                </a:highlight>
                <a:uLnTx/>
                <a:uFillTx/>
                <a:ea typeface="+mn-ea"/>
              </a:rPr>
              <a:t>Skills Strongly Linked to  Reading</a:t>
            </a:r>
            <a:endParaRPr lang="en-US" sz="600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Phonological Awareness&#10;Awareness of Print&#10;Alphabetic Knowledge&#10;Vocabulary&#10;Grammar and Sentence Structure">
            <a:extLst>
              <a:ext uri="{FF2B5EF4-FFF2-40B4-BE49-F238E27FC236}">
                <a16:creationId xmlns:a16="http://schemas.microsoft.com/office/drawing/2014/main" id="{F70F8C4E-1980-D897-0329-1253B66A6277}"/>
              </a:ext>
            </a:extLst>
          </p:cNvPr>
          <p:cNvGraphicFramePr>
            <a:graphicFrameLocks noGrp="1"/>
          </p:cNvGraphicFramePr>
          <p:nvPr>
            <p:ph idx="1"/>
            <p:extLst>
              <p:ext uri="{D42A27DB-BD31-4B8C-83A1-F6EECF244321}">
                <p14:modId xmlns:p14="http://schemas.microsoft.com/office/powerpoint/2010/main" val="296608983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901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1533822-67CB-87CA-EABF-6E6E61CDBD35}"/>
              </a:ext>
            </a:extLst>
          </p:cNvPr>
          <p:cNvSpPr>
            <a:spLocks noGrp="1"/>
          </p:cNvSpPr>
          <p:nvPr>
            <p:ph type="title"/>
          </p:nvPr>
        </p:nvSpPr>
        <p:spPr>
          <a:xfrm>
            <a:off x="447472" y="1070800"/>
            <a:ext cx="4160961" cy="5583126"/>
          </a:xfrm>
        </p:spPr>
        <p:txBody>
          <a:bodyPr>
            <a:normAutofit/>
          </a:bodyPr>
          <a:lstStyle/>
          <a:p>
            <a:r>
              <a:rPr lang="en-US"/>
              <a:t>Grammar and Sentence Structure</a:t>
            </a:r>
            <a:br>
              <a:rPr lang="en-US" sz="4400"/>
            </a:br>
            <a:br>
              <a:rPr lang="en-US" sz="3800"/>
            </a:br>
            <a:endParaRPr lang="en-US" sz="3800" b="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Model&#10;Extend&#10;Recast&#10;">
            <a:extLst>
              <a:ext uri="{FF2B5EF4-FFF2-40B4-BE49-F238E27FC236}">
                <a16:creationId xmlns:a16="http://schemas.microsoft.com/office/drawing/2014/main" id="{D6DE30F1-1682-7C6A-A69A-13B7C8314503}"/>
              </a:ext>
            </a:extLst>
          </p:cNvPr>
          <p:cNvGraphicFramePr>
            <a:graphicFrameLocks noGrp="1"/>
          </p:cNvGraphicFramePr>
          <p:nvPr>
            <p:ph idx="1"/>
            <p:extLst>
              <p:ext uri="{D42A27DB-BD31-4B8C-83A1-F6EECF244321}">
                <p14:modId xmlns:p14="http://schemas.microsoft.com/office/powerpoint/2010/main" val="3984431770"/>
              </p:ext>
            </p:extLst>
          </p:nvPr>
        </p:nvGraphicFramePr>
        <p:xfrm>
          <a:off x="5515583" y="1577885"/>
          <a:ext cx="5526931" cy="514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6208E3B-2F6B-9C95-7621-92A48FEAB30F}"/>
              </a:ext>
            </a:extLst>
          </p:cNvPr>
          <p:cNvSpPr txBox="1"/>
          <p:nvPr/>
        </p:nvSpPr>
        <p:spPr>
          <a:xfrm>
            <a:off x="5241830" y="311903"/>
            <a:ext cx="6316774" cy="1261884"/>
          </a:xfrm>
          <a:prstGeom prst="rect">
            <a:avLst/>
          </a:prstGeom>
          <a:noFill/>
        </p:spPr>
        <p:txBody>
          <a:bodyPr wrap="square" rtlCol="0">
            <a:spAutoFit/>
          </a:bodyPr>
          <a:lstStyle/>
          <a:p>
            <a:pPr algn="ctr"/>
            <a:r>
              <a:rPr lang="en-US" sz="3800" b="1">
                <a:solidFill>
                  <a:srgbClr val="44883E"/>
                </a:solidFill>
                <a:latin typeface="Arial" panose="020B0604020202020204" pitchFamily="34" charset="0"/>
                <a:ea typeface="+mj-ea"/>
                <a:cs typeface="Arial" panose="020B0604020202020204" pitchFamily="34" charset="0"/>
              </a:rPr>
              <a:t>Strategies to Improve</a:t>
            </a:r>
            <a:r>
              <a:rPr kumimoji="0" lang="en-US" sz="3800" b="1" i="0" u="none" strike="noStrike" kern="1200" cap="none" spc="0" normalizeH="0" baseline="0" noProof="0">
                <a:ln>
                  <a:noFill/>
                </a:ln>
                <a:solidFill>
                  <a:srgbClr val="44883E"/>
                </a:solidFill>
                <a:effectLst/>
                <a:uLnTx/>
                <a:uFillTx/>
                <a:latin typeface="Arial" panose="020B0604020202020204" pitchFamily="34" charset="0"/>
                <a:ea typeface="+mj-ea"/>
                <a:cs typeface="Arial" panose="020B0604020202020204" pitchFamily="34" charset="0"/>
              </a:rPr>
              <a:t> Reading Comprehension</a:t>
            </a:r>
            <a:endParaRPr lang="en-US" b="1"/>
          </a:p>
        </p:txBody>
      </p:sp>
    </p:spTree>
    <p:extLst>
      <p:ext uri="{BB962C8B-B14F-4D97-AF65-F5344CB8AC3E}">
        <p14:creationId xmlns:p14="http://schemas.microsoft.com/office/powerpoint/2010/main" val="1098860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CCBB-8650-4691-D6C5-4DA1DAD40D1C}"/>
              </a:ext>
            </a:extLst>
          </p:cNvPr>
          <p:cNvSpPr>
            <a:spLocks noGrp="1"/>
          </p:cNvSpPr>
          <p:nvPr>
            <p:ph type="title"/>
          </p:nvPr>
        </p:nvSpPr>
        <p:spPr/>
        <p:txBody>
          <a:bodyPr>
            <a:normAutofit/>
          </a:bodyPr>
          <a:lstStyle/>
          <a:p>
            <a:r>
              <a:rPr lang="en-US"/>
              <a:t>The Simple View of Reading</a:t>
            </a:r>
          </a:p>
        </p:txBody>
      </p:sp>
      <p:pic>
        <p:nvPicPr>
          <p:cNvPr id="1026" name="Picture 2" descr="The Simple View of Reading - Science of Teaching Reading Resource Guide -  LibGuides at Relay Graduate School of Education">
            <a:extLst>
              <a:ext uri="{FF2B5EF4-FFF2-40B4-BE49-F238E27FC236}">
                <a16:creationId xmlns:a16="http://schemas.microsoft.com/office/drawing/2014/main" id="{3BEB9813-A544-156A-A06E-B05AD39F6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763" y="2617789"/>
            <a:ext cx="9517745" cy="241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Reading Rope&#10;Language comprehension: Background knowledge, vocabulary, language structures, verbal reasoning, literacy knowledge&#10;Word Recognition: Phonological Awareness, Decoding, sight recognition&#10;All of these together lead to skilled reading&#10;&#10;">
            <a:extLst>
              <a:ext uri="{FF2B5EF4-FFF2-40B4-BE49-F238E27FC236}">
                <a16:creationId xmlns:a16="http://schemas.microsoft.com/office/drawing/2014/main" id="{F2D8AB8B-959F-9CB8-FB9D-F915C50A3BA7}"/>
              </a:ext>
            </a:extLst>
          </p:cNvPr>
          <p:cNvPicPr>
            <a:picLocks noChangeAspect="1"/>
          </p:cNvPicPr>
          <p:nvPr/>
        </p:nvPicPr>
        <p:blipFill>
          <a:blip r:embed="rId2"/>
          <a:srcRect l="1051" r="19380" b="1"/>
          <a:stretch/>
        </p:blipFill>
        <p:spPr>
          <a:xfrm>
            <a:off x="1080711" y="1191210"/>
            <a:ext cx="8801803" cy="4950097"/>
          </a:xfrm>
          <a:prstGeom prst="rect">
            <a:avLst/>
          </a:prstGeom>
        </p:spPr>
      </p:pic>
      <p:sp>
        <p:nvSpPr>
          <p:cNvPr id="2" name="Title 1">
            <a:extLst>
              <a:ext uri="{FF2B5EF4-FFF2-40B4-BE49-F238E27FC236}">
                <a16:creationId xmlns:a16="http://schemas.microsoft.com/office/drawing/2014/main" id="{9C8A4212-AF77-9B8B-5CBE-27345EC903B6}"/>
              </a:ext>
            </a:extLst>
          </p:cNvPr>
          <p:cNvSpPr>
            <a:spLocks noGrp="1"/>
          </p:cNvSpPr>
          <p:nvPr>
            <p:ph type="title" idx="4294967295"/>
          </p:nvPr>
        </p:nvSpPr>
        <p:spPr>
          <a:xfrm>
            <a:off x="1802027" y="518983"/>
            <a:ext cx="10515600" cy="895265"/>
          </a:xfrm>
        </p:spPr>
        <p:txBody>
          <a:bodyPr>
            <a:normAutofit fontScale="90000"/>
          </a:bodyPr>
          <a:lstStyle/>
          <a:p>
            <a:r>
              <a:rPr lang="en-US" sz="5300"/>
              <a:t>Scarborough’s Reading Rope</a:t>
            </a:r>
            <a:br>
              <a:rPr lang="en-US"/>
            </a:br>
            <a:endParaRPr lang="en-US"/>
          </a:p>
        </p:txBody>
      </p:sp>
    </p:spTree>
    <p:extLst>
      <p:ext uri="{BB962C8B-B14F-4D97-AF65-F5344CB8AC3E}">
        <p14:creationId xmlns:p14="http://schemas.microsoft.com/office/powerpoint/2010/main" val="2369660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4F45-7AC1-B39D-A844-92CE92A3C1D7}"/>
              </a:ext>
            </a:extLst>
          </p:cNvPr>
          <p:cNvSpPr>
            <a:spLocks noGrp="1"/>
          </p:cNvSpPr>
          <p:nvPr>
            <p:ph type="ctrTitle"/>
          </p:nvPr>
        </p:nvSpPr>
        <p:spPr>
          <a:xfrm>
            <a:off x="1118935" y="1226098"/>
            <a:ext cx="10109771" cy="3139259"/>
          </a:xfrm>
        </p:spPr>
        <p:txBody>
          <a:bodyPr>
            <a:normAutofit/>
          </a:bodyPr>
          <a:lstStyle/>
          <a:p>
            <a:r>
              <a:rPr lang="en-US"/>
              <a:t>Daily Language Activities</a:t>
            </a:r>
            <a:br>
              <a:rPr lang="en-US"/>
            </a:br>
            <a:r>
              <a:rPr lang="en-US"/>
              <a:t>to</a:t>
            </a:r>
            <a:br>
              <a:rPr lang="en-US"/>
            </a:br>
            <a:r>
              <a:rPr lang="en-US"/>
              <a:t>Support Emergent Literacy</a:t>
            </a:r>
          </a:p>
        </p:txBody>
      </p:sp>
    </p:spTree>
    <p:extLst>
      <p:ext uri="{BB962C8B-B14F-4D97-AF65-F5344CB8AC3E}">
        <p14:creationId xmlns:p14="http://schemas.microsoft.com/office/powerpoint/2010/main" val="3381939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49D2D-B772-EF0D-A202-24EAED8AD6EC}"/>
              </a:ext>
            </a:extLst>
          </p:cNvPr>
          <p:cNvSpPr>
            <a:spLocks noGrp="1"/>
          </p:cNvSpPr>
          <p:nvPr>
            <p:ph type="title"/>
          </p:nvPr>
        </p:nvSpPr>
        <p:spPr>
          <a:xfrm>
            <a:off x="116958" y="212651"/>
            <a:ext cx="5784112" cy="1850065"/>
          </a:xfrm>
        </p:spPr>
        <p:txBody>
          <a:bodyPr anchor="ctr">
            <a:normAutofit/>
          </a:bodyPr>
          <a:lstStyle/>
          <a:p>
            <a:r>
              <a:rPr lang="en-US" sz="3600"/>
              <a:t>Parents Support Language Development When They..</a:t>
            </a:r>
          </a:p>
        </p:txBody>
      </p:sp>
      <p:sp>
        <p:nvSpPr>
          <p:cNvPr id="3" name="Content Placeholder 2">
            <a:extLst>
              <a:ext uri="{FF2B5EF4-FFF2-40B4-BE49-F238E27FC236}">
                <a16:creationId xmlns:a16="http://schemas.microsoft.com/office/drawing/2014/main" id="{F71A5A32-D9EC-8AF6-D2C4-1C97099E9E6F}"/>
              </a:ext>
            </a:extLst>
          </p:cNvPr>
          <p:cNvSpPr>
            <a:spLocks noGrp="1"/>
          </p:cNvSpPr>
          <p:nvPr>
            <p:ph idx="1"/>
          </p:nvPr>
        </p:nvSpPr>
        <p:spPr>
          <a:xfrm>
            <a:off x="116958" y="2498650"/>
            <a:ext cx="5709684" cy="4146699"/>
          </a:xfrm>
        </p:spPr>
        <p:txBody>
          <a:bodyPr anchor="ctr">
            <a:normAutofit fontScale="92500" lnSpcReduction="20000"/>
          </a:bodyPr>
          <a:lstStyle/>
          <a:p>
            <a:pPr>
              <a:buFont typeface="Arial" panose="020B0604020202020204" pitchFamily="34" charset="0"/>
              <a:buChar char="•"/>
            </a:pPr>
            <a:r>
              <a:rPr lang="en-US" sz="2400" b="0" i="0">
                <a:effectLst/>
                <a:highlight>
                  <a:srgbClr val="FFFFFF"/>
                </a:highlight>
              </a:rPr>
              <a:t>Talk to your child and name objects, people, and events in the everyday environment.</a:t>
            </a:r>
          </a:p>
          <a:p>
            <a:pPr>
              <a:buFont typeface="Arial" panose="020B0604020202020204" pitchFamily="34" charset="0"/>
              <a:buChar char="•"/>
            </a:pPr>
            <a:r>
              <a:rPr lang="en-US" sz="2400" b="0" i="0">
                <a:effectLst/>
                <a:highlight>
                  <a:srgbClr val="FFFFFF"/>
                </a:highlight>
              </a:rPr>
              <a:t>Repeat your child's strings of sounds (e.g., "dadadada, bababa") and add to them.</a:t>
            </a:r>
          </a:p>
          <a:p>
            <a:pPr>
              <a:buFont typeface="Arial" panose="020B0604020202020204" pitchFamily="34" charset="0"/>
              <a:buChar char="•"/>
            </a:pPr>
            <a:r>
              <a:rPr lang="en-US" sz="2400" b="0" i="0">
                <a:effectLst/>
                <a:highlight>
                  <a:srgbClr val="FFFFFF"/>
                </a:highlight>
              </a:rPr>
              <a:t>Talk to your child during daily routine activities such as bath or mealtime and respond to their questions.</a:t>
            </a:r>
          </a:p>
          <a:p>
            <a:pPr>
              <a:buFont typeface="Arial" panose="020B0604020202020204" pitchFamily="34" charset="0"/>
              <a:buChar char="•"/>
            </a:pPr>
            <a:r>
              <a:rPr lang="en-US" sz="2400" b="0" i="0">
                <a:effectLst/>
                <a:highlight>
                  <a:srgbClr val="FFFFFF"/>
                </a:highlight>
              </a:rPr>
              <a:t>Draw your child's attention to print in everyday settings such as traffic signs, store logos, and food containers.</a:t>
            </a:r>
          </a:p>
          <a:p>
            <a:pPr>
              <a:buFont typeface="Arial" panose="020B0604020202020204" pitchFamily="34" charset="0"/>
              <a:buChar char="•"/>
            </a:pPr>
            <a:r>
              <a:rPr lang="en-US" sz="2400" b="0" i="0">
                <a:effectLst/>
                <a:highlight>
                  <a:srgbClr val="FFFFFF"/>
                </a:highlight>
              </a:rPr>
              <a:t>Introduce new vocabulary words during holidays and special activities such as outings to the zoo, the park, and so on.</a:t>
            </a:r>
          </a:p>
          <a:p>
            <a:endParaRPr lang="en-US" sz="1600"/>
          </a:p>
        </p:txBody>
      </p:sp>
      <p:pic>
        <p:nvPicPr>
          <p:cNvPr id="9" name="Picture 8" descr="A person and a child sitting on a bench talking&#10;">
            <a:extLst>
              <a:ext uri="{FF2B5EF4-FFF2-40B4-BE49-F238E27FC236}">
                <a16:creationId xmlns:a16="http://schemas.microsoft.com/office/drawing/2014/main" id="{521FCF51-C9CC-CB26-D651-3E6C752918B5}"/>
              </a:ext>
            </a:extLst>
          </p:cNvPr>
          <p:cNvPicPr>
            <a:picLocks noChangeAspect="1"/>
          </p:cNvPicPr>
          <p:nvPr/>
        </p:nvPicPr>
        <p:blipFill>
          <a:blip r:embed="rId2">
            <a:extLst>
              <a:ext uri="{837473B0-CC2E-450A-ABE3-18F120FF3D39}">
                <a1611:picAttrSrcUrl xmlns:a1611="http://schemas.microsoft.com/office/drawing/2016/11/main" r:id="rId3"/>
              </a:ext>
            </a:extLst>
          </a:blip>
          <a:srcRect l="12552" r="23821"/>
          <a:stretch/>
        </p:blipFill>
        <p:spPr>
          <a:xfrm>
            <a:off x="6096000" y="1"/>
            <a:ext cx="6102825" cy="6858000"/>
          </a:xfrm>
          <a:prstGeom prst="rect">
            <a:avLst/>
          </a:prstGeom>
        </p:spPr>
      </p:pic>
    </p:spTree>
    <p:extLst>
      <p:ext uri="{BB962C8B-B14F-4D97-AF65-F5344CB8AC3E}">
        <p14:creationId xmlns:p14="http://schemas.microsoft.com/office/powerpoint/2010/main" val="2677651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01781-E5F3-AE5F-F341-F8B83CC95121}"/>
              </a:ext>
            </a:extLst>
          </p:cNvPr>
          <p:cNvSpPr>
            <a:spLocks noGrp="1"/>
          </p:cNvSpPr>
          <p:nvPr>
            <p:ph type="title"/>
          </p:nvPr>
        </p:nvSpPr>
        <p:spPr>
          <a:xfrm>
            <a:off x="1" y="1"/>
            <a:ext cx="5996762" cy="2241548"/>
          </a:xfrm>
        </p:spPr>
        <p:txBody>
          <a:bodyPr anchor="ctr">
            <a:normAutofit/>
          </a:bodyPr>
          <a:lstStyle/>
          <a:p>
            <a:r>
              <a:rPr kumimoji="0" lang="en-US" sz="3600" b="1" i="0" u="none" strike="noStrike" kern="1200" cap="none" spc="0" normalizeH="0" baseline="0" noProof="0">
                <a:ln>
                  <a:noFill/>
                </a:ln>
                <a:solidFill>
                  <a:srgbClr val="44883E"/>
                </a:solidFill>
                <a:effectLst/>
                <a:uLnTx/>
                <a:uFillTx/>
                <a:latin typeface="Arial" panose="020B0604020202020204" pitchFamily="34" charset="0"/>
                <a:ea typeface="+mj-ea"/>
                <a:cs typeface="Arial" panose="020B0604020202020204" pitchFamily="34" charset="0"/>
              </a:rPr>
              <a:t>Parents Support Language Development When They..</a:t>
            </a:r>
            <a:endParaRPr kumimoji="0" lang="en-US" sz="36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8AC42640-BD91-35EC-CBB3-B55EE6DDC74D}"/>
              </a:ext>
            </a:extLst>
          </p:cNvPr>
          <p:cNvSpPr>
            <a:spLocks noGrp="1"/>
          </p:cNvSpPr>
          <p:nvPr>
            <p:ph idx="1"/>
          </p:nvPr>
        </p:nvSpPr>
        <p:spPr>
          <a:xfrm>
            <a:off x="127591" y="2241550"/>
            <a:ext cx="5961581" cy="4467594"/>
          </a:xfrm>
        </p:spPr>
        <p:txBody>
          <a:bodyPr anchor="ctr">
            <a:normAutofit fontScale="92500" lnSpcReduction="2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Engage your child in singing, rhyming games, and nursery rhymes.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Read picture and story books that focus on sounds, rhymes, and alliteration (words that start with the same sound, as found in Dr. Seuss books).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Reread your child's favorite book(s).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Focus your child's attention on books by pointing to words and pictures as you read.</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Provide a variety of materials to encourage drawing and scribbling (e.g., crayons, paper, markers, finger paints).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effectLst/>
                <a:highlight>
                  <a:srgbClr val="FFFFFF"/>
                </a:highlight>
                <a:uLnTx/>
                <a:uFillTx/>
              </a:rPr>
              <a:t>Encourage your child to describe or tell a story about their drawing and write down the words.</a:t>
            </a:r>
          </a:p>
          <a:p>
            <a:pPr marL="0" indent="0">
              <a:buNone/>
            </a:pPr>
            <a:endParaRPr lang="en-US" sz="1400"/>
          </a:p>
        </p:txBody>
      </p:sp>
      <p:pic>
        <p:nvPicPr>
          <p:cNvPr id="4" name="Picture 3">
            <a:extLst>
              <a:ext uri="{FF2B5EF4-FFF2-40B4-BE49-F238E27FC236}">
                <a16:creationId xmlns:a16="http://schemas.microsoft.com/office/drawing/2014/main" id="{8933AE29-4109-6967-7E50-C6EDEC1256E8}"/>
              </a:ext>
              <a:ext uri="{C183D7F6-B498-43B3-948B-1728B52AA6E4}">
                <adec:decorative xmlns:adec="http://schemas.microsoft.com/office/drawing/2017/decorative" val="1"/>
              </a:ext>
            </a:extLst>
          </p:cNvPr>
          <p:cNvPicPr>
            <a:picLocks noChangeAspect="1"/>
          </p:cNvPicPr>
          <p:nvPr/>
        </p:nvPicPr>
        <p:blipFill>
          <a:blip r:embed="rId2"/>
          <a:srcRect r="13"/>
          <a:stretch/>
        </p:blipFill>
        <p:spPr>
          <a:xfrm>
            <a:off x="6096000" y="1"/>
            <a:ext cx="6102825" cy="6858000"/>
          </a:xfrm>
          <a:prstGeom prst="rect">
            <a:avLst/>
          </a:prstGeom>
        </p:spPr>
      </p:pic>
    </p:spTree>
    <p:extLst>
      <p:ext uri="{BB962C8B-B14F-4D97-AF65-F5344CB8AC3E}">
        <p14:creationId xmlns:p14="http://schemas.microsoft.com/office/powerpoint/2010/main" val="3424281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D3B2F9-15D3-D26C-9786-EC00FA128D5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rcRect l="31562" r="24063"/>
          <a:stretch/>
        </p:blipFill>
        <p:spPr>
          <a:xfrm>
            <a:off x="-1" y="-2"/>
            <a:ext cx="5410198" cy="6858002"/>
          </a:xfrm>
          <a:prstGeom prst="rect">
            <a:avLst/>
          </a:prstGeom>
        </p:spPr>
      </p:pic>
      <p:sp useBgFill="1">
        <p:nvSpPr>
          <p:cNvPr id="54" name="Rectangle 5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8500B-6391-CFE4-85CB-92EBD3E98E78}"/>
              </a:ext>
            </a:extLst>
          </p:cNvPr>
          <p:cNvSpPr>
            <a:spLocks noGrp="1"/>
          </p:cNvSpPr>
          <p:nvPr>
            <p:ph type="title"/>
          </p:nvPr>
        </p:nvSpPr>
        <p:spPr>
          <a:xfrm>
            <a:off x="5627077" y="405685"/>
            <a:ext cx="6229978" cy="1559301"/>
          </a:xfrm>
        </p:spPr>
        <p:txBody>
          <a:bodyPr>
            <a:normAutofit fontScale="90000"/>
          </a:bodyPr>
          <a:lstStyle/>
          <a:p>
            <a:r>
              <a:rPr lang="en-US" sz="4000">
                <a:latin typeface="Arial"/>
                <a:cs typeface="Arial"/>
              </a:rPr>
              <a:t>Conversational Turn Taking</a:t>
            </a:r>
            <a:br>
              <a:rPr lang="en-US" sz="4000">
                <a:latin typeface="Arial"/>
                <a:cs typeface="Arial"/>
              </a:rPr>
            </a:br>
            <a:r>
              <a:rPr lang="en-US" sz="4000">
                <a:latin typeface="Arial"/>
                <a:cs typeface="Arial"/>
              </a:rPr>
              <a:t>(Serve and Return)</a:t>
            </a:r>
            <a:endParaRPr lang="en-US" sz="3400"/>
          </a:p>
        </p:txBody>
      </p:sp>
      <p:sp>
        <p:nvSpPr>
          <p:cNvPr id="42" name="Content Placeholder 2">
            <a:extLst>
              <a:ext uri="{FF2B5EF4-FFF2-40B4-BE49-F238E27FC236}">
                <a16:creationId xmlns:a16="http://schemas.microsoft.com/office/drawing/2014/main" id="{28D1AFA7-0E86-2D23-75DC-ABA3FF7BA664}"/>
              </a:ext>
            </a:extLst>
          </p:cNvPr>
          <p:cNvSpPr>
            <a:spLocks noGrp="1"/>
          </p:cNvSpPr>
          <p:nvPr>
            <p:ph idx="1"/>
          </p:nvPr>
        </p:nvSpPr>
        <p:spPr>
          <a:xfrm>
            <a:off x="5952459" y="2466753"/>
            <a:ext cx="5732722" cy="3773325"/>
          </a:xfrm>
        </p:spPr>
        <p:txBody>
          <a:bodyPr vert="horz" lIns="91440" tIns="45720" rIns="91440" bIns="45720" rtlCol="0" anchor="ctr">
            <a:normAutofit lnSpcReduction="10000"/>
          </a:bodyPr>
          <a:lstStyle/>
          <a:p>
            <a:r>
              <a:rPr lang="en-US">
                <a:latin typeface="Arial"/>
                <a:cs typeface="Arial"/>
              </a:rPr>
              <a:t>Listen with anticipation and remember to respond in turn</a:t>
            </a:r>
            <a:endParaRPr lang="en-US"/>
          </a:p>
          <a:p>
            <a:r>
              <a:rPr lang="en-US">
                <a:latin typeface="Arial"/>
                <a:cs typeface="Arial"/>
              </a:rPr>
              <a:t>Allow children to respond fully </a:t>
            </a:r>
          </a:p>
          <a:p>
            <a:r>
              <a:rPr lang="en-US">
                <a:latin typeface="Arial"/>
                <a:cs typeface="Arial"/>
              </a:rPr>
              <a:t>Allow extra wait time for children who need time to process information, and formulate a response</a:t>
            </a:r>
          </a:p>
          <a:p>
            <a:r>
              <a:rPr lang="en-US">
                <a:latin typeface="Arial"/>
                <a:cs typeface="Arial"/>
              </a:rPr>
              <a:t>Show interest and enthusiasm for the child's efforts</a:t>
            </a:r>
          </a:p>
        </p:txBody>
      </p:sp>
    </p:spTree>
    <p:extLst>
      <p:ext uri="{BB962C8B-B14F-4D97-AF65-F5344CB8AC3E}">
        <p14:creationId xmlns:p14="http://schemas.microsoft.com/office/powerpoint/2010/main" val="1219037712"/>
      </p:ext>
    </p:extLst>
  </p:cSld>
  <p:clrMapOvr>
    <a:masterClrMapping/>
  </p:clrMapOvr>
  <mc:AlternateContent xmlns:mc="http://schemas.openxmlformats.org/markup-compatibility/2006">
    <mc:Choice xmlns:p14="http://schemas.microsoft.com/office/powerpoint/2010/main" Requires="p14">
      <p:transition spd="slow" p14:dur="2000" advTm="39374"/>
    </mc:Choice>
    <mc:Fallback>
      <p:transition spd="slow" advTm="3937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39D3-76DE-CD3D-CE15-5972E7A7FC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EF1509-5449-AF4C-7958-C19E160FC55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51DE95-34AC-30CD-2F7D-41EB65627D3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429" y="0"/>
            <a:ext cx="12083142" cy="6858000"/>
          </a:xfrm>
          <a:prstGeom prst="rect">
            <a:avLst/>
          </a:prstGeom>
        </p:spPr>
      </p:pic>
    </p:spTree>
    <p:extLst>
      <p:ext uri="{BB962C8B-B14F-4D97-AF65-F5344CB8AC3E}">
        <p14:creationId xmlns:p14="http://schemas.microsoft.com/office/powerpoint/2010/main" val="1567646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E4F45-7AC1-B39D-A844-92CE92A3C1D7}"/>
              </a:ext>
            </a:extLst>
          </p:cNvPr>
          <p:cNvSpPr>
            <a:spLocks noGrp="1"/>
          </p:cNvSpPr>
          <p:nvPr>
            <p:ph type="ctrTitle"/>
          </p:nvPr>
        </p:nvSpPr>
        <p:spPr>
          <a:xfrm>
            <a:off x="1001684" y="170412"/>
            <a:ext cx="10178934" cy="1328730"/>
          </a:xfrm>
        </p:spPr>
        <p:txBody>
          <a:bodyPr>
            <a:normAutofit/>
          </a:bodyPr>
          <a:lstStyle/>
          <a:p>
            <a:r>
              <a:rPr lang="en-US" sz="4400"/>
              <a:t>Reading to a Child</a:t>
            </a:r>
            <a:br>
              <a:rPr lang="en-US" sz="4400"/>
            </a:br>
            <a:r>
              <a:rPr lang="en-US" sz="4400"/>
              <a:t> Supports Emergent Literacy</a:t>
            </a:r>
          </a:p>
        </p:txBody>
      </p:sp>
      <p:pic>
        <p:nvPicPr>
          <p:cNvPr id="6" name="Picture 5" descr="A person and a child reading a book">
            <a:extLst>
              <a:ext uri="{FF2B5EF4-FFF2-40B4-BE49-F238E27FC236}">
                <a16:creationId xmlns:a16="http://schemas.microsoft.com/office/drawing/2014/main" id="{0D49F581-83F4-8418-8A99-21695A14B4E8}"/>
              </a:ext>
            </a:extLst>
          </p:cNvPr>
          <p:cNvPicPr>
            <a:picLocks noChangeAspect="1"/>
          </p:cNvPicPr>
          <p:nvPr/>
        </p:nvPicPr>
        <p:blipFill>
          <a:blip r:embed="rId2">
            <a:extLst>
              <a:ext uri="{837473B0-CC2E-450A-ABE3-18F120FF3D39}">
                <a1611:picAttrSrcUrl xmlns:a1611="http://schemas.microsoft.com/office/drawing/2016/11/main" r:id="rId3"/>
              </a:ext>
            </a:extLst>
          </a:blip>
          <a:srcRect l="428" r="3" b="3"/>
          <a:stretch/>
        </p:blipFill>
        <p:spPr>
          <a:xfrm>
            <a:off x="198741" y="2410448"/>
            <a:ext cx="5803323" cy="3890357"/>
          </a:xfrm>
          <a:prstGeom prst="rect">
            <a:avLst/>
          </a:prstGeom>
        </p:spPr>
      </p:pic>
      <p:pic>
        <p:nvPicPr>
          <p:cNvPr id="4" name="Picture 3" descr="A person and a baby reading a book">
            <a:extLst>
              <a:ext uri="{FF2B5EF4-FFF2-40B4-BE49-F238E27FC236}">
                <a16:creationId xmlns:a16="http://schemas.microsoft.com/office/drawing/2014/main" id="{73A381FA-F710-D8AE-A630-707C1E3BB617}"/>
              </a:ext>
            </a:extLst>
          </p:cNvPr>
          <p:cNvPicPr>
            <a:picLocks noChangeAspect="1"/>
          </p:cNvPicPr>
          <p:nvPr/>
        </p:nvPicPr>
        <p:blipFill>
          <a:blip r:embed="rId4">
            <a:extLst>
              <a:ext uri="{837473B0-CC2E-450A-ABE3-18F120FF3D39}">
                <a1611:picAttrSrcUrl xmlns:a1611="http://schemas.microsoft.com/office/drawing/2016/11/main" r:id="rId5"/>
              </a:ext>
            </a:extLst>
          </a:blip>
          <a:srcRect l="11616"/>
          <a:stretch/>
        </p:blipFill>
        <p:spPr>
          <a:xfrm>
            <a:off x="6189934" y="2410448"/>
            <a:ext cx="5803323" cy="3890357"/>
          </a:xfrm>
          <a:prstGeom prst="rect">
            <a:avLst/>
          </a:prstGeom>
        </p:spPr>
      </p:pic>
    </p:spTree>
    <p:extLst>
      <p:ext uri="{BB962C8B-B14F-4D97-AF65-F5344CB8AC3E}">
        <p14:creationId xmlns:p14="http://schemas.microsoft.com/office/powerpoint/2010/main" val="935527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B8DB-0C0A-2EA6-2A56-27E7223FF79F}"/>
              </a:ext>
            </a:extLst>
          </p:cNvPr>
          <p:cNvSpPr>
            <a:spLocks noGrp="1"/>
          </p:cNvSpPr>
          <p:nvPr>
            <p:ph type="title"/>
          </p:nvPr>
        </p:nvSpPr>
        <p:spPr/>
        <p:txBody>
          <a:bodyPr>
            <a:normAutofit fontScale="90000"/>
          </a:bodyPr>
          <a:lstStyle/>
          <a:p>
            <a:r>
              <a:rPr lang="en-US"/>
              <a:t>Reading to a Child is not Rocket Science – Anyone can do it!</a:t>
            </a:r>
          </a:p>
        </p:txBody>
      </p:sp>
      <p:sp>
        <p:nvSpPr>
          <p:cNvPr id="3" name="Content Placeholder 2">
            <a:extLst>
              <a:ext uri="{FF2B5EF4-FFF2-40B4-BE49-F238E27FC236}">
                <a16:creationId xmlns:a16="http://schemas.microsoft.com/office/drawing/2014/main" id="{A81CA806-D01F-7645-B4A1-5A8C0B0AACE9}"/>
              </a:ext>
            </a:extLst>
          </p:cNvPr>
          <p:cNvSpPr>
            <a:spLocks noGrp="1"/>
          </p:cNvSpPr>
          <p:nvPr>
            <p:ph idx="1"/>
          </p:nvPr>
        </p:nvSpPr>
        <p:spPr>
          <a:xfrm>
            <a:off x="1145892" y="1825625"/>
            <a:ext cx="6350061" cy="4135670"/>
          </a:xfrm>
        </p:spPr>
        <p:txBody>
          <a:bodyPr>
            <a:normAutofit fontScale="92500"/>
          </a:bodyPr>
          <a:lstStyle/>
          <a:p>
            <a:pPr marL="0" indent="0">
              <a:buNone/>
            </a:pPr>
            <a:r>
              <a:rPr lang="en-US" sz="2400" b="1" u="sng"/>
              <a:t>Choose a book that’s right for the child</a:t>
            </a:r>
          </a:p>
          <a:p>
            <a:r>
              <a:rPr lang="en-US" sz="2400"/>
              <a:t>Is the topic interesting to the child?</a:t>
            </a:r>
          </a:p>
          <a:p>
            <a:r>
              <a:rPr lang="en-US" sz="2400"/>
              <a:t>Is it developmentally appropriate</a:t>
            </a:r>
            <a:r>
              <a:rPr lang="en-US"/>
              <a:t>? </a:t>
            </a:r>
          </a:p>
          <a:p>
            <a:r>
              <a:rPr lang="en-US" sz="2400"/>
              <a:t>Choose books with repeated text or rhymes.</a:t>
            </a:r>
          </a:p>
          <a:p>
            <a:r>
              <a:rPr lang="en-US" sz="2400"/>
              <a:t>Choose books with creative illustrations. </a:t>
            </a:r>
          </a:p>
          <a:p>
            <a:r>
              <a:rPr lang="en-US" sz="2400"/>
              <a:t>Does the book foster connections?</a:t>
            </a:r>
          </a:p>
          <a:p>
            <a:r>
              <a:rPr lang="en-US" sz="2400"/>
              <a:t>Look for rich and interesting stories and characters.</a:t>
            </a:r>
          </a:p>
          <a:p>
            <a:r>
              <a:rPr lang="en-US" sz="2400"/>
              <a:t>Remember to include non-fiction books – children love them! </a:t>
            </a:r>
          </a:p>
          <a:p>
            <a:endParaRPr lang="en-US"/>
          </a:p>
          <a:p>
            <a:endParaRPr lang="en-US"/>
          </a:p>
        </p:txBody>
      </p:sp>
      <p:pic>
        <p:nvPicPr>
          <p:cNvPr id="5" name="Picture 4" descr="A rocket with smoke and clouds">
            <a:extLst>
              <a:ext uri="{FF2B5EF4-FFF2-40B4-BE49-F238E27FC236}">
                <a16:creationId xmlns:a16="http://schemas.microsoft.com/office/drawing/2014/main" id="{32312C9D-D765-943A-553A-DD5205DE73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2674" y="896705"/>
            <a:ext cx="5337544" cy="5337544"/>
          </a:xfrm>
          <a:prstGeom prst="rect">
            <a:avLst/>
          </a:prstGeom>
        </p:spPr>
      </p:pic>
    </p:spTree>
    <p:extLst>
      <p:ext uri="{BB962C8B-B14F-4D97-AF65-F5344CB8AC3E}">
        <p14:creationId xmlns:p14="http://schemas.microsoft.com/office/powerpoint/2010/main" val="525790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6DD8-2F31-3D62-7FD4-14DCA5AE2569}"/>
              </a:ext>
            </a:extLst>
          </p:cNvPr>
          <p:cNvSpPr>
            <a:spLocks noGrp="1"/>
          </p:cNvSpPr>
          <p:nvPr>
            <p:ph type="title"/>
          </p:nvPr>
        </p:nvSpPr>
        <p:spPr>
          <a:xfrm>
            <a:off x="1145894" y="3618"/>
            <a:ext cx="10207906" cy="1325563"/>
          </a:xfrm>
        </p:spPr>
        <p:txBody>
          <a:bodyPr/>
          <a:lstStyle/>
          <a:p>
            <a:r>
              <a:rPr lang="en-US"/>
              <a:t>Dialogic Reading</a:t>
            </a:r>
          </a:p>
        </p:txBody>
      </p:sp>
      <p:sp>
        <p:nvSpPr>
          <p:cNvPr id="3" name="Content Placeholder 2">
            <a:extLst>
              <a:ext uri="{FF2B5EF4-FFF2-40B4-BE49-F238E27FC236}">
                <a16:creationId xmlns:a16="http://schemas.microsoft.com/office/drawing/2014/main" id="{DDF9CC89-EB93-9943-B1D9-FF6C8120CF6E}"/>
              </a:ext>
            </a:extLst>
          </p:cNvPr>
          <p:cNvSpPr>
            <a:spLocks noGrp="1"/>
          </p:cNvSpPr>
          <p:nvPr>
            <p:ph idx="1"/>
          </p:nvPr>
        </p:nvSpPr>
        <p:spPr>
          <a:xfrm>
            <a:off x="1145892" y="1825625"/>
            <a:ext cx="10207907" cy="4522012"/>
          </a:xfrm>
        </p:spPr>
        <p:txBody>
          <a:bodyPr>
            <a:normAutofit fontScale="85000" lnSpcReduction="20000"/>
          </a:bodyPr>
          <a:lstStyle/>
          <a:p>
            <a:endParaRPr lang="en-US">
              <a:hlinkClick r:id="rId2"/>
            </a:endParaRPr>
          </a:p>
          <a:p>
            <a:endParaRPr lang="en-US">
              <a:hlinkClick r:id="rId2"/>
            </a:endParaRPr>
          </a:p>
          <a:p>
            <a:endParaRPr lang="en-US">
              <a:hlinkClick r:id="rId2"/>
            </a:endParaRPr>
          </a:p>
          <a:p>
            <a:endParaRPr lang="en-US">
              <a:hlinkClick r:id="rId2"/>
            </a:endParaRPr>
          </a:p>
          <a:p>
            <a:endParaRPr lang="en-US">
              <a:hlinkClick r:id="rId2"/>
            </a:endParaRPr>
          </a:p>
          <a:p>
            <a:endParaRPr lang="en-US">
              <a:hlinkClick r:id="rId2"/>
            </a:endParaRPr>
          </a:p>
          <a:p>
            <a:endParaRPr lang="en-US">
              <a:hlinkClick r:id="rId2"/>
            </a:endParaRPr>
          </a:p>
          <a:p>
            <a:pPr marL="0" indent="0">
              <a:buNone/>
            </a:pPr>
            <a:endParaRPr lang="en-US">
              <a:hlinkClick r:id="rId2"/>
            </a:endParaRPr>
          </a:p>
          <a:p>
            <a:pPr marL="0" indent="0">
              <a:buNone/>
            </a:pPr>
            <a:endParaRPr lang="en-US">
              <a:hlinkClick r:id="rId2"/>
            </a:endParaRPr>
          </a:p>
          <a:p>
            <a:pPr marL="0" indent="0">
              <a:buNone/>
            </a:pPr>
            <a:endParaRPr lang="en-US">
              <a:hlinkClick r:id="rId2"/>
            </a:endParaRPr>
          </a:p>
          <a:p>
            <a:pPr marL="0" indent="0">
              <a:buNone/>
            </a:pPr>
            <a:endParaRPr lang="en-US" sz="2400">
              <a:hlinkClick r:id="rId2"/>
            </a:endParaRPr>
          </a:p>
          <a:p>
            <a:pPr marL="0" indent="0">
              <a:buNone/>
            </a:pPr>
            <a:r>
              <a:rPr lang="en-US" sz="2400">
                <a:hlinkClick r:id="rId2"/>
              </a:rPr>
              <a:t>Dialogic Reading (DOGS!) </a:t>
            </a:r>
            <a:r>
              <a:rPr lang="en-US" sz="2400"/>
              <a:t>			Cincinnati Children’s Hospital</a:t>
            </a:r>
          </a:p>
          <a:p>
            <a:pPr marL="0" indent="0">
              <a:buNone/>
            </a:pPr>
            <a:endParaRPr lang="en-US" sz="2400"/>
          </a:p>
        </p:txBody>
      </p:sp>
      <p:pic>
        <p:nvPicPr>
          <p:cNvPr id="7" name="Picture 6">
            <a:extLst>
              <a:ext uri="{FF2B5EF4-FFF2-40B4-BE49-F238E27FC236}">
                <a16:creationId xmlns:a16="http://schemas.microsoft.com/office/drawing/2014/main" id="{BF435BA5-AE4A-7567-7E75-9CB0F90116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24552" y="1226731"/>
            <a:ext cx="7742896" cy="4404537"/>
          </a:xfrm>
          <a:prstGeom prst="rect">
            <a:avLst/>
          </a:prstGeom>
        </p:spPr>
      </p:pic>
    </p:spTree>
    <p:extLst>
      <p:ext uri="{BB962C8B-B14F-4D97-AF65-F5344CB8AC3E}">
        <p14:creationId xmlns:p14="http://schemas.microsoft.com/office/powerpoint/2010/main" val="2522173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FAAE-4A35-F747-B06D-7BA697EE87E6}"/>
              </a:ext>
            </a:extLst>
          </p:cNvPr>
          <p:cNvSpPr>
            <a:spLocks noGrp="1"/>
          </p:cNvSpPr>
          <p:nvPr>
            <p:ph type="title"/>
          </p:nvPr>
        </p:nvSpPr>
        <p:spPr/>
        <p:txBody>
          <a:bodyPr/>
          <a:lstStyle/>
          <a:p>
            <a:r>
              <a:rPr lang="en-US"/>
              <a:t>PEER</a:t>
            </a:r>
          </a:p>
        </p:txBody>
      </p:sp>
      <p:sp>
        <p:nvSpPr>
          <p:cNvPr id="3" name="Content Placeholder 2">
            <a:extLst>
              <a:ext uri="{FF2B5EF4-FFF2-40B4-BE49-F238E27FC236}">
                <a16:creationId xmlns:a16="http://schemas.microsoft.com/office/drawing/2014/main" id="{6E314A43-9339-4990-D8E3-33AD7571648E}"/>
              </a:ext>
            </a:extLst>
          </p:cNvPr>
          <p:cNvSpPr>
            <a:spLocks noGrp="1"/>
          </p:cNvSpPr>
          <p:nvPr>
            <p:ph idx="1"/>
          </p:nvPr>
        </p:nvSpPr>
        <p:spPr/>
        <p:txBody>
          <a:bodyPr>
            <a:normAutofit fontScale="92500" lnSpcReduction="10000"/>
          </a:bodyPr>
          <a:lstStyle/>
          <a:p>
            <a:r>
              <a:rPr lang="en-US"/>
              <a:t>Prompt the child to say something about the book or page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a question about something on the page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solidFill>
                  <a:prstClr val="black"/>
                </a:solidFill>
              </a:rPr>
              <a:t>Ask the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child to name an object on the page or talk about something in the story</a:t>
            </a:r>
            <a:endParaRPr lang="en-US"/>
          </a:p>
          <a:p>
            <a:r>
              <a:rPr lang="en-US"/>
              <a:t>Evaluate the child’s response</a:t>
            </a:r>
          </a:p>
          <a:p>
            <a:pPr lvl="1"/>
            <a:r>
              <a:rPr lang="en-US"/>
              <a:t>Is the answer correct?</a:t>
            </a:r>
          </a:p>
          <a:p>
            <a:r>
              <a:rPr lang="en-US"/>
              <a:t>Expand by rephrasing or adding information</a:t>
            </a:r>
          </a:p>
          <a:p>
            <a:pPr lvl="1"/>
            <a:r>
              <a:rPr lang="en-US"/>
              <a:t>Expand and recast to build vocabulary</a:t>
            </a:r>
          </a:p>
          <a:p>
            <a:pPr lvl="1"/>
            <a:r>
              <a:rPr lang="en-US"/>
              <a:t>Correct wrong response gently</a:t>
            </a:r>
          </a:p>
          <a:p>
            <a:r>
              <a:rPr lang="en-US"/>
              <a:t>Repeat the child’s response</a:t>
            </a:r>
          </a:p>
          <a:p>
            <a:pPr lvl="1"/>
            <a:r>
              <a:rPr lang="en-US"/>
              <a:t>Have the child repeat your expansion</a:t>
            </a:r>
          </a:p>
        </p:txBody>
      </p:sp>
    </p:spTree>
    <p:extLst>
      <p:ext uri="{BB962C8B-B14F-4D97-AF65-F5344CB8AC3E}">
        <p14:creationId xmlns:p14="http://schemas.microsoft.com/office/powerpoint/2010/main" val="2537892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044A-E539-4B8E-6887-C9AF7ECEC261}"/>
              </a:ext>
            </a:extLst>
          </p:cNvPr>
          <p:cNvSpPr>
            <a:spLocks noGrp="1"/>
          </p:cNvSpPr>
          <p:nvPr>
            <p:ph type="title"/>
          </p:nvPr>
        </p:nvSpPr>
        <p:spPr/>
        <p:txBody>
          <a:bodyPr/>
          <a:lstStyle/>
          <a:p>
            <a:r>
              <a:rPr lang="en-US"/>
              <a:t>Dialogic Reading: CROWD</a:t>
            </a:r>
          </a:p>
        </p:txBody>
      </p:sp>
      <p:graphicFrame>
        <p:nvGraphicFramePr>
          <p:cNvPr id="7" name="Content Placeholder 2" descr="Completion - Ask the child to complete a phrase or sentence&#10;Recall - Ask about details of what you read&#10;Open-ended Questions- ask about a picture in the book&#10;Wh Questions - Who, What, When, Where, and Why&#10;Distancing - relate the story to something in the child's life">
            <a:extLst>
              <a:ext uri="{FF2B5EF4-FFF2-40B4-BE49-F238E27FC236}">
                <a16:creationId xmlns:a16="http://schemas.microsoft.com/office/drawing/2014/main" id="{C654A0F4-9334-AD84-9F5D-6B846449D720}"/>
              </a:ext>
            </a:extLst>
          </p:cNvPr>
          <p:cNvGraphicFramePr>
            <a:graphicFrameLocks noGrp="1"/>
          </p:cNvGraphicFramePr>
          <p:nvPr>
            <p:ph idx="1"/>
            <p:extLst>
              <p:ext uri="{D42A27DB-BD31-4B8C-83A1-F6EECF244321}">
                <p14:modId xmlns:p14="http://schemas.microsoft.com/office/powerpoint/2010/main" val="3062537514"/>
              </p:ext>
            </p:extLst>
          </p:nvPr>
        </p:nvGraphicFramePr>
        <p:xfrm>
          <a:off x="1145892" y="1825625"/>
          <a:ext cx="10207907" cy="4135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3750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356E-57FD-60F0-0C9E-80BE92A18CFE}"/>
              </a:ext>
            </a:extLst>
          </p:cNvPr>
          <p:cNvSpPr>
            <a:spLocks noGrp="1"/>
          </p:cNvSpPr>
          <p:nvPr>
            <p:ph type="title"/>
          </p:nvPr>
        </p:nvSpPr>
        <p:spPr>
          <a:xfrm>
            <a:off x="1145892" y="46148"/>
            <a:ext cx="10207906" cy="1325563"/>
          </a:xfrm>
        </p:spPr>
        <p:txBody>
          <a:bodyPr>
            <a:normAutofit fontScale="90000"/>
          </a:bodyPr>
          <a:lstStyle/>
          <a:p>
            <a:r>
              <a:rPr lang="en-US"/>
              <a:t>Let’s Practice with </a:t>
            </a:r>
            <a:r>
              <a:rPr lang="en-US" u="sng"/>
              <a:t>Five Little Monkeys</a:t>
            </a:r>
          </a:p>
        </p:txBody>
      </p:sp>
      <p:sp>
        <p:nvSpPr>
          <p:cNvPr id="3" name="Content Placeholder 2">
            <a:extLst>
              <a:ext uri="{FF2B5EF4-FFF2-40B4-BE49-F238E27FC236}">
                <a16:creationId xmlns:a16="http://schemas.microsoft.com/office/drawing/2014/main" id="{29DB8E75-77B3-0A39-1B29-947EECF71688}"/>
              </a:ext>
            </a:extLst>
          </p:cNvPr>
          <p:cNvSpPr>
            <a:spLocks noGrp="1"/>
          </p:cNvSpPr>
          <p:nvPr>
            <p:ph idx="1"/>
          </p:nvPr>
        </p:nvSpPr>
        <p:spPr>
          <a:xfrm>
            <a:off x="1145892" y="1361165"/>
            <a:ext cx="10890163" cy="4752556"/>
          </a:xfrm>
        </p:spPr>
        <p:txBody>
          <a:bodyPr>
            <a:noAutofit/>
          </a:bodyPr>
          <a:lstStyle/>
          <a:p>
            <a:r>
              <a:rPr lang="en-US" sz="2400"/>
              <a:t>Completion </a:t>
            </a:r>
          </a:p>
          <a:p>
            <a:pPr lvl="1"/>
            <a:r>
              <a:rPr lang="en-US"/>
              <a:t>“Five little monkeys jumping on the ____.”</a:t>
            </a:r>
          </a:p>
          <a:p>
            <a:r>
              <a:rPr lang="en-US" sz="2400"/>
              <a:t>Recall</a:t>
            </a:r>
          </a:p>
          <a:p>
            <a:pPr lvl="1"/>
            <a:r>
              <a:rPr lang="en-US"/>
              <a:t>What were the monkeys doing?</a:t>
            </a:r>
          </a:p>
          <a:p>
            <a:r>
              <a:rPr lang="en-US" sz="2400"/>
              <a:t>Open-ended Questions</a:t>
            </a:r>
          </a:p>
          <a:p>
            <a:pPr lvl="1"/>
            <a:r>
              <a:rPr lang="en-US"/>
              <a:t>What happened when the monkeys jumped on the bed? </a:t>
            </a:r>
          </a:p>
          <a:p>
            <a:r>
              <a:rPr lang="en-US" sz="2400"/>
              <a:t>Wh Questions</a:t>
            </a:r>
          </a:p>
          <a:p>
            <a:pPr lvl="1"/>
            <a:r>
              <a:rPr lang="en-US"/>
              <a:t>Where were the monkeys jumping?</a:t>
            </a:r>
          </a:p>
          <a:p>
            <a:r>
              <a:rPr lang="en-US" sz="2400"/>
              <a:t>Distancing</a:t>
            </a:r>
          </a:p>
          <a:p>
            <a:pPr lvl="1"/>
            <a:r>
              <a:rPr lang="en-US"/>
              <a:t>Remember when we went to the park, and you jumped on the trampoline</a:t>
            </a:r>
            <a:r>
              <a:rPr lang="en-US" sz="2000"/>
              <a:t>?</a:t>
            </a:r>
          </a:p>
        </p:txBody>
      </p:sp>
    </p:spTree>
    <p:extLst>
      <p:ext uri="{BB962C8B-B14F-4D97-AF65-F5344CB8AC3E}">
        <p14:creationId xmlns:p14="http://schemas.microsoft.com/office/powerpoint/2010/main" val="1864209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artoon owl reading a book">
            <a:extLst>
              <a:ext uri="{FF2B5EF4-FFF2-40B4-BE49-F238E27FC236}">
                <a16:creationId xmlns:a16="http://schemas.microsoft.com/office/drawing/2014/main" id="{83911F0B-F8DC-08E8-F1CC-AD87565ECDDC}"/>
              </a:ext>
              <a:ext uri="{C183D7F6-B498-43B3-948B-1728B52AA6E4}">
                <adec:decorative xmlns:adec="http://schemas.microsoft.com/office/drawing/2017/decorative" val="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69955" y="104552"/>
            <a:ext cx="6109981" cy="6109981"/>
          </a:xfrm>
          <a:prstGeom prst="rect">
            <a:avLst/>
          </a:prstGeom>
        </p:spPr>
      </p:pic>
      <p:sp>
        <p:nvSpPr>
          <p:cNvPr id="19" name="Title 18">
            <a:extLst>
              <a:ext uri="{FF2B5EF4-FFF2-40B4-BE49-F238E27FC236}">
                <a16:creationId xmlns:a16="http://schemas.microsoft.com/office/drawing/2014/main" id="{0AF4C0EE-9436-78D4-9A2F-923D5BBEBEAA}"/>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br>
              <a:rPr lang="en-US"/>
            </a:br>
            <a:endParaRPr lang="en-US"/>
          </a:p>
        </p:txBody>
      </p:sp>
    </p:spTree>
    <p:extLst>
      <p:ext uri="{BB962C8B-B14F-4D97-AF65-F5344CB8AC3E}">
        <p14:creationId xmlns:p14="http://schemas.microsoft.com/office/powerpoint/2010/main" val="1445353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50D1E-E564-FDE0-BCB8-9752DB45CF8E}"/>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63115" y="335122"/>
            <a:ext cx="4665769" cy="5571067"/>
          </a:xfrm>
          <a:prstGeom prst="rect">
            <a:avLst/>
          </a:prstGeom>
        </p:spPr>
      </p:pic>
      <p:sp>
        <p:nvSpPr>
          <p:cNvPr id="4" name="Title 3">
            <a:extLst>
              <a:ext uri="{FF2B5EF4-FFF2-40B4-BE49-F238E27FC236}">
                <a16:creationId xmlns:a16="http://schemas.microsoft.com/office/drawing/2014/main" id="{E604302D-394D-41E9-E933-D098F147289A}"/>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a:t>No App to Replace your Lap!</a:t>
            </a:r>
            <a:br>
              <a:rPr lang="en-US"/>
            </a:br>
            <a:endParaRPr lang="en-US"/>
          </a:p>
        </p:txBody>
      </p:sp>
    </p:spTree>
    <p:extLst>
      <p:ext uri="{BB962C8B-B14F-4D97-AF65-F5344CB8AC3E}">
        <p14:creationId xmlns:p14="http://schemas.microsoft.com/office/powerpoint/2010/main" val="306595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0BEE-3F4E-19A0-6A8F-4D599C7C4564}"/>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a:t>Ga DOE Slide</a:t>
            </a:r>
            <a:br>
              <a:rPr lang="en-US"/>
            </a:br>
            <a:endParaRPr lang="en-US"/>
          </a:p>
        </p:txBody>
      </p:sp>
    </p:spTree>
    <p:extLst>
      <p:ext uri="{BB962C8B-B14F-4D97-AF65-F5344CB8AC3E}">
        <p14:creationId xmlns:p14="http://schemas.microsoft.com/office/powerpoint/2010/main" val="1805976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DC1E-45F6-AB0E-535C-2F6438DA0CE4}"/>
              </a:ext>
            </a:extLst>
          </p:cNvPr>
          <p:cNvSpPr>
            <a:spLocks noGrp="1"/>
          </p:cNvSpPr>
          <p:nvPr>
            <p:ph type="title"/>
          </p:nvPr>
        </p:nvSpPr>
        <p:spPr/>
        <p:txBody>
          <a:bodyPr>
            <a:normAutofit/>
          </a:bodyPr>
          <a:lstStyle/>
          <a:p>
            <a:r>
              <a:rPr lang="en-US" sz="4400">
                <a:latin typeface="Arial"/>
                <a:cs typeface="Arial"/>
              </a:rPr>
              <a:t>Contact Information</a:t>
            </a:r>
            <a:endParaRPr lang="en-US" sz="4400"/>
          </a:p>
        </p:txBody>
      </p:sp>
      <p:sp>
        <p:nvSpPr>
          <p:cNvPr id="3" name="Content Placeholder 2">
            <a:extLst>
              <a:ext uri="{FF2B5EF4-FFF2-40B4-BE49-F238E27FC236}">
                <a16:creationId xmlns:a16="http://schemas.microsoft.com/office/drawing/2014/main" id="{E1DE1CC2-CB42-AC68-B4A4-49B2C5A835BA}"/>
              </a:ext>
            </a:extLst>
          </p:cNvPr>
          <p:cNvSpPr>
            <a:spLocks noGrp="1"/>
          </p:cNvSpPr>
          <p:nvPr>
            <p:ph idx="1"/>
          </p:nvPr>
        </p:nvSpPr>
        <p:spPr>
          <a:xfrm>
            <a:off x="2731654" y="1925462"/>
            <a:ext cx="6347032" cy="3227817"/>
          </a:xfrm>
        </p:spPr>
        <p:txBody>
          <a:bodyPr vert="horz" lIns="91440" tIns="45720" rIns="91440" bIns="45720" rtlCol="0" anchor="t">
            <a:noAutofit/>
          </a:bodyPr>
          <a:lstStyle/>
          <a:p>
            <a:endParaRPr lang="en-US"/>
          </a:p>
          <a:p>
            <a:pPr marL="0" indent="0">
              <a:buNone/>
            </a:pPr>
            <a:endParaRPr lang="en-US" sz="3000"/>
          </a:p>
          <a:p>
            <a:pPr marL="457200" lvl="1" indent="0">
              <a:buNone/>
            </a:pPr>
            <a:r>
              <a:rPr lang="en-US" sz="3000">
                <a:latin typeface="Arial"/>
                <a:cs typeface="Arial"/>
              </a:rPr>
              <a:t>Barbara Ross</a:t>
            </a:r>
            <a:endParaRPr lang="en-US" sz="3000"/>
          </a:p>
          <a:p>
            <a:pPr marL="457200" lvl="1" indent="0">
              <a:buNone/>
            </a:pPr>
            <a:r>
              <a:rPr lang="en-US" sz="3000">
                <a:latin typeface="Arial"/>
                <a:cs typeface="Arial"/>
              </a:rPr>
              <a:t>Program Specialist </a:t>
            </a:r>
          </a:p>
          <a:p>
            <a:pPr marL="457200" lvl="1" indent="0">
              <a:buNone/>
            </a:pPr>
            <a:r>
              <a:rPr lang="en-US" sz="3000">
                <a:latin typeface="Arial"/>
                <a:cs typeface="Arial"/>
              </a:rPr>
              <a:t>Preschool/619 Coordinator</a:t>
            </a:r>
          </a:p>
          <a:p>
            <a:pPr marL="457200" lvl="1" indent="0">
              <a:buNone/>
            </a:pPr>
            <a:r>
              <a:rPr lang="en-US" sz="3000">
                <a:latin typeface="Arial"/>
                <a:cs typeface="Arial"/>
              </a:rPr>
              <a:t>Georgia Department of Education</a:t>
            </a:r>
          </a:p>
          <a:p>
            <a:pPr marL="457200" lvl="1" indent="0">
              <a:buNone/>
            </a:pPr>
            <a:r>
              <a:rPr lang="en-US" sz="3000">
                <a:latin typeface="Arial"/>
                <a:cs typeface="Arial"/>
                <a:hlinkClick r:id="rId2"/>
              </a:rPr>
              <a:t>Barbara.ross@doe.k12.ga.us</a:t>
            </a:r>
            <a:r>
              <a:rPr lang="en-US" sz="3000">
                <a:latin typeface="Arial"/>
                <a:cs typeface="Arial"/>
              </a:rPr>
              <a:t> </a:t>
            </a:r>
          </a:p>
        </p:txBody>
      </p:sp>
    </p:spTree>
    <p:extLst>
      <p:ext uri="{BB962C8B-B14F-4D97-AF65-F5344CB8AC3E}">
        <p14:creationId xmlns:p14="http://schemas.microsoft.com/office/powerpoint/2010/main" val="92819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a:extLst>
              <a:ext uri="{FF2B5EF4-FFF2-40B4-BE49-F238E27FC236}">
                <a16:creationId xmlns:a16="http://schemas.microsoft.com/office/drawing/2014/main" id="{66264275-6973-60DF-EDF4-B9F85389E6AF}"/>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solidFill>
                  <a:schemeClr val="accent6">
                    <a:lumMod val="75000"/>
                  </a:schemeClr>
                </a:solidFill>
              </a:rPr>
              <a:t>Raising Readers</a:t>
            </a:r>
          </a:p>
        </p:txBody>
      </p:sp>
      <p:sp>
        <p:nvSpPr>
          <p:cNvPr id="9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hild reading a book">
            <a:extLst>
              <a:ext uri="{FF2B5EF4-FFF2-40B4-BE49-F238E27FC236}">
                <a16:creationId xmlns:a16="http://schemas.microsoft.com/office/drawing/2014/main" id="{68C078D6-88E5-06E9-E69F-F71AC51F1E8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8660" y="2538167"/>
            <a:ext cx="3600041" cy="3600041"/>
          </a:xfrm>
          <a:prstGeom prst="rect">
            <a:avLst/>
          </a:prstGeom>
        </p:spPr>
      </p:pic>
      <p:pic>
        <p:nvPicPr>
          <p:cNvPr id="7" name="Picture 6" descr="A book with a red cover">
            <a:extLst>
              <a:ext uri="{FF2B5EF4-FFF2-40B4-BE49-F238E27FC236}">
                <a16:creationId xmlns:a16="http://schemas.microsoft.com/office/drawing/2014/main" id="{5E0D79FA-3B81-F207-4F7F-2BE8C4A6827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200867" y="2538167"/>
            <a:ext cx="2547029" cy="3600041"/>
          </a:xfrm>
          <a:prstGeom prst="rect">
            <a:avLst/>
          </a:prstGeom>
        </p:spPr>
      </p:pic>
      <p:pic>
        <p:nvPicPr>
          <p:cNvPr id="19" name="Picture 18" descr="A stack of books with a book on top">
            <a:extLst>
              <a:ext uri="{FF2B5EF4-FFF2-40B4-BE49-F238E27FC236}">
                <a16:creationId xmlns:a16="http://schemas.microsoft.com/office/drawing/2014/main" id="{91481A06-F31D-FE06-9A28-2894AC5E3FA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70062" y="2587741"/>
            <a:ext cx="2745031" cy="3600041"/>
          </a:xfrm>
          <a:prstGeom prst="rect">
            <a:avLst/>
          </a:prstGeom>
        </p:spPr>
      </p:pic>
    </p:spTree>
    <p:extLst>
      <p:ext uri="{BB962C8B-B14F-4D97-AF65-F5344CB8AC3E}">
        <p14:creationId xmlns:p14="http://schemas.microsoft.com/office/powerpoint/2010/main" val="4123173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3118-AF81-F835-620F-A2040A2E9A4B}"/>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846C030-17C5-1886-4D8E-E8C200F7A1B0}"/>
              </a:ext>
            </a:extLst>
          </p:cNvPr>
          <p:cNvSpPr>
            <a:spLocks noGrp="1"/>
          </p:cNvSpPr>
          <p:nvPr>
            <p:ph idx="1"/>
          </p:nvPr>
        </p:nvSpPr>
        <p:spPr/>
        <p:txBody>
          <a:bodyPr>
            <a:normAutofit fontScale="85000" lnSpcReduction="20000"/>
          </a:bodyPr>
          <a:lstStyle/>
          <a:p>
            <a:pPr marL="0" indent="0">
              <a:buNone/>
            </a:pPr>
            <a:r>
              <a:rPr lang="en-US" sz="1600"/>
              <a:t>Froma P. Roth, Daine R. Paul, Ann Mari Pierotti, </a:t>
            </a:r>
            <a:r>
              <a:rPr lang="en-US" sz="1600">
                <a:hlinkClick r:id="rId2"/>
              </a:rPr>
              <a:t>“Let’s Talk: For People with Special Communication Needs,” </a:t>
            </a:r>
            <a:r>
              <a:rPr lang="en-US" sz="1600"/>
              <a:t>American Speech Language and Hearing Association (ASHA), 2006.</a:t>
            </a:r>
          </a:p>
          <a:p>
            <a:pPr marL="0" indent="0">
              <a:buNone/>
            </a:pPr>
            <a:r>
              <a:rPr lang="en-US" sz="1600"/>
              <a:t>Gough, P. and Turner, W. “Decoding, Reading, and Reading Disability,” Remedial and Special Education,” 1986.</a:t>
            </a:r>
          </a:p>
          <a:p>
            <a:pPr marL="0" indent="0">
              <a:buNone/>
            </a:pPr>
            <a:r>
              <a:rPr lang="en-US" sz="1600"/>
              <a:t>Hart, Thomas &amp; Risley, Betty, </a:t>
            </a:r>
            <a:r>
              <a:rPr lang="en-US" sz="1600">
                <a:hlinkClick r:id="rId3"/>
              </a:rPr>
              <a:t>“The Early Catastrophe,” </a:t>
            </a:r>
            <a:r>
              <a:rPr lang="en-US" sz="1600"/>
              <a:t>America Educator, Spring, 2003. </a:t>
            </a:r>
          </a:p>
          <a:p>
            <a:pPr marL="0" indent="0">
              <a:buNone/>
            </a:pPr>
            <a:r>
              <a:rPr lang="en-US" sz="1600"/>
              <a:t>Harvard University, Center on the Developing Child Website, “</a:t>
            </a:r>
            <a:r>
              <a:rPr lang="en-US" sz="1600">
                <a:hlinkClick r:id="rId4"/>
              </a:rPr>
              <a:t>Serve and Return</a:t>
            </a:r>
            <a:r>
              <a:rPr lang="en-US" sz="1600"/>
              <a:t>,” n.d.</a:t>
            </a:r>
          </a:p>
          <a:p>
            <a:pPr marL="0" indent="0">
              <a:buNone/>
            </a:pPr>
            <a:r>
              <a:rPr lang="en-US" sz="1600"/>
              <a:t>Hennessy, Nancy, </a:t>
            </a:r>
            <a:r>
              <a:rPr lang="en-US" sz="1600">
                <a:hlinkClick r:id="rId5"/>
              </a:rPr>
              <a:t>“What is the Language Literacy Connection for Skilled Reading?” </a:t>
            </a:r>
            <a:r>
              <a:rPr lang="en-US" sz="1600"/>
              <a:t>International Dyslexia Association, 2019.</a:t>
            </a:r>
          </a:p>
          <a:p>
            <a:pPr marL="0" indent="0">
              <a:buNone/>
            </a:pPr>
            <a:r>
              <a:rPr lang="en-US" sz="1600"/>
              <a:t>Lowry, Lauren, “Using Early Childhood Classroom Activities to Build Vocabulary,” The Hanen Centre Website, n.d. </a:t>
            </a:r>
          </a:p>
          <a:p>
            <a:pPr marL="0" indent="0">
              <a:buNone/>
            </a:pPr>
            <a:r>
              <a:rPr lang="en-US" sz="1600" b="0" i="0">
                <a:solidFill>
                  <a:srgbClr val="212121"/>
                </a:solidFill>
                <a:effectLst/>
              </a:rPr>
              <a:t>Morgan PL, Meier CR. “Dialogic Reading's Potential to Improve Children's Emergent Literacy Skills and Behavior.” 2008.</a:t>
            </a:r>
          </a:p>
          <a:p>
            <a:pPr marL="0" indent="0">
              <a:buNone/>
            </a:pPr>
            <a:r>
              <a:rPr lang="en-US" sz="1600"/>
              <a:t>National Education Association Website, </a:t>
            </a:r>
            <a:r>
              <a:rPr lang="en-US" sz="1600">
                <a:hlinkClick r:id="rId6"/>
              </a:rPr>
              <a:t>“Raising Readers: What Parents Can Do,”</a:t>
            </a:r>
            <a:r>
              <a:rPr lang="en-US" sz="1600"/>
              <a:t> n.d..</a:t>
            </a:r>
          </a:p>
          <a:p>
            <a:pPr marL="0" indent="0">
              <a:buNone/>
            </a:pPr>
            <a:r>
              <a:rPr lang="en-US" sz="1600"/>
              <a:t>Reading Rockets Website, </a:t>
            </a:r>
            <a:r>
              <a:rPr lang="en-US" sz="1600">
                <a:hlinkClick r:id="rId7"/>
              </a:rPr>
              <a:t>“Reading 101 for Parents: Your Pre-k Child,” </a:t>
            </a:r>
            <a:r>
              <a:rPr lang="en-US" sz="1600"/>
              <a:t>n.d.</a:t>
            </a:r>
          </a:p>
          <a:p>
            <a:pPr marL="0" indent="0">
              <a:buNone/>
            </a:pPr>
            <a:r>
              <a:rPr lang="en-US" sz="1600"/>
              <a:t>Rollins Center for Language and Literacy, Cox Campus, </a:t>
            </a:r>
            <a:r>
              <a:rPr lang="en-US" sz="1600">
                <a:hlinkClick r:id="rId8"/>
              </a:rPr>
              <a:t>“The 3 Categories of Print Awareness,”</a:t>
            </a:r>
            <a:r>
              <a:rPr lang="en-US" sz="1600"/>
              <a:t> 2019.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Romeo, Rachel, Leonard, Julia, Robinson, Sydney, West, Martin, Mackey, Allyson, Rowe, Meredith, and Gabrieli, John, “Beyond the 30-Million-Word Gap: Children’s Conversational Exposure is Associated with Language-Related Brain Function,” Psychological Science, May 2018. </a:t>
            </a:r>
          </a:p>
          <a:p>
            <a:pPr marL="0" indent="0">
              <a:buNone/>
            </a:pPr>
            <a:r>
              <a:rPr lang="en-US" sz="1600" b="0" i="0">
                <a:solidFill>
                  <a:srgbClr val="222222"/>
                </a:solidFill>
                <a:effectLst/>
                <a:latin typeface="Arial" panose="020B0604020202020204" pitchFamily="34" charset="0"/>
              </a:rPr>
              <a:t>Scarborough, H. S., Neuman, S. B., &amp; Dickinson, D. K. (2001). Connecting early language and literacy to later reading (dis) abilities: Evidence, theory, and practice. </a:t>
            </a:r>
            <a:r>
              <a:rPr lang="en-US" sz="1600" b="0" i="1">
                <a:solidFill>
                  <a:srgbClr val="222222"/>
                </a:solidFill>
                <a:effectLst/>
                <a:latin typeface="Arial" panose="020B0604020202020204" pitchFamily="34" charset="0"/>
              </a:rPr>
              <a:t>Handbook of early literacy research</a:t>
            </a:r>
            <a:r>
              <a:rPr lang="en-US" sz="1600" b="0" i="0">
                <a:solidFill>
                  <a:srgbClr val="222222"/>
                </a:solidFill>
                <a:effectLst/>
                <a:latin typeface="Arial" panose="020B0604020202020204" pitchFamily="34" charset="0"/>
              </a:rPr>
              <a:t>, </a:t>
            </a:r>
            <a:r>
              <a:rPr lang="en-US" sz="1600" b="0" i="1">
                <a:solidFill>
                  <a:srgbClr val="222222"/>
                </a:solidFill>
                <a:effectLst/>
                <a:latin typeface="Arial" panose="020B0604020202020204" pitchFamily="34" charset="0"/>
              </a:rPr>
              <a:t>1</a:t>
            </a:r>
            <a:r>
              <a:rPr lang="en-US" sz="1600" b="0" i="0">
                <a:solidFill>
                  <a:srgbClr val="222222"/>
                </a:solidFill>
                <a:effectLst/>
                <a:latin typeface="Arial" panose="020B0604020202020204" pitchFamily="34" charset="0"/>
              </a:rPr>
              <a:t>, 97-110.</a:t>
            </a:r>
            <a:endParaRPr lang="en-US" sz="1600"/>
          </a:p>
          <a:p>
            <a:pPr marL="0" indent="0">
              <a:buNone/>
            </a:pPr>
            <a:endParaRPr lang="en-US" sz="1600"/>
          </a:p>
        </p:txBody>
      </p:sp>
    </p:spTree>
    <p:extLst>
      <p:ext uri="{BB962C8B-B14F-4D97-AF65-F5344CB8AC3E}">
        <p14:creationId xmlns:p14="http://schemas.microsoft.com/office/powerpoint/2010/main" val="305854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14C82-812A-133C-BBD4-D87D95F431B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43175" y="852487"/>
            <a:ext cx="7105650" cy="5153025"/>
          </a:xfrm>
          <a:prstGeom prst="rect">
            <a:avLst/>
          </a:prstGeom>
        </p:spPr>
      </p:pic>
      <p:sp>
        <p:nvSpPr>
          <p:cNvPr id="2" name="Title 1">
            <a:extLst>
              <a:ext uri="{FF2B5EF4-FFF2-40B4-BE49-F238E27FC236}">
                <a16:creationId xmlns:a16="http://schemas.microsoft.com/office/drawing/2014/main" id="{D4151BE5-905D-40FD-C7B5-A8A276DDA85B}"/>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a:t>PEER Strategies </a:t>
            </a:r>
            <a:br>
              <a:rPr lang="en-US"/>
            </a:br>
            <a:endParaRPr lang="en-US"/>
          </a:p>
        </p:txBody>
      </p:sp>
    </p:spTree>
    <p:extLst>
      <p:ext uri="{BB962C8B-B14F-4D97-AF65-F5344CB8AC3E}">
        <p14:creationId xmlns:p14="http://schemas.microsoft.com/office/powerpoint/2010/main" val="365420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C04D-3813-3DFA-DCAC-25F86B203A08}"/>
              </a:ext>
            </a:extLst>
          </p:cNvPr>
          <p:cNvSpPr>
            <a:spLocks noGrp="1"/>
          </p:cNvSpPr>
          <p:nvPr>
            <p:ph type="title"/>
          </p:nvPr>
        </p:nvSpPr>
        <p:spPr/>
        <p:txBody>
          <a:bodyPr/>
          <a:lstStyle/>
          <a:p>
            <a:r>
              <a:rPr lang="en-US"/>
              <a:t>Language and Literacy</a:t>
            </a:r>
          </a:p>
        </p:txBody>
      </p:sp>
      <p:sp>
        <p:nvSpPr>
          <p:cNvPr id="3" name="Content Placeholder 2">
            <a:extLst>
              <a:ext uri="{FF2B5EF4-FFF2-40B4-BE49-F238E27FC236}">
                <a16:creationId xmlns:a16="http://schemas.microsoft.com/office/drawing/2014/main" id="{75D8686E-9C06-438B-D6AB-E03F906C57CE}"/>
              </a:ext>
            </a:extLst>
          </p:cNvPr>
          <p:cNvSpPr>
            <a:spLocks noGrp="1"/>
          </p:cNvSpPr>
          <p:nvPr>
            <p:ph idx="1"/>
          </p:nvPr>
        </p:nvSpPr>
        <p:spPr/>
        <p:txBody>
          <a:bodyPr/>
          <a:lstStyle/>
          <a:p>
            <a:r>
              <a:rPr lang="en-US"/>
              <a:t>Language is the system of patterns and symbols we use to communicate</a:t>
            </a:r>
          </a:p>
          <a:p>
            <a:r>
              <a:rPr lang="en-US"/>
              <a:t>May be spoken, written, or signed</a:t>
            </a:r>
          </a:p>
          <a:p>
            <a:r>
              <a:rPr lang="en-US"/>
              <a:t>Receptive – listening, reading, watching</a:t>
            </a:r>
          </a:p>
          <a:p>
            <a:r>
              <a:rPr lang="en-US"/>
              <a:t>Expressive – speaking, writing, signing</a:t>
            </a:r>
          </a:p>
          <a:p>
            <a:r>
              <a:rPr lang="en-US"/>
              <a:t>Literacy is the ability to read and write</a:t>
            </a:r>
          </a:p>
        </p:txBody>
      </p:sp>
      <p:pic>
        <p:nvPicPr>
          <p:cNvPr id="5" name="Picture 4" descr="A stack of books with red blue yellow and green books">
            <a:extLst>
              <a:ext uri="{FF2B5EF4-FFF2-40B4-BE49-F238E27FC236}">
                <a16:creationId xmlns:a16="http://schemas.microsoft.com/office/drawing/2014/main" id="{74295331-8AC7-EACA-888C-5318E03636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73142" y="2490951"/>
            <a:ext cx="3507717" cy="3069253"/>
          </a:xfrm>
          <a:prstGeom prst="rect">
            <a:avLst/>
          </a:prstGeom>
        </p:spPr>
      </p:pic>
    </p:spTree>
    <p:extLst>
      <p:ext uri="{BB962C8B-B14F-4D97-AF65-F5344CB8AC3E}">
        <p14:creationId xmlns:p14="http://schemas.microsoft.com/office/powerpoint/2010/main" val="120088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E54929-8366-1261-9F90-F86454880C90}"/>
              </a:ext>
            </a:extLst>
          </p:cNvPr>
          <p:cNvSpPr>
            <a:spLocks noGrp="1"/>
          </p:cNvSpPr>
          <p:nvPr>
            <p:ph type="title"/>
          </p:nvPr>
        </p:nvSpPr>
        <p:spPr>
          <a:xfrm>
            <a:off x="621792" y="1161288"/>
            <a:ext cx="3602736" cy="4526280"/>
          </a:xfrm>
        </p:spPr>
        <p:txBody>
          <a:bodyPr>
            <a:normAutofit/>
          </a:bodyPr>
          <a:lstStyle/>
          <a:p>
            <a:r>
              <a:rPr lang="en-US" sz="4400"/>
              <a:t>The Spoken Language and Literacy Connection</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descr="Talking and listening during preschool prepare children to read and write.&#10;Children with weaker verbal abilities are more likely to experience difficulties with literacy skills. ">
            <a:extLst>
              <a:ext uri="{FF2B5EF4-FFF2-40B4-BE49-F238E27FC236}">
                <a16:creationId xmlns:a16="http://schemas.microsoft.com/office/drawing/2014/main" id="{A96DDEA9-870A-9CB8-5B17-BB3B081AA644}"/>
              </a:ext>
            </a:extLst>
          </p:cNvPr>
          <p:cNvGraphicFramePr>
            <a:graphicFrameLocks noGrp="1"/>
          </p:cNvGraphicFramePr>
          <p:nvPr>
            <p:ph idx="1"/>
            <p:extLst>
              <p:ext uri="{D42A27DB-BD31-4B8C-83A1-F6EECF244321}">
                <p14:modId xmlns:p14="http://schemas.microsoft.com/office/powerpoint/2010/main" val="119469880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9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A8DD-BFB5-43FB-AC16-FDD7B5173A74}"/>
              </a:ext>
            </a:extLst>
          </p:cNvPr>
          <p:cNvSpPr>
            <a:spLocks noGrp="1"/>
          </p:cNvSpPr>
          <p:nvPr>
            <p:ph type="title"/>
          </p:nvPr>
        </p:nvSpPr>
        <p:spPr>
          <a:xfrm>
            <a:off x="762001" y="1138265"/>
            <a:ext cx="11135832" cy="1401183"/>
          </a:xfrm>
        </p:spPr>
        <p:txBody>
          <a:bodyPr vert="horz" lIns="91440" tIns="45720" rIns="91440" bIns="45720" rtlCol="0" anchor="t">
            <a:normAutofit/>
          </a:bodyPr>
          <a:lstStyle/>
          <a:p>
            <a:r>
              <a:rPr lang="en-US" sz="4400" kern="1200">
                <a:solidFill>
                  <a:schemeClr val="accent6">
                    <a:lumMod val="75000"/>
                  </a:schemeClr>
                </a:solidFill>
              </a:rPr>
              <a:t>Early Language and Emergent Literacy</a:t>
            </a:r>
          </a:p>
        </p:txBody>
      </p:sp>
      <p:cxnSp>
        <p:nvCxnSpPr>
          <p:cNvPr id="22" name="Straight Connector 21">
            <a:extLst>
              <a:ext uri="{FF2B5EF4-FFF2-40B4-BE49-F238E27FC236}">
                <a16:creationId xmlns:a16="http://schemas.microsoft.com/office/drawing/2014/main" id="{D2C4353C-C927-1758-0BEF-21E9E0D81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1" name="TextBox 4" descr="Text box states the following:&#10;Children learn language from the day they are born. A child learns to speak and listen, they build skills to prepare them to read and write. &#10;Explains what emergent literacy is.&#10;">
            <a:extLst>
              <a:ext uri="{FF2B5EF4-FFF2-40B4-BE49-F238E27FC236}">
                <a16:creationId xmlns:a16="http://schemas.microsoft.com/office/drawing/2014/main" id="{1A6C0FC2-4F8A-B9C7-E700-D85B5F98312E}"/>
              </a:ext>
            </a:extLst>
          </p:cNvPr>
          <p:cNvGraphicFramePr/>
          <p:nvPr>
            <p:extLst>
              <p:ext uri="{D42A27DB-BD31-4B8C-83A1-F6EECF244321}">
                <p14:modId xmlns:p14="http://schemas.microsoft.com/office/powerpoint/2010/main" val="1855321686"/>
              </p:ext>
            </p:extLst>
          </p:nvPr>
        </p:nvGraphicFramePr>
        <p:xfrm>
          <a:off x="862264" y="2019852"/>
          <a:ext cx="10522298" cy="4074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245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628D-12A4-F6BF-4968-AC04F72858B8}"/>
              </a:ext>
            </a:extLst>
          </p:cNvPr>
          <p:cNvSpPr>
            <a:spLocks noGrp="1"/>
          </p:cNvSpPr>
          <p:nvPr>
            <p:ph type="title"/>
          </p:nvPr>
        </p:nvSpPr>
        <p:spPr>
          <a:xfrm>
            <a:off x="826077" y="128952"/>
            <a:ext cx="5334000" cy="1708246"/>
          </a:xfrm>
        </p:spPr>
        <p:txBody>
          <a:bodyPr anchor="ctr">
            <a:normAutofit/>
          </a:bodyPr>
          <a:lstStyle/>
          <a:p>
            <a:r>
              <a:rPr lang="en-US" sz="4400"/>
              <a:t>Emergent Literacy Skills</a:t>
            </a:r>
          </a:p>
        </p:txBody>
      </p:sp>
      <p:sp>
        <p:nvSpPr>
          <p:cNvPr id="3" name="Content Placeholder 2">
            <a:extLst>
              <a:ext uri="{FF2B5EF4-FFF2-40B4-BE49-F238E27FC236}">
                <a16:creationId xmlns:a16="http://schemas.microsoft.com/office/drawing/2014/main" id="{6D423A12-F3AD-AB82-1363-C28155B27F02}"/>
              </a:ext>
            </a:extLst>
          </p:cNvPr>
          <p:cNvSpPr>
            <a:spLocks noGrp="1"/>
          </p:cNvSpPr>
          <p:nvPr>
            <p:ph idx="1"/>
          </p:nvPr>
        </p:nvSpPr>
        <p:spPr>
          <a:xfrm>
            <a:off x="761993" y="1637881"/>
            <a:ext cx="6019807" cy="4602199"/>
          </a:xfrm>
        </p:spPr>
        <p:txBody>
          <a:bodyPr anchor="ctr">
            <a:normAutofit/>
          </a:bodyPr>
          <a:lstStyle/>
          <a:p>
            <a:pPr>
              <a:spcBef>
                <a:spcPts val="0"/>
              </a:spcBef>
              <a:defRPr/>
            </a:pPr>
            <a:r>
              <a:rPr kumimoji="0" lang="en-US" sz="2400" b="0" i="0" u="none" strike="noStrike" kern="1200" cap="none" spc="0" normalizeH="0" baseline="0" noProof="0">
                <a:ln>
                  <a:noFill/>
                </a:ln>
                <a:effectLst/>
                <a:uLnTx/>
                <a:uFillTx/>
              </a:rPr>
              <a:t>They begin to recognize words that rhyme.</a:t>
            </a:r>
          </a:p>
          <a:p>
            <a:pPr>
              <a:spcBef>
                <a:spcPts val="0"/>
              </a:spcBef>
              <a:defRPr/>
            </a:pPr>
            <a:r>
              <a:rPr kumimoji="0" lang="en-US" sz="2400" b="0" i="0" u="none" strike="noStrike" kern="1200" cap="none" spc="0" normalizeH="0" baseline="0" noProof="0">
                <a:ln>
                  <a:noFill/>
                </a:ln>
                <a:effectLst/>
                <a:uLnTx/>
                <a:uFillTx/>
              </a:rPr>
              <a:t>They scribble with crayons.</a:t>
            </a:r>
          </a:p>
          <a:p>
            <a:pPr>
              <a:spcBef>
                <a:spcPts val="0"/>
              </a:spcBef>
              <a:defRPr/>
            </a:pPr>
            <a:r>
              <a:rPr kumimoji="0" lang="en-US" sz="2400" b="0" i="0" u="none" strike="noStrike" kern="1200" cap="none" spc="0" normalizeH="0" baseline="0" noProof="0">
                <a:ln>
                  <a:noFill/>
                </a:ln>
                <a:effectLst/>
                <a:uLnTx/>
                <a:uFillTx/>
              </a:rPr>
              <a:t>They see and interact with print.</a:t>
            </a:r>
          </a:p>
          <a:p>
            <a:pPr>
              <a:spcBef>
                <a:spcPts val="0"/>
              </a:spcBef>
              <a:defRPr/>
            </a:pPr>
            <a:r>
              <a:rPr kumimoji="0" lang="en-US" sz="2400" b="0" i="0" u="none" strike="noStrike" kern="1200" cap="none" spc="0" normalizeH="0" baseline="0" noProof="0">
                <a:ln>
                  <a:noFill/>
                </a:ln>
                <a:effectLst/>
                <a:uLnTx/>
                <a:uFillTx/>
              </a:rPr>
              <a:t>They point out street signs and logos (think Golden Arches).</a:t>
            </a:r>
          </a:p>
          <a:p>
            <a:pPr>
              <a:spcBef>
                <a:spcPts val="0"/>
              </a:spcBef>
              <a:defRPr/>
            </a:pPr>
            <a:r>
              <a:rPr kumimoji="0" lang="en-US" sz="2400" b="0" i="0" u="none" strike="noStrike" kern="1200" cap="none" spc="0" normalizeH="0" baseline="0" noProof="0">
                <a:ln>
                  <a:noFill/>
                </a:ln>
                <a:effectLst/>
                <a:uLnTx/>
                <a:uFillTx/>
              </a:rPr>
              <a:t>They begin to name some letters of the alphabet.</a:t>
            </a:r>
          </a:p>
          <a:p>
            <a:pPr>
              <a:spcBef>
                <a:spcPts val="0"/>
              </a:spcBef>
              <a:defRPr/>
            </a:pPr>
            <a:r>
              <a:rPr kumimoji="0" lang="en-US" sz="2400" b="0" i="0" u="none" strike="noStrike" kern="1200" cap="none" spc="0" normalizeH="0" baseline="0" noProof="0">
                <a:ln>
                  <a:noFill/>
                </a:ln>
                <a:effectLst/>
                <a:uLnTx/>
                <a:uFillTx/>
              </a:rPr>
              <a:t>They combine what they know about speaking and listening with what they know about print and become ready to learn to read and write</a:t>
            </a:r>
            <a:r>
              <a:rPr kumimoji="0" lang="en-US" sz="2400" b="0" i="0" u="none" strike="noStrike" kern="1200" cap="none" spc="0" normalizeH="0" baseline="0" noProof="0">
                <a:ln>
                  <a:noFill/>
                </a:ln>
                <a:effectLst/>
                <a:uLnTx/>
                <a:uFillTx/>
                <a:latin typeface="Calibri" panose="020F0502020204030204"/>
                <a:ea typeface="+mn-ea"/>
                <a:cs typeface="+mn-cs"/>
              </a:rPr>
              <a:t>!</a:t>
            </a:r>
          </a:p>
          <a:p>
            <a:pPr marL="0" indent="0">
              <a:buNone/>
            </a:pPr>
            <a:endParaRPr lang="en-US" sz="2000"/>
          </a:p>
        </p:txBody>
      </p:sp>
      <p:sp>
        <p:nvSpPr>
          <p:cNvPr id="9" name="Rectangle 8">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reading a book">
            <a:extLst>
              <a:ext uri="{FF2B5EF4-FFF2-40B4-BE49-F238E27FC236}">
                <a16:creationId xmlns:a16="http://schemas.microsoft.com/office/drawing/2014/main" id="{171B115B-E4B2-D97E-8B91-8F3CAF32CCD1}"/>
              </a:ext>
            </a:extLst>
          </p:cNvPr>
          <p:cNvPicPr>
            <a:picLocks noChangeAspect="1"/>
          </p:cNvPicPr>
          <p:nvPr/>
        </p:nvPicPr>
        <p:blipFill>
          <a:blip r:embed="rId2"/>
          <a:stretch>
            <a:fillRect/>
          </a:stretch>
        </p:blipFill>
        <p:spPr>
          <a:xfrm>
            <a:off x="7607878" y="781218"/>
            <a:ext cx="3758045" cy="5293020"/>
          </a:xfrm>
          <a:prstGeom prst="rect">
            <a:avLst/>
          </a:prstGeom>
        </p:spPr>
      </p:pic>
    </p:spTree>
    <p:extLst>
      <p:ext uri="{BB962C8B-B14F-4D97-AF65-F5344CB8AC3E}">
        <p14:creationId xmlns:p14="http://schemas.microsoft.com/office/powerpoint/2010/main" val="347637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B98DE-035A-08ED-FFA5-C3CBE6B76C1D}"/>
              </a:ext>
            </a:extLst>
          </p:cNvPr>
          <p:cNvSpPr>
            <a:spLocks noGrp="1"/>
          </p:cNvSpPr>
          <p:nvPr>
            <p:ph type="ctrTitle"/>
          </p:nvPr>
        </p:nvSpPr>
        <p:spPr>
          <a:xfrm>
            <a:off x="838200" y="184805"/>
            <a:ext cx="11722240" cy="1505883"/>
          </a:xfrm>
        </p:spPr>
        <p:txBody>
          <a:bodyPr vert="horz" lIns="91440" tIns="45720" rIns="91440" bIns="45720" rtlCol="0" anchor="ctr">
            <a:normAutofit/>
          </a:bodyPr>
          <a:lstStyle/>
          <a:p>
            <a:pPr algn="l"/>
            <a:r>
              <a:rPr lang="en-US" sz="4800" kern="1200">
                <a:solidFill>
                  <a:schemeClr val="accent6">
                    <a:lumMod val="75000"/>
                  </a:schemeClr>
                </a:solidFill>
              </a:rPr>
              <a:t>Why is Emergent Literacy Important?</a:t>
            </a:r>
          </a:p>
        </p:txBody>
      </p:sp>
      <p:pic>
        <p:nvPicPr>
          <p:cNvPr id="13" name="Picture 12" descr="A group of preschool children reading together on the floor.&#10;">
            <a:extLst>
              <a:ext uri="{FF2B5EF4-FFF2-40B4-BE49-F238E27FC236}">
                <a16:creationId xmlns:a16="http://schemas.microsoft.com/office/drawing/2014/main" id="{B97DD360-CB3F-6853-D486-EF8E052783ED}"/>
              </a:ext>
            </a:extLst>
          </p:cNvPr>
          <p:cNvPicPr>
            <a:picLocks noChangeAspect="1"/>
          </p:cNvPicPr>
          <p:nvPr/>
        </p:nvPicPr>
        <p:blipFill>
          <a:blip r:embed="rId2">
            <a:extLst>
              <a:ext uri="{837473B0-CC2E-450A-ABE3-18F120FF3D39}">
                <a1611:picAttrSrcUrl xmlns:a1611="http://schemas.microsoft.com/office/drawing/2016/11/main" r:id="rId3"/>
              </a:ext>
            </a:extLst>
          </a:blip>
          <a:srcRect l="6232" r="10190" b="3"/>
          <a:stretch/>
        </p:blipFill>
        <p:spPr>
          <a:xfrm>
            <a:off x="2788174" y="1845426"/>
            <a:ext cx="6612599" cy="4450303"/>
          </a:xfrm>
          <a:prstGeom prst="rect">
            <a:avLst/>
          </a:prstGeom>
        </p:spPr>
      </p:pic>
    </p:spTree>
    <p:extLst>
      <p:ext uri="{BB962C8B-B14F-4D97-AF65-F5344CB8AC3E}">
        <p14:creationId xmlns:p14="http://schemas.microsoft.com/office/powerpoint/2010/main" val="3219947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1FEB1A131AE4098AA7260C28A9535" ma:contentTypeVersion="14" ma:contentTypeDescription="Create a new document." ma:contentTypeScope="" ma:versionID="9bea5e99c454f7d68b357c1d49cd8c25">
  <xsd:schema xmlns:xsd="http://www.w3.org/2001/XMLSchema" xmlns:xs="http://www.w3.org/2001/XMLSchema" xmlns:p="http://schemas.microsoft.com/office/2006/metadata/properties" xmlns:ns2="6649577e-3bb2-4ff8-971d-403e0bef04fd" xmlns:ns3="f30b0e79-2a7d-444e-9b13-3cb9842f8202" targetNamespace="http://schemas.microsoft.com/office/2006/metadata/properties" ma:root="true" ma:fieldsID="bf1b58c06432bb562ca45f1c0b18f45a" ns2:_="" ns3:_="">
    <xsd:import namespace="6649577e-3bb2-4ff8-971d-403e0bef04fd"/>
    <xsd:import namespace="f30b0e79-2a7d-444e-9b13-3cb9842f820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9577e-3bb2-4ff8-971d-403e0bef04f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21972d4-a1fe-45f5-bf00-df2efbce1a0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0b0e79-2a7d-444e-9b13-3cb9842f820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0ffcf70-5add-44bc-aa8f-1ab9aa7dd152}" ma:internalName="TaxCatchAll" ma:showField="CatchAllData" ma:web="f30b0e79-2a7d-444e-9b13-3cb9842f820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30b0e79-2a7d-444e-9b13-3cb9842f8202" xsi:nil="true"/>
    <lcf76f155ced4ddcb4097134ff3c332f xmlns="6649577e-3bb2-4ff8-971d-403e0bef04fd">
      <Terms xmlns="http://schemas.microsoft.com/office/infopath/2007/PartnerControls"/>
    </lcf76f155ced4ddcb4097134ff3c332f>
    <SharedWithUsers xmlns="f30b0e79-2a7d-444e-9b13-3cb9842f8202">
      <UserInfo>
        <DisplayName>Lynn Holland</DisplayName>
        <AccountId>318</AccountId>
        <AccountType/>
      </UserInfo>
      <UserInfo>
        <DisplayName>K. Elise James</DisplayName>
        <AccountId>234</AccountId>
        <AccountType/>
      </UserInfo>
      <UserInfo>
        <DisplayName>Wina Low</DisplayName>
        <AccountId>549</AccountId>
        <AccountType/>
      </UserInfo>
    </SharedWithUsers>
  </documentManagement>
</p:properties>
</file>

<file path=customXml/itemProps1.xml><?xml version="1.0" encoding="utf-8"?>
<ds:datastoreItem xmlns:ds="http://schemas.openxmlformats.org/officeDocument/2006/customXml" ds:itemID="{80F38D81-4C64-44BE-8502-68EC23F91EAB}">
  <ds:schemaRefs>
    <ds:schemaRef ds:uri="http://schemas.microsoft.com/sharepoint/v3/contenttype/forms"/>
  </ds:schemaRefs>
</ds:datastoreItem>
</file>

<file path=customXml/itemProps2.xml><?xml version="1.0" encoding="utf-8"?>
<ds:datastoreItem xmlns:ds="http://schemas.openxmlformats.org/officeDocument/2006/customXml" ds:itemID="{3B6F229B-108E-4550-B896-5CB07A8B93A0}">
  <ds:schemaRefs>
    <ds:schemaRef ds:uri="6649577e-3bb2-4ff8-971d-403e0bef04fd"/>
    <ds:schemaRef ds:uri="f30b0e79-2a7d-444e-9b13-3cb9842f82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58C2A5-6E07-42AB-9338-AF81098D3B7B}">
  <ds:schemaRefs>
    <ds:schemaRef ds:uri="http://purl.org/dc/dcmitype/"/>
    <ds:schemaRef ds:uri="http://purl.org/dc/elements/1.1/"/>
    <ds:schemaRef ds:uri="f30b0e79-2a7d-444e-9b13-3cb9842f8202"/>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6649577e-3bb2-4ff8-971d-403e0bef04fd"/>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2036</Words>
  <Application>Microsoft Office PowerPoint</Application>
  <PresentationFormat>Widescreen</PresentationFormat>
  <Paragraphs>238</Paragraphs>
  <Slides>41</Slides>
  <Notes>10</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41</vt:i4>
      </vt:variant>
    </vt:vector>
  </HeadingPairs>
  <TitlesOfParts>
    <vt:vector size="52" baseType="lpstr">
      <vt:lpstr>-apple-system</vt:lpstr>
      <vt:lpstr>Arial</vt:lpstr>
      <vt:lpstr>Arial Black</vt:lpstr>
      <vt:lpstr>Calibri</vt:lpstr>
      <vt:lpstr>Calibri Light</vt:lpstr>
      <vt:lpstr>Courier New</vt:lpstr>
      <vt:lpstr>Wingdings</vt:lpstr>
      <vt:lpstr>1_Office Theme</vt:lpstr>
      <vt:lpstr>2_Office Theme</vt:lpstr>
      <vt:lpstr>3_Office Theme</vt:lpstr>
      <vt:lpstr>4_Office Theme</vt:lpstr>
      <vt:lpstr>Unlocking the Power of Early Literacy: A Guide for Parents</vt:lpstr>
      <vt:lpstr>Office of Federal Programs</vt:lpstr>
      <vt:lpstr>PowerPoint Presentation</vt:lpstr>
      <vt:lpstr>Raising Readers</vt:lpstr>
      <vt:lpstr>Language and Literacy</vt:lpstr>
      <vt:lpstr>The Spoken Language and Literacy Connection</vt:lpstr>
      <vt:lpstr>Early Language and Emergent Literacy</vt:lpstr>
      <vt:lpstr>Emergent Literacy Skills</vt:lpstr>
      <vt:lpstr>Why is Emergent Literacy Important?</vt:lpstr>
      <vt:lpstr> The Developing Brain!</vt:lpstr>
      <vt:lpstr>The Positive Impact of Early Intervention on the Brain </vt:lpstr>
      <vt:lpstr>"The Early Catastrophe" The Thirty Million Word Gap </vt:lpstr>
      <vt:lpstr>Early Skills Strongly Linked to  Reading</vt:lpstr>
      <vt:lpstr>Early Skills Strongly Linked to  Reading</vt:lpstr>
      <vt:lpstr>  Phonological Awareness:  The ability to recognize and manipulate the sounds  in spoken language</vt:lpstr>
      <vt:lpstr>Early Skills Strongly Linked to  Reading</vt:lpstr>
      <vt:lpstr>Print Awareness or Concepts of Print</vt:lpstr>
      <vt:lpstr>Early Skills Strongly Linked to  Reading</vt:lpstr>
      <vt:lpstr>Alphabetic Principle</vt:lpstr>
      <vt:lpstr>Early Skills Strongly Linked to  Reading</vt:lpstr>
      <vt:lpstr>Intentionally Teaching Vocabulary</vt:lpstr>
      <vt:lpstr>Early Skills Strongly Linked to  Reading</vt:lpstr>
      <vt:lpstr>Grammar and Sentence Structure  </vt:lpstr>
      <vt:lpstr>The Simple View of Reading</vt:lpstr>
      <vt:lpstr>Scarborough’s Reading Rope </vt:lpstr>
      <vt:lpstr>Daily Language Activities to Support Emergent Literacy</vt:lpstr>
      <vt:lpstr>Parents Support Language Development When They..</vt:lpstr>
      <vt:lpstr>Parents Support Language Development When They..</vt:lpstr>
      <vt:lpstr>Conversational Turn Taking (Serve and Return)</vt:lpstr>
      <vt:lpstr>Reading to a Child  Supports Emergent Literacy</vt:lpstr>
      <vt:lpstr>Reading to a Child is not Rocket Science – Anyone can do it!</vt:lpstr>
      <vt:lpstr>Dialogic Reading</vt:lpstr>
      <vt:lpstr>PEER</vt:lpstr>
      <vt:lpstr>Dialogic Reading: CROWD</vt:lpstr>
      <vt:lpstr>Let’s Practice with Five Little Monkeys</vt:lpstr>
      <vt:lpstr> </vt:lpstr>
      <vt:lpstr>No App to Replace your Lap! </vt:lpstr>
      <vt:lpstr>Ga DOE Slide </vt:lpstr>
      <vt:lpstr>Contact Information</vt:lpstr>
      <vt:lpstr>Resources</vt:lpstr>
      <vt:lpstr>PEER Strategies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Clay</dc:creator>
  <cp:lastModifiedBy>Anne Ladd</cp:lastModifiedBy>
  <cp:revision>2</cp:revision>
  <dcterms:created xsi:type="dcterms:W3CDTF">2019-04-12T18:00:08Z</dcterms:created>
  <dcterms:modified xsi:type="dcterms:W3CDTF">2024-09-09T11:28:33Z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0x010100A961FEB1A131AE4098AA7260C28A9535</vt:lpwstr>
  </property>
  <property fmtid="{D5CDD505-2E9C-101B-9397-08002B2CF9AE}" pid="3" name="MediaServiceImageTags">
    <vt:lpwstr/>
  </property>
</Properties>
</file>