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66" r:id="rId3"/>
    <p:sldId id="257" r:id="rId4"/>
    <p:sldId id="268" r:id="rId5"/>
    <p:sldId id="267" r:id="rId6"/>
    <p:sldId id="259" r:id="rId7"/>
    <p:sldId id="260" r:id="rId8"/>
    <p:sldId id="261" r:id="rId9"/>
    <p:sldId id="262" r:id="rId10"/>
    <p:sldId id="269" r:id="rId11"/>
    <p:sldId id="263" r:id="rId12"/>
    <p:sldId id="264" r:id="rId13"/>
    <p:sldId id="265" r:id="rId14"/>
  </p:sldIdLst>
  <p:sldSz cx="18288000" cy="10287000"/>
  <p:notesSz cx="6858000" cy="9144000"/>
  <p:embeddedFontLst>
    <p:embeddedFont>
      <p:font typeface="Canva Sans Bold" panose="020B0604020202020204" charset="0"/>
      <p:regular r:id="rId16"/>
    </p:embeddedFont>
    <p:embeddedFont>
      <p:font typeface="CS Gordon Serif" panose="020B0604020202020204" charset="0"/>
      <p:regular r:id="rId17"/>
    </p:embeddedFont>
    <p:embeddedFont>
      <p:font typeface="Montserrat Extra-Bold" panose="020B0604020202020204" charset="0"/>
      <p:regular r:id="rId18"/>
    </p:embeddedFont>
    <p:embeddedFont>
      <p:font typeface="Organic"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98" autoAdjust="0"/>
    <p:restoredTop sz="94622" autoAdjust="0"/>
  </p:normalViewPr>
  <p:slideViewPr>
    <p:cSldViewPr>
      <p:cViewPr varScale="1">
        <p:scale>
          <a:sx n="64" d="100"/>
          <a:sy n="64" d="100"/>
        </p:scale>
        <p:origin x="96"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9F2D04-927D-41CA-9392-F0FF2EC6DA15}"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CACD20-6428-4916-BDD8-2C422BC830C8}" type="slidenum">
              <a:rPr lang="en-US" smtClean="0"/>
              <a:t>‹#›</a:t>
            </a:fld>
            <a:endParaRPr lang="en-US"/>
          </a:p>
        </p:txBody>
      </p:sp>
    </p:spTree>
    <p:extLst>
      <p:ext uri="{BB962C8B-B14F-4D97-AF65-F5344CB8AC3E}">
        <p14:creationId xmlns:p14="http://schemas.microsoft.com/office/powerpoint/2010/main" val="318471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CACD20-6428-4916-BDD8-2C422BC830C8}" type="slidenum">
              <a:rPr lang="en-US" smtClean="0"/>
              <a:t>2</a:t>
            </a:fld>
            <a:endParaRPr lang="en-US"/>
          </a:p>
        </p:txBody>
      </p:sp>
    </p:spTree>
    <p:extLst>
      <p:ext uri="{BB962C8B-B14F-4D97-AF65-F5344CB8AC3E}">
        <p14:creationId xmlns:p14="http://schemas.microsoft.com/office/powerpoint/2010/main" val="119920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gif"/><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gif"/></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sv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6.svg"/><Relationship Id="rId7" Type="http://schemas.openxmlformats.org/officeDocument/2006/relationships/image" Target="../media/image32.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g"/></Relationships>
</file>

<file path=ppt/slides/_rels/slide8.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6.svg"/><Relationship Id="rId7" Type="http://schemas.openxmlformats.org/officeDocument/2006/relationships/image" Target="../media/image39.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grpSp>
        <p:nvGrpSpPr>
          <p:cNvPr id="2" name="Group 2"/>
          <p:cNvGrpSpPr/>
          <p:nvPr/>
        </p:nvGrpSpPr>
        <p:grpSpPr>
          <a:xfrm>
            <a:off x="6248400" y="0"/>
            <a:ext cx="12039600" cy="10287000"/>
            <a:chOff x="0" y="0"/>
            <a:chExt cx="14839567" cy="13716000"/>
          </a:xfrm>
        </p:grpSpPr>
        <p:pic>
          <p:nvPicPr>
            <p:cNvPr id="3" name="Picture 3"/>
            <p:cNvPicPr>
              <a:picLocks noChangeAspect="1"/>
            </p:cNvPicPr>
            <p:nvPr/>
          </p:nvPicPr>
          <p:blipFill>
            <a:blip r:embed="rId2"/>
            <a:srcRect l="16880" r="16880"/>
            <a:stretch>
              <a:fillRect/>
            </a:stretch>
          </p:blipFill>
          <p:spPr>
            <a:xfrm>
              <a:off x="0" y="0"/>
              <a:ext cx="14839567" cy="13716000"/>
            </a:xfrm>
            <a:prstGeom prst="rect">
              <a:avLst/>
            </a:prstGeom>
          </p:spPr>
        </p:pic>
      </p:grpSp>
      <p:sp>
        <p:nvSpPr>
          <p:cNvPr id="4" name="Freeform 4"/>
          <p:cNvSpPr/>
          <p:nvPr/>
        </p:nvSpPr>
        <p:spPr>
          <a:xfrm rot="-5400000">
            <a:off x="16799708" y="1055075"/>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AutoShape 5"/>
          <p:cNvSpPr/>
          <p:nvPr/>
        </p:nvSpPr>
        <p:spPr>
          <a:xfrm rot="-5400000">
            <a:off x="16007685" y="3237459"/>
            <a:ext cx="2456682" cy="0"/>
          </a:xfrm>
          <a:prstGeom prst="line">
            <a:avLst/>
          </a:prstGeom>
          <a:ln w="28575" cap="rnd">
            <a:solidFill>
              <a:srgbClr val="FFFFFF"/>
            </a:solidFill>
            <a:prstDash val="solid"/>
            <a:headEnd type="none" w="sm" len="sm"/>
            <a:tailEnd type="none" w="sm" len="sm"/>
          </a:ln>
        </p:spPr>
        <p:txBody>
          <a:bodyPr/>
          <a:lstStyle/>
          <a:p>
            <a:endParaRPr lang="en-US"/>
          </a:p>
        </p:txBody>
      </p:sp>
      <p:sp>
        <p:nvSpPr>
          <p:cNvPr id="6" name="AutoShape 6"/>
          <p:cNvSpPr/>
          <p:nvPr/>
        </p:nvSpPr>
        <p:spPr>
          <a:xfrm>
            <a:off x="689059" y="3907692"/>
            <a:ext cx="2261045" cy="0"/>
          </a:xfrm>
          <a:prstGeom prst="line">
            <a:avLst/>
          </a:prstGeom>
          <a:ln w="104775" cap="rnd">
            <a:solidFill>
              <a:srgbClr val="FFFFFF"/>
            </a:solidFill>
            <a:prstDash val="solid"/>
            <a:headEnd type="none" w="sm" len="sm"/>
            <a:tailEnd type="none" w="sm" len="sm"/>
          </a:ln>
        </p:spPr>
        <p:txBody>
          <a:bodyPr/>
          <a:lstStyle/>
          <a:p>
            <a:endParaRPr lang="en-US"/>
          </a:p>
        </p:txBody>
      </p:sp>
      <p:sp>
        <p:nvSpPr>
          <p:cNvPr id="9" name="AutoShape 9"/>
          <p:cNvSpPr/>
          <p:nvPr/>
        </p:nvSpPr>
        <p:spPr>
          <a:xfrm>
            <a:off x="-282420" y="9096375"/>
            <a:ext cx="18852841" cy="0"/>
          </a:xfrm>
          <a:prstGeom prst="line">
            <a:avLst/>
          </a:prstGeom>
          <a:ln w="28575" cap="rnd">
            <a:solidFill>
              <a:srgbClr val="FFFFFF"/>
            </a:solidFill>
            <a:prstDash val="solid"/>
            <a:headEnd type="none" w="sm" len="sm"/>
            <a:tailEnd type="none" w="sm" len="sm"/>
          </a:ln>
        </p:spPr>
        <p:txBody>
          <a:bodyPr/>
          <a:lstStyle/>
          <a:p>
            <a:endParaRPr lang="en-US"/>
          </a:p>
        </p:txBody>
      </p:sp>
      <p:sp>
        <p:nvSpPr>
          <p:cNvPr id="10" name="TextBox 10"/>
          <p:cNvSpPr txBox="1"/>
          <p:nvPr/>
        </p:nvSpPr>
        <p:spPr>
          <a:xfrm>
            <a:off x="457200" y="1042245"/>
            <a:ext cx="16078199" cy="2486322"/>
          </a:xfrm>
          <a:prstGeom prst="rect">
            <a:avLst/>
          </a:prstGeom>
        </p:spPr>
        <p:txBody>
          <a:bodyPr wrap="square" lIns="0" tIns="0" rIns="0" bIns="0" rtlCol="0" anchor="t">
            <a:spAutoFit/>
          </a:bodyPr>
          <a:lstStyle/>
          <a:p>
            <a:pPr>
              <a:lnSpc>
                <a:spcPts val="9637"/>
              </a:lnSpc>
            </a:pPr>
            <a:r>
              <a:rPr lang="en-US" sz="10475" dirty="0">
                <a:solidFill>
                  <a:srgbClr val="FFFFFF"/>
                </a:solidFill>
                <a:latin typeface="Montserrat Extra-Bold"/>
              </a:rPr>
              <a:t>Roosevelt </a:t>
            </a:r>
          </a:p>
          <a:p>
            <a:pPr>
              <a:lnSpc>
                <a:spcPts val="9637"/>
              </a:lnSpc>
            </a:pPr>
            <a:r>
              <a:rPr lang="en-US" sz="10475" dirty="0">
                <a:solidFill>
                  <a:srgbClr val="FFFFFF"/>
                </a:solidFill>
                <a:latin typeface="Montserrat Extra-Bold"/>
              </a:rPr>
              <a:t>Warm Springs  </a:t>
            </a:r>
          </a:p>
        </p:txBody>
      </p:sp>
      <p:pic>
        <p:nvPicPr>
          <p:cNvPr id="12" name="Picture 11" descr="A black and white logo with a star&#10;&#10;Description automatically generated">
            <a:extLst>
              <a:ext uri="{FF2B5EF4-FFF2-40B4-BE49-F238E27FC236}">
                <a16:creationId xmlns:a16="http://schemas.microsoft.com/office/drawing/2014/main" id="{0CA6A494-9AB8-12A6-648C-D031F8AD90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788" y="5143500"/>
            <a:ext cx="2858405" cy="3196901"/>
          </a:xfrm>
          <a:prstGeom prst="rect">
            <a:avLst/>
          </a:prstGeom>
        </p:spPr>
      </p:pic>
      <p:sp>
        <p:nvSpPr>
          <p:cNvPr id="13" name="TextBox 10">
            <a:extLst>
              <a:ext uri="{FF2B5EF4-FFF2-40B4-BE49-F238E27FC236}">
                <a16:creationId xmlns:a16="http://schemas.microsoft.com/office/drawing/2014/main" id="{4D723AFC-1128-66FC-1C8A-8F01ECD271CF}"/>
              </a:ext>
            </a:extLst>
          </p:cNvPr>
          <p:cNvSpPr txBox="1"/>
          <p:nvPr/>
        </p:nvSpPr>
        <p:spPr>
          <a:xfrm>
            <a:off x="12268200" y="9078747"/>
            <a:ext cx="14058895" cy="1151469"/>
          </a:xfrm>
          <a:prstGeom prst="rect">
            <a:avLst/>
          </a:prstGeom>
        </p:spPr>
        <p:txBody>
          <a:bodyPr wrap="square" lIns="0" tIns="0" rIns="0" bIns="0" rtlCol="0" anchor="t">
            <a:spAutoFit/>
          </a:bodyPr>
          <a:lstStyle/>
          <a:p>
            <a:pPr>
              <a:lnSpc>
                <a:spcPts val="9637"/>
              </a:lnSpc>
            </a:pPr>
            <a:r>
              <a:rPr lang="en-US" sz="6600" dirty="0">
                <a:solidFill>
                  <a:srgbClr val="FFFFFF"/>
                </a:solidFill>
                <a:latin typeface="Montserrat Extra-Bold"/>
              </a:rPr>
              <a:t>#RWS-2.0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010632" y="114300"/>
            <a:ext cx="10277368" cy="3128714"/>
          </a:xfrm>
          <a:prstGeom prst="rect">
            <a:avLst/>
          </a:prstGeom>
          <a:solidFill>
            <a:srgbClr val="19598D"/>
          </a:solidFill>
        </p:spPr>
        <p:txBody>
          <a:bodyPr/>
          <a:lstStyle/>
          <a:p>
            <a:endParaRPr lang="en-US"/>
          </a:p>
        </p:txBody>
      </p:sp>
      <p:sp>
        <p:nvSpPr>
          <p:cNvPr id="5" name="TextBox 5"/>
          <p:cNvSpPr txBox="1"/>
          <p:nvPr/>
        </p:nvSpPr>
        <p:spPr>
          <a:xfrm>
            <a:off x="9982200" y="466194"/>
            <a:ext cx="6803722" cy="2179251"/>
          </a:xfrm>
          <a:prstGeom prst="rect">
            <a:avLst/>
          </a:prstGeom>
        </p:spPr>
        <p:txBody>
          <a:bodyPr lIns="0" tIns="0" rIns="0" bIns="0" rtlCol="0" anchor="t">
            <a:spAutoFit/>
          </a:bodyPr>
          <a:lstStyle/>
          <a:p>
            <a:pPr algn="ctr">
              <a:lnSpc>
                <a:spcPts val="9430"/>
              </a:lnSpc>
            </a:pPr>
            <a:r>
              <a:rPr lang="en-US" sz="2400" dirty="0">
                <a:solidFill>
                  <a:srgbClr val="FFFAEF"/>
                </a:solidFill>
                <a:latin typeface="CS Gordon Serif"/>
              </a:rPr>
              <a:t>What happens after graduation?</a:t>
            </a:r>
          </a:p>
        </p:txBody>
      </p:sp>
      <p:pic>
        <p:nvPicPr>
          <p:cNvPr id="6" name="Picture 5">
            <a:extLst>
              <a:ext uri="{FF2B5EF4-FFF2-40B4-BE49-F238E27FC236}">
                <a16:creationId xmlns:a16="http://schemas.microsoft.com/office/drawing/2014/main" id="{83D03BB1-D94B-ABB0-C893-14661E655A0E}"/>
              </a:ext>
            </a:extLst>
          </p:cNvPr>
          <p:cNvPicPr>
            <a:picLocks noChangeAspect="1"/>
          </p:cNvPicPr>
          <p:nvPr/>
        </p:nvPicPr>
        <p:blipFill>
          <a:blip r:embed="rId2"/>
          <a:stretch>
            <a:fillRect/>
          </a:stretch>
        </p:blipFill>
        <p:spPr>
          <a:xfrm rot="20872913">
            <a:off x="586344" y="2954302"/>
            <a:ext cx="3581400" cy="4514370"/>
          </a:xfrm>
          <a:prstGeom prst="rect">
            <a:avLst/>
          </a:prstGeom>
        </p:spPr>
      </p:pic>
      <p:pic>
        <p:nvPicPr>
          <p:cNvPr id="9" name="Picture 8">
            <a:extLst>
              <a:ext uri="{FF2B5EF4-FFF2-40B4-BE49-F238E27FC236}">
                <a16:creationId xmlns:a16="http://schemas.microsoft.com/office/drawing/2014/main" id="{99FDF330-97BC-8136-6E5C-262F0DDE044F}"/>
              </a:ext>
            </a:extLst>
          </p:cNvPr>
          <p:cNvPicPr>
            <a:picLocks noChangeAspect="1"/>
          </p:cNvPicPr>
          <p:nvPr/>
        </p:nvPicPr>
        <p:blipFill>
          <a:blip r:embed="rId3"/>
          <a:stretch>
            <a:fillRect/>
          </a:stretch>
        </p:blipFill>
        <p:spPr>
          <a:xfrm>
            <a:off x="319552" y="73152"/>
            <a:ext cx="8001489" cy="3211010"/>
          </a:xfrm>
          <a:prstGeom prst="rect">
            <a:avLst/>
          </a:prstGeom>
        </p:spPr>
      </p:pic>
      <p:sp>
        <p:nvSpPr>
          <p:cNvPr id="10" name="TextBox 9">
            <a:extLst>
              <a:ext uri="{FF2B5EF4-FFF2-40B4-BE49-F238E27FC236}">
                <a16:creationId xmlns:a16="http://schemas.microsoft.com/office/drawing/2014/main" id="{74E0E9D3-B58F-984F-744D-C21111B13938}"/>
              </a:ext>
            </a:extLst>
          </p:cNvPr>
          <p:cNvSpPr txBox="1"/>
          <p:nvPr/>
        </p:nvSpPr>
        <p:spPr>
          <a:xfrm>
            <a:off x="7848600" y="3848100"/>
            <a:ext cx="8610600" cy="5693866"/>
          </a:xfrm>
          <a:prstGeom prst="rect">
            <a:avLst/>
          </a:prstGeom>
          <a:noFill/>
        </p:spPr>
        <p:txBody>
          <a:bodyPr wrap="square" rtlCol="0">
            <a:spAutoFit/>
          </a:bodyPr>
          <a:lstStyle/>
          <a:p>
            <a:pPr marL="285750" indent="-285750">
              <a:buFont typeface="Arial" panose="020B0604020202020204" pitchFamily="34" charset="0"/>
              <a:buChar char="•"/>
            </a:pPr>
            <a:r>
              <a:rPr lang="en-US" sz="2800" dirty="0"/>
              <a:t>Each student is assigned a provider and employment specialist at beginning of semester</a:t>
            </a:r>
          </a:p>
          <a:p>
            <a:endParaRPr lang="en-US" sz="2800" dirty="0"/>
          </a:p>
          <a:p>
            <a:pPr marL="285750" indent="-285750">
              <a:buFont typeface="Arial" panose="020B0604020202020204" pitchFamily="34" charset="0"/>
              <a:buChar char="•"/>
            </a:pPr>
            <a:r>
              <a:rPr lang="en-US" sz="2800" dirty="0"/>
              <a:t>They work with students throughout semester to determine strengths, weaknesses, and job opportunities that exist in hometowns</a:t>
            </a:r>
          </a:p>
          <a:p>
            <a:endParaRPr lang="en-US" sz="2800" dirty="0"/>
          </a:p>
          <a:p>
            <a:pPr marL="285750" indent="-285750">
              <a:buFont typeface="Arial" panose="020B0604020202020204" pitchFamily="34" charset="0"/>
              <a:buChar char="•"/>
            </a:pPr>
            <a:r>
              <a:rPr lang="en-US" sz="2800" dirty="0"/>
              <a:t>Help them build resumes and set up job interviews for once they leave campus</a:t>
            </a:r>
          </a:p>
          <a:p>
            <a:endParaRPr lang="en-US" sz="2800" dirty="0"/>
          </a:p>
          <a:p>
            <a:pPr marL="285750" indent="-285750">
              <a:buFont typeface="Arial" panose="020B0604020202020204" pitchFamily="34" charset="0"/>
              <a:buChar char="•"/>
            </a:pPr>
            <a:r>
              <a:rPr lang="en-US" sz="2800" dirty="0"/>
              <a:t>Providers and employment specialists continue to work with student for 90 days after graduation to ensure gainful employment</a:t>
            </a:r>
          </a:p>
        </p:txBody>
      </p:sp>
      <p:pic>
        <p:nvPicPr>
          <p:cNvPr id="12" name="Picture 11">
            <a:extLst>
              <a:ext uri="{FF2B5EF4-FFF2-40B4-BE49-F238E27FC236}">
                <a16:creationId xmlns:a16="http://schemas.microsoft.com/office/drawing/2014/main" id="{9C9CAC35-1C4A-5402-B004-52B705A5EFCF}"/>
              </a:ext>
            </a:extLst>
          </p:cNvPr>
          <p:cNvPicPr>
            <a:picLocks noChangeAspect="1"/>
          </p:cNvPicPr>
          <p:nvPr/>
        </p:nvPicPr>
        <p:blipFill>
          <a:blip r:embed="rId4"/>
          <a:stretch>
            <a:fillRect/>
          </a:stretch>
        </p:blipFill>
        <p:spPr>
          <a:xfrm rot="963706">
            <a:off x="3768687" y="5330308"/>
            <a:ext cx="3697249" cy="4459107"/>
          </a:xfrm>
          <a:prstGeom prst="rect">
            <a:avLst/>
          </a:prstGeom>
        </p:spPr>
      </p:pic>
    </p:spTree>
    <p:extLst>
      <p:ext uri="{BB962C8B-B14F-4D97-AF65-F5344CB8AC3E}">
        <p14:creationId xmlns:p14="http://schemas.microsoft.com/office/powerpoint/2010/main" val="2418547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010633" y="0"/>
            <a:ext cx="10277367" cy="2739331"/>
          </a:xfrm>
          <a:prstGeom prst="rect">
            <a:avLst/>
          </a:prstGeom>
          <a:solidFill>
            <a:srgbClr val="19598D"/>
          </a:solidFill>
        </p:spPr>
        <p:txBody>
          <a:bodyPr/>
          <a:lstStyle/>
          <a:p>
            <a:endParaRPr lang="en-US"/>
          </a:p>
        </p:txBody>
      </p:sp>
      <p:pic>
        <p:nvPicPr>
          <p:cNvPr id="3" name="Picture 3"/>
          <p:cNvPicPr>
            <a:picLocks noChangeAspect="1"/>
          </p:cNvPicPr>
          <p:nvPr/>
        </p:nvPicPr>
        <p:blipFill>
          <a:blip r:embed="rId2"/>
          <a:srcRect/>
          <a:stretch>
            <a:fillRect/>
          </a:stretch>
        </p:blipFill>
        <p:spPr>
          <a:xfrm>
            <a:off x="6453020" y="629284"/>
            <a:ext cx="3418914" cy="1538511"/>
          </a:xfrm>
          <a:prstGeom prst="rect">
            <a:avLst/>
          </a:prstGeom>
        </p:spPr>
      </p:pic>
      <p:sp>
        <p:nvSpPr>
          <p:cNvPr id="5" name="TextBox 5"/>
          <p:cNvSpPr txBox="1"/>
          <p:nvPr/>
        </p:nvSpPr>
        <p:spPr>
          <a:xfrm>
            <a:off x="9946257" y="862761"/>
            <a:ext cx="6803722" cy="1290240"/>
          </a:xfrm>
          <a:prstGeom prst="rect">
            <a:avLst/>
          </a:prstGeom>
        </p:spPr>
        <p:txBody>
          <a:bodyPr lIns="0" tIns="0" rIns="0" bIns="0" rtlCol="0" anchor="t">
            <a:spAutoFit/>
          </a:bodyPr>
          <a:lstStyle/>
          <a:p>
            <a:pPr algn="ctr">
              <a:lnSpc>
                <a:spcPts val="9430"/>
              </a:lnSpc>
            </a:pPr>
            <a:r>
              <a:rPr lang="en-US" sz="10478" dirty="0">
                <a:solidFill>
                  <a:srgbClr val="FFFAEF"/>
                </a:solidFill>
                <a:latin typeface="CS Gordon Serif"/>
              </a:rPr>
              <a:t>TOURS</a:t>
            </a:r>
          </a:p>
        </p:txBody>
      </p:sp>
      <p:pic>
        <p:nvPicPr>
          <p:cNvPr id="16" name="Picture 15">
            <a:extLst>
              <a:ext uri="{FF2B5EF4-FFF2-40B4-BE49-F238E27FC236}">
                <a16:creationId xmlns:a16="http://schemas.microsoft.com/office/drawing/2014/main" id="{487822CE-D38A-6E8C-7BC6-0FF3CFA95619}"/>
              </a:ext>
            </a:extLst>
          </p:cNvPr>
          <p:cNvPicPr>
            <a:picLocks noChangeAspect="1"/>
          </p:cNvPicPr>
          <p:nvPr/>
        </p:nvPicPr>
        <p:blipFill>
          <a:blip r:embed="rId3"/>
          <a:stretch>
            <a:fillRect/>
          </a:stretch>
        </p:blipFill>
        <p:spPr>
          <a:xfrm>
            <a:off x="10597298" y="2907728"/>
            <a:ext cx="5501639" cy="2209864"/>
          </a:xfrm>
          <a:prstGeom prst="rect">
            <a:avLst/>
          </a:prstGeom>
        </p:spPr>
      </p:pic>
      <p:sp>
        <p:nvSpPr>
          <p:cNvPr id="17" name="TextBox 16">
            <a:extLst>
              <a:ext uri="{FF2B5EF4-FFF2-40B4-BE49-F238E27FC236}">
                <a16:creationId xmlns:a16="http://schemas.microsoft.com/office/drawing/2014/main" id="{914D006F-E8E7-62D5-6EE7-B5F7427EE917}"/>
              </a:ext>
            </a:extLst>
          </p:cNvPr>
          <p:cNvSpPr txBox="1"/>
          <p:nvPr/>
        </p:nvSpPr>
        <p:spPr>
          <a:xfrm>
            <a:off x="10480243" y="5285989"/>
            <a:ext cx="6248400" cy="3323987"/>
          </a:xfrm>
          <a:prstGeom prst="rect">
            <a:avLst/>
          </a:prstGeom>
          <a:noFill/>
        </p:spPr>
        <p:txBody>
          <a:bodyPr wrap="square" rtlCol="0">
            <a:spAutoFit/>
          </a:bodyPr>
          <a:lstStyle/>
          <a:p>
            <a:r>
              <a:rPr lang="en-US" sz="3200" dirty="0"/>
              <a:t>Include the following in the email:</a:t>
            </a:r>
          </a:p>
          <a:p>
            <a:pPr>
              <a:buFont typeface="Arial" panose="020B0604020202020204" pitchFamily="34" charset="0"/>
              <a:buChar char="•"/>
            </a:pPr>
            <a:r>
              <a:rPr lang="en-US" sz="3200" b="0" i="0" dirty="0">
                <a:effectLst/>
              </a:rPr>
              <a:t>Contact Name, Email address and phone number</a:t>
            </a:r>
            <a:endParaRPr lang="en-US" sz="3200" dirty="0"/>
          </a:p>
          <a:p>
            <a:pPr>
              <a:buFont typeface="Arial" panose="020B0604020202020204" pitchFamily="34" charset="0"/>
              <a:buChar char="•"/>
            </a:pPr>
            <a:r>
              <a:rPr lang="en-US" sz="3200" b="0" i="0" dirty="0">
                <a:effectLst/>
              </a:rPr>
              <a:t>What type of tour? Parent, Transition or School Staff</a:t>
            </a:r>
            <a:endParaRPr lang="en-US" sz="3200" dirty="0"/>
          </a:p>
          <a:p>
            <a:pPr>
              <a:buFont typeface="Arial" panose="020B0604020202020204" pitchFamily="34" charset="0"/>
              <a:buChar char="•"/>
            </a:pPr>
            <a:r>
              <a:rPr lang="en-US" sz="3200" b="0" i="0" dirty="0">
                <a:effectLst/>
              </a:rPr>
              <a:t>Number of participants (Max 32)</a:t>
            </a:r>
            <a:endParaRPr lang="en-US" sz="3200" dirty="0"/>
          </a:p>
          <a:p>
            <a:endParaRPr lang="en-US" dirty="0"/>
          </a:p>
        </p:txBody>
      </p:sp>
      <p:pic>
        <p:nvPicPr>
          <p:cNvPr id="19" name="Picture 18">
            <a:extLst>
              <a:ext uri="{FF2B5EF4-FFF2-40B4-BE49-F238E27FC236}">
                <a16:creationId xmlns:a16="http://schemas.microsoft.com/office/drawing/2014/main" id="{22E49091-B6BB-99F9-BFF1-679ADEBE33A3}"/>
              </a:ext>
            </a:extLst>
          </p:cNvPr>
          <p:cNvPicPr>
            <a:picLocks noChangeAspect="1"/>
          </p:cNvPicPr>
          <p:nvPr/>
        </p:nvPicPr>
        <p:blipFill>
          <a:blip r:embed="rId4"/>
          <a:stretch>
            <a:fillRect/>
          </a:stretch>
        </p:blipFill>
        <p:spPr>
          <a:xfrm>
            <a:off x="194942" y="1702375"/>
            <a:ext cx="7815691" cy="7167227"/>
          </a:xfrm>
          <a:prstGeom prst="rect">
            <a:avLst/>
          </a:prstGeom>
        </p:spPr>
      </p:pic>
      <p:pic>
        <p:nvPicPr>
          <p:cNvPr id="21" name="Picture 20">
            <a:extLst>
              <a:ext uri="{FF2B5EF4-FFF2-40B4-BE49-F238E27FC236}">
                <a16:creationId xmlns:a16="http://schemas.microsoft.com/office/drawing/2014/main" id="{841A37D8-22B9-AF29-0B78-C0DD88F76BAF}"/>
              </a:ext>
            </a:extLst>
          </p:cNvPr>
          <p:cNvPicPr>
            <a:picLocks noChangeAspect="1"/>
          </p:cNvPicPr>
          <p:nvPr/>
        </p:nvPicPr>
        <p:blipFill>
          <a:blip r:embed="rId5"/>
          <a:stretch>
            <a:fillRect/>
          </a:stretch>
        </p:blipFill>
        <p:spPr>
          <a:xfrm>
            <a:off x="3704551" y="9037999"/>
            <a:ext cx="9899892" cy="121038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AutoShape 3"/>
          <p:cNvSpPr/>
          <p:nvPr/>
        </p:nvSpPr>
        <p:spPr>
          <a:xfrm>
            <a:off x="7962266" y="-20307"/>
            <a:ext cx="2145217" cy="8681923"/>
          </a:xfrm>
          <a:prstGeom prst="rect">
            <a:avLst/>
          </a:prstGeom>
          <a:solidFill>
            <a:srgbClr val="19598D"/>
          </a:solidFill>
        </p:spPr>
        <p:txBody>
          <a:bodyPr/>
          <a:lstStyle/>
          <a:p>
            <a:endParaRPr lang="en-US"/>
          </a:p>
        </p:txBody>
      </p:sp>
      <p:sp>
        <p:nvSpPr>
          <p:cNvPr id="4" name="Freeform 4"/>
          <p:cNvSpPr/>
          <p:nvPr/>
        </p:nvSpPr>
        <p:spPr>
          <a:xfrm>
            <a:off x="7941736" y="3237781"/>
            <a:ext cx="2165746" cy="2165746"/>
          </a:xfrm>
          <a:custGeom>
            <a:avLst/>
            <a:gdLst/>
            <a:ahLst/>
            <a:cxnLst/>
            <a:rect l="l" t="t" r="r" b="b"/>
            <a:pathLst>
              <a:path w="2165746" h="2165746">
                <a:moveTo>
                  <a:pt x="0" y="0"/>
                </a:moveTo>
                <a:lnTo>
                  <a:pt x="2165747" y="0"/>
                </a:lnTo>
                <a:lnTo>
                  <a:pt x="2165747" y="2165747"/>
                </a:lnTo>
                <a:lnTo>
                  <a:pt x="0" y="2165747"/>
                </a:lnTo>
                <a:lnTo>
                  <a:pt x="0" y="0"/>
                </a:lnTo>
                <a:close/>
              </a:path>
            </a:pathLst>
          </a:custGeom>
          <a:blipFill>
            <a:blip r:embed="rId2"/>
            <a:stretch>
              <a:fillRect/>
            </a:stretch>
          </a:blipFill>
        </p:spPr>
        <p:txBody>
          <a:bodyPr/>
          <a:lstStyle/>
          <a:p>
            <a:endParaRPr lang="en-US"/>
          </a:p>
        </p:txBody>
      </p:sp>
      <p:pic>
        <p:nvPicPr>
          <p:cNvPr id="5" name="Picture 5"/>
          <p:cNvPicPr>
            <a:picLocks noChangeAspect="1"/>
          </p:cNvPicPr>
          <p:nvPr/>
        </p:nvPicPr>
        <p:blipFill>
          <a:blip r:embed="rId3"/>
          <a:srcRect/>
          <a:stretch>
            <a:fillRect/>
          </a:stretch>
        </p:blipFill>
        <p:spPr>
          <a:xfrm rot="-1459630">
            <a:off x="15080631" y="8207990"/>
            <a:ext cx="1899186" cy="1766243"/>
          </a:xfrm>
          <a:prstGeom prst="rect">
            <a:avLst/>
          </a:prstGeom>
        </p:spPr>
      </p:pic>
      <p:sp>
        <p:nvSpPr>
          <p:cNvPr id="6" name="TextBox 6"/>
          <p:cNvSpPr txBox="1"/>
          <p:nvPr/>
        </p:nvSpPr>
        <p:spPr>
          <a:xfrm>
            <a:off x="2923602" y="9429750"/>
            <a:ext cx="12440796" cy="798249"/>
          </a:xfrm>
          <a:prstGeom prst="rect">
            <a:avLst/>
          </a:prstGeom>
        </p:spPr>
        <p:txBody>
          <a:bodyPr lIns="0" tIns="0" rIns="0" bIns="0" rtlCol="0" anchor="t">
            <a:spAutoFit/>
          </a:bodyPr>
          <a:lstStyle/>
          <a:p>
            <a:pPr algn="ctr">
              <a:lnSpc>
                <a:spcPts val="5866"/>
              </a:lnSpc>
            </a:pPr>
            <a:r>
              <a:rPr lang="en-US" sz="6376" dirty="0">
                <a:solidFill>
                  <a:srgbClr val="000000"/>
                </a:solidFill>
                <a:latin typeface="Montserrat Extra-Bold"/>
              </a:rPr>
              <a:t>Current Admissions Process </a:t>
            </a:r>
          </a:p>
        </p:txBody>
      </p:sp>
      <p:sp>
        <p:nvSpPr>
          <p:cNvPr id="7" name="TextBox 7"/>
          <p:cNvSpPr txBox="1"/>
          <p:nvPr/>
        </p:nvSpPr>
        <p:spPr>
          <a:xfrm>
            <a:off x="655932" y="72335"/>
            <a:ext cx="6514505" cy="887095"/>
          </a:xfrm>
          <a:prstGeom prst="rect">
            <a:avLst/>
          </a:prstGeom>
        </p:spPr>
        <p:txBody>
          <a:bodyPr lIns="0" tIns="0" rIns="0" bIns="0" rtlCol="0" anchor="t">
            <a:spAutoFit/>
          </a:bodyPr>
          <a:lstStyle/>
          <a:p>
            <a:pPr algn="ctr">
              <a:lnSpc>
                <a:spcPts val="7279"/>
              </a:lnSpc>
            </a:pPr>
            <a:r>
              <a:rPr lang="en-US" sz="5199" dirty="0">
                <a:solidFill>
                  <a:srgbClr val="000000"/>
                </a:solidFill>
                <a:latin typeface="Canva Sans Bold"/>
              </a:rPr>
              <a:t>Already a VR Client?</a:t>
            </a:r>
          </a:p>
        </p:txBody>
      </p:sp>
      <p:sp>
        <p:nvSpPr>
          <p:cNvPr id="8" name="TextBox 8"/>
          <p:cNvSpPr txBox="1"/>
          <p:nvPr/>
        </p:nvSpPr>
        <p:spPr>
          <a:xfrm>
            <a:off x="11360113" y="-95250"/>
            <a:ext cx="5208747" cy="887095"/>
          </a:xfrm>
          <a:prstGeom prst="rect">
            <a:avLst/>
          </a:prstGeom>
        </p:spPr>
        <p:txBody>
          <a:bodyPr lIns="0" tIns="0" rIns="0" bIns="0" rtlCol="0" anchor="t">
            <a:spAutoFit/>
          </a:bodyPr>
          <a:lstStyle/>
          <a:p>
            <a:pPr algn="ctr">
              <a:lnSpc>
                <a:spcPts val="7279"/>
              </a:lnSpc>
            </a:pPr>
            <a:r>
              <a:rPr lang="en-US" sz="5199">
                <a:solidFill>
                  <a:srgbClr val="000000"/>
                </a:solidFill>
                <a:latin typeface="Canva Sans Bold"/>
              </a:rPr>
              <a:t>Not a VR Client?</a:t>
            </a:r>
          </a:p>
        </p:txBody>
      </p:sp>
      <p:sp>
        <p:nvSpPr>
          <p:cNvPr id="9" name="TextBox 9"/>
          <p:cNvSpPr txBox="1"/>
          <p:nvPr/>
        </p:nvSpPr>
        <p:spPr>
          <a:xfrm>
            <a:off x="79610" y="1234812"/>
            <a:ext cx="7667151" cy="7860742"/>
          </a:xfrm>
          <a:prstGeom prst="rect">
            <a:avLst/>
          </a:prstGeom>
        </p:spPr>
        <p:txBody>
          <a:bodyPr lIns="0" tIns="0" rIns="0" bIns="0" rtlCol="0" anchor="t">
            <a:spAutoFit/>
          </a:bodyPr>
          <a:lstStyle/>
          <a:p>
            <a:pPr marL="582933" lvl="1" indent="-291467">
              <a:lnSpc>
                <a:spcPts val="3780"/>
              </a:lnSpc>
              <a:buFont typeface="Arial"/>
              <a:buChar char="•"/>
            </a:pPr>
            <a:r>
              <a:rPr lang="en-US" sz="2700" dirty="0">
                <a:solidFill>
                  <a:srgbClr val="000000"/>
                </a:solidFill>
                <a:latin typeface="Canva Sans Bold"/>
              </a:rPr>
              <a:t>Contact your VR counselor or reach out to RWS directly at </a:t>
            </a:r>
            <a:r>
              <a:rPr lang="en-US" sz="2700" dirty="0">
                <a:solidFill>
                  <a:srgbClr val="3479EF"/>
                </a:solidFill>
                <a:latin typeface="Canva Sans Bold"/>
              </a:rPr>
              <a:t>rws.csc.referrals@gvs.ga.gov</a:t>
            </a:r>
            <a:r>
              <a:rPr lang="en-US" sz="2700" dirty="0">
                <a:solidFill>
                  <a:srgbClr val="000000"/>
                </a:solidFill>
                <a:latin typeface="Canva Sans Bold"/>
              </a:rPr>
              <a:t> to receive an application for admission and information on admissions criteria</a:t>
            </a:r>
          </a:p>
          <a:p>
            <a:pPr>
              <a:lnSpc>
                <a:spcPts val="3780"/>
              </a:lnSpc>
            </a:pPr>
            <a:endParaRPr lang="en-US" sz="2700" dirty="0">
              <a:solidFill>
                <a:srgbClr val="000000"/>
              </a:solidFill>
              <a:latin typeface="Canva Sans Bold"/>
            </a:endParaRPr>
          </a:p>
          <a:p>
            <a:pPr marL="582933" lvl="1" indent="-291467">
              <a:lnSpc>
                <a:spcPts val="3780"/>
              </a:lnSpc>
              <a:buFont typeface="Arial"/>
              <a:buChar char="•"/>
            </a:pPr>
            <a:r>
              <a:rPr lang="en-US" sz="2700" dirty="0">
                <a:solidFill>
                  <a:srgbClr val="000000"/>
                </a:solidFill>
                <a:latin typeface="Canva Sans Bold"/>
              </a:rPr>
              <a:t>Admission decision will be made upon receipt of completed application and required supporting documents</a:t>
            </a:r>
          </a:p>
          <a:p>
            <a:pPr>
              <a:lnSpc>
                <a:spcPts val="3780"/>
              </a:lnSpc>
            </a:pPr>
            <a:endParaRPr lang="en-US" sz="2700" dirty="0">
              <a:solidFill>
                <a:srgbClr val="000000"/>
              </a:solidFill>
              <a:latin typeface="Canva Sans Bold"/>
            </a:endParaRPr>
          </a:p>
          <a:p>
            <a:pPr marL="582933" lvl="1" indent="-291467">
              <a:lnSpc>
                <a:spcPts val="3780"/>
              </a:lnSpc>
              <a:buFont typeface="Arial"/>
              <a:buChar char="•"/>
            </a:pPr>
            <a:r>
              <a:rPr lang="en-US" sz="2700" dirty="0">
                <a:solidFill>
                  <a:srgbClr val="000000"/>
                </a:solidFill>
                <a:latin typeface="Canva Sans Bold"/>
              </a:rPr>
              <a:t>Clients will be notified directly by RWS staff of their admissions status (admissions packet if accepted to RWS, referral to local field counselor for additional supports if criteria is not met)</a:t>
            </a:r>
          </a:p>
          <a:p>
            <a:pPr>
              <a:lnSpc>
                <a:spcPts val="4759"/>
              </a:lnSpc>
            </a:pPr>
            <a:endParaRPr lang="en-US" sz="2700" dirty="0">
              <a:solidFill>
                <a:srgbClr val="000000"/>
              </a:solidFill>
              <a:latin typeface="Canva Sans Bold"/>
            </a:endParaRPr>
          </a:p>
        </p:txBody>
      </p:sp>
      <p:sp>
        <p:nvSpPr>
          <p:cNvPr id="10" name="TextBox 10"/>
          <p:cNvSpPr txBox="1"/>
          <p:nvPr/>
        </p:nvSpPr>
        <p:spPr>
          <a:xfrm>
            <a:off x="10107483" y="971550"/>
            <a:ext cx="7667151" cy="1429494"/>
          </a:xfrm>
          <a:prstGeom prst="rect">
            <a:avLst/>
          </a:prstGeom>
        </p:spPr>
        <p:txBody>
          <a:bodyPr lIns="0" tIns="0" rIns="0" bIns="0" rtlCol="0" anchor="t">
            <a:spAutoFit/>
          </a:bodyPr>
          <a:lstStyle/>
          <a:p>
            <a:pPr marL="582933" lvl="1" indent="-291467">
              <a:lnSpc>
                <a:spcPts val="3780"/>
              </a:lnSpc>
              <a:buFont typeface="Arial"/>
              <a:buChar char="•"/>
            </a:pPr>
            <a:r>
              <a:rPr lang="en-US" sz="2700" dirty="0">
                <a:solidFill>
                  <a:srgbClr val="000000"/>
                </a:solidFill>
                <a:latin typeface="Canva Sans Bold"/>
              </a:rPr>
              <a:t>Contact Jamie Fox, Admissions Manager, at </a:t>
            </a:r>
            <a:r>
              <a:rPr lang="en-US" sz="2700" dirty="0">
                <a:solidFill>
                  <a:srgbClr val="1877F2"/>
                </a:solidFill>
                <a:latin typeface="Canva Sans Bold"/>
              </a:rPr>
              <a:t>Jamie.fox@gvs.ga.gov</a:t>
            </a:r>
            <a:r>
              <a:rPr lang="en-US" sz="2700" dirty="0">
                <a:solidFill>
                  <a:srgbClr val="000000"/>
                </a:solidFill>
                <a:latin typeface="Canva Sans Bold"/>
              </a:rPr>
              <a:t> OR reach out to your local VR counselor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3060" y="3102157"/>
            <a:ext cx="12843326" cy="7184843"/>
          </a:xfrm>
          <a:custGeom>
            <a:avLst/>
            <a:gdLst/>
            <a:ahLst/>
            <a:cxnLst/>
            <a:rect l="l" t="t" r="r" b="b"/>
            <a:pathLst>
              <a:path w="12843326" h="6079943">
                <a:moveTo>
                  <a:pt x="0" y="0"/>
                </a:moveTo>
                <a:lnTo>
                  <a:pt x="12843326" y="0"/>
                </a:lnTo>
                <a:lnTo>
                  <a:pt x="12843326" y="6079943"/>
                </a:lnTo>
                <a:lnTo>
                  <a:pt x="0" y="6079943"/>
                </a:lnTo>
                <a:lnTo>
                  <a:pt x="0" y="0"/>
                </a:lnTo>
                <a:close/>
              </a:path>
            </a:pathLst>
          </a:custGeom>
          <a:blipFill>
            <a:blip r:embed="rId2"/>
            <a:stretch>
              <a:fillRect/>
            </a:stretch>
          </a:blipFill>
        </p:spPr>
        <p:txBody>
          <a:bodyPr/>
          <a:lstStyle/>
          <a:p>
            <a:endParaRPr lang="en-US" dirty="0"/>
          </a:p>
        </p:txBody>
      </p:sp>
      <p:sp>
        <p:nvSpPr>
          <p:cNvPr id="3" name="Freeform 3"/>
          <p:cNvSpPr/>
          <p:nvPr/>
        </p:nvSpPr>
        <p:spPr>
          <a:xfrm>
            <a:off x="12642386" y="351397"/>
            <a:ext cx="5236941" cy="6051366"/>
          </a:xfrm>
          <a:custGeom>
            <a:avLst/>
            <a:gdLst/>
            <a:ahLst/>
            <a:cxnLst/>
            <a:rect l="l" t="t" r="r" b="b"/>
            <a:pathLst>
              <a:path w="5236941" h="6051366">
                <a:moveTo>
                  <a:pt x="0" y="0"/>
                </a:moveTo>
                <a:lnTo>
                  <a:pt x="5236941" y="0"/>
                </a:lnTo>
                <a:lnTo>
                  <a:pt x="5236941" y="6051366"/>
                </a:lnTo>
                <a:lnTo>
                  <a:pt x="0" y="6051366"/>
                </a:lnTo>
                <a:lnTo>
                  <a:pt x="0" y="0"/>
                </a:lnTo>
                <a:close/>
              </a:path>
            </a:pathLst>
          </a:custGeom>
          <a:blipFill>
            <a:blip r:embed="rId3"/>
            <a:stretch>
              <a:fillRect/>
            </a:stretch>
          </a:blipFill>
        </p:spPr>
        <p:txBody>
          <a:bodyPr/>
          <a:lstStyle/>
          <a:p>
            <a:endParaRPr lang="en-US"/>
          </a:p>
        </p:txBody>
      </p:sp>
      <p:pic>
        <p:nvPicPr>
          <p:cNvPr id="4" name="Picture 4"/>
          <p:cNvPicPr>
            <a:picLocks noChangeAspect="1"/>
          </p:cNvPicPr>
          <p:nvPr/>
        </p:nvPicPr>
        <p:blipFill>
          <a:blip r:embed="rId4"/>
          <a:srcRect/>
          <a:stretch>
            <a:fillRect/>
          </a:stretch>
        </p:blipFill>
        <p:spPr>
          <a:xfrm>
            <a:off x="12094168" y="6402763"/>
            <a:ext cx="5613098" cy="3339794"/>
          </a:xfrm>
          <a:prstGeom prst="rect">
            <a:avLst/>
          </a:prstGeom>
        </p:spPr>
      </p:pic>
      <p:sp>
        <p:nvSpPr>
          <p:cNvPr id="5" name="Freeform 5"/>
          <p:cNvSpPr/>
          <p:nvPr/>
        </p:nvSpPr>
        <p:spPr>
          <a:xfrm>
            <a:off x="3027123" y="1104900"/>
            <a:ext cx="7315200" cy="1355443"/>
          </a:xfrm>
          <a:custGeom>
            <a:avLst/>
            <a:gdLst/>
            <a:ahLst/>
            <a:cxnLst/>
            <a:rect l="l" t="t" r="r" b="b"/>
            <a:pathLst>
              <a:path w="7315200" h="1355443">
                <a:moveTo>
                  <a:pt x="0" y="0"/>
                </a:moveTo>
                <a:lnTo>
                  <a:pt x="7315200" y="0"/>
                </a:lnTo>
                <a:lnTo>
                  <a:pt x="7315200" y="1355443"/>
                </a:lnTo>
                <a:lnTo>
                  <a:pt x="0" y="13554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3600" dirty="0"/>
          </a:p>
        </p:txBody>
      </p:sp>
      <p:grpSp>
        <p:nvGrpSpPr>
          <p:cNvPr id="6" name="Group 6"/>
          <p:cNvGrpSpPr/>
          <p:nvPr/>
        </p:nvGrpSpPr>
        <p:grpSpPr>
          <a:xfrm>
            <a:off x="13973941" y="900712"/>
            <a:ext cx="2810925" cy="2810925"/>
            <a:chOff x="0" y="0"/>
            <a:chExt cx="3747900" cy="3747900"/>
          </a:xfrm>
        </p:grpSpPr>
        <p:sp>
          <p:nvSpPr>
            <p:cNvPr id="7" name="Freeform 7"/>
            <p:cNvSpPr/>
            <p:nvPr/>
          </p:nvSpPr>
          <p:spPr>
            <a:xfrm>
              <a:off x="0" y="0"/>
              <a:ext cx="3747900" cy="3747900"/>
            </a:xfrm>
            <a:custGeom>
              <a:avLst/>
              <a:gdLst/>
              <a:ahLst/>
              <a:cxnLst/>
              <a:rect l="l" t="t" r="r" b="b"/>
              <a:pathLst>
                <a:path w="3747900" h="3747900">
                  <a:moveTo>
                    <a:pt x="0" y="0"/>
                  </a:moveTo>
                  <a:lnTo>
                    <a:pt x="3747900" y="0"/>
                  </a:lnTo>
                  <a:lnTo>
                    <a:pt x="3747900" y="3747900"/>
                  </a:lnTo>
                  <a:lnTo>
                    <a:pt x="0" y="3747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8" name="Rectangle 7">
            <a:extLst>
              <a:ext uri="{FF2B5EF4-FFF2-40B4-BE49-F238E27FC236}">
                <a16:creationId xmlns:a16="http://schemas.microsoft.com/office/drawing/2014/main" id="{4C1772F0-68E0-D38C-BD5C-15D68ADC688C}"/>
              </a:ext>
            </a:extLst>
          </p:cNvPr>
          <p:cNvSpPr/>
          <p:nvPr/>
        </p:nvSpPr>
        <p:spPr>
          <a:xfrm>
            <a:off x="263060" y="3249972"/>
            <a:ext cx="4495800" cy="923330"/>
          </a:xfrm>
          <a:prstGeom prst="rect">
            <a:avLst/>
          </a:prstGeom>
          <a:no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#RWS-2.0</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sp>
        <p:nvSpPr>
          <p:cNvPr id="4" name="AutoShape 4"/>
          <p:cNvSpPr/>
          <p:nvPr/>
        </p:nvSpPr>
        <p:spPr>
          <a:xfrm>
            <a:off x="25400" y="4412441"/>
            <a:ext cx="18288000" cy="6145838"/>
          </a:xfrm>
          <a:prstGeom prst="rect">
            <a:avLst/>
          </a:prstGeom>
          <a:solidFill>
            <a:srgbClr val="19598D"/>
          </a:solidFill>
        </p:spPr>
        <p:txBody>
          <a:bodyPr/>
          <a:lstStyle/>
          <a:p>
            <a:pPr algn="ctr">
              <a:lnSpc>
                <a:spcPts val="3700"/>
              </a:lnSpc>
              <a:spcBef>
                <a:spcPct val="0"/>
              </a:spcBef>
            </a:pPr>
            <a:r>
              <a:rPr lang="en-US" sz="1800" dirty="0">
                <a:solidFill>
                  <a:schemeClr val="accent1">
                    <a:lumMod val="75000"/>
                  </a:schemeClr>
                </a:solidFill>
                <a:latin typeface="Montserrat Extra-Bold"/>
              </a:rPr>
              <a:t>Low Voltage Wiring</a:t>
            </a:r>
          </a:p>
        </p:txBody>
      </p:sp>
      <p:sp>
        <p:nvSpPr>
          <p:cNvPr id="6" name="TextBox 4">
            <a:extLst>
              <a:ext uri="{FF2B5EF4-FFF2-40B4-BE49-F238E27FC236}">
                <a16:creationId xmlns:a16="http://schemas.microsoft.com/office/drawing/2014/main" id="{8E47265E-DB24-28FD-369A-37D83DE2E992}"/>
              </a:ext>
            </a:extLst>
          </p:cNvPr>
          <p:cNvSpPr txBox="1"/>
          <p:nvPr/>
        </p:nvSpPr>
        <p:spPr>
          <a:xfrm>
            <a:off x="522980" y="378470"/>
            <a:ext cx="17195554" cy="1408078"/>
          </a:xfrm>
          <a:prstGeom prst="rect">
            <a:avLst/>
          </a:prstGeom>
        </p:spPr>
        <p:txBody>
          <a:bodyPr wrap="square" lIns="0" tIns="0" rIns="0" bIns="0" rtlCol="0" anchor="t">
            <a:spAutoFit/>
          </a:bodyPr>
          <a:lstStyle/>
          <a:p>
            <a:pPr algn="ctr">
              <a:lnSpc>
                <a:spcPts val="10829"/>
              </a:lnSpc>
              <a:spcBef>
                <a:spcPct val="0"/>
              </a:spcBef>
            </a:pPr>
            <a:r>
              <a:rPr lang="en-US" sz="9600" dirty="0">
                <a:solidFill>
                  <a:schemeClr val="accent1">
                    <a:lumMod val="75000"/>
                  </a:schemeClr>
                </a:solidFill>
                <a:effectLst>
                  <a:outerShdw blurRad="38100" dist="38100" dir="2700000" algn="tl">
                    <a:srgbClr val="000000">
                      <a:alpha val="43137"/>
                    </a:srgbClr>
                  </a:outerShdw>
                </a:effectLst>
                <a:latin typeface="Organic"/>
              </a:rPr>
              <a:t>Current PATHWAY Offerings</a:t>
            </a:r>
          </a:p>
        </p:txBody>
      </p:sp>
      <p:sp>
        <p:nvSpPr>
          <p:cNvPr id="5" name="Freeform 5">
            <a:extLst>
              <a:ext uri="{FF2B5EF4-FFF2-40B4-BE49-F238E27FC236}">
                <a16:creationId xmlns:a16="http://schemas.microsoft.com/office/drawing/2014/main" id="{F14C13A7-7D64-EE07-9844-72C7FD214668}"/>
              </a:ext>
            </a:extLst>
          </p:cNvPr>
          <p:cNvSpPr/>
          <p:nvPr/>
        </p:nvSpPr>
        <p:spPr>
          <a:xfrm>
            <a:off x="269860" y="2396776"/>
            <a:ext cx="4114800" cy="3400627"/>
          </a:xfrm>
          <a:custGeom>
            <a:avLst/>
            <a:gdLst/>
            <a:ahLst/>
            <a:cxnLst/>
            <a:rect l="l" t="t" r="r" b="b"/>
            <a:pathLst>
              <a:path w="4099421" h="3075464">
                <a:moveTo>
                  <a:pt x="0" y="0"/>
                </a:moveTo>
                <a:lnTo>
                  <a:pt x="4099421" y="0"/>
                </a:lnTo>
                <a:lnTo>
                  <a:pt x="4099421" y="3075464"/>
                </a:lnTo>
                <a:lnTo>
                  <a:pt x="0" y="3075464"/>
                </a:lnTo>
                <a:lnTo>
                  <a:pt x="0" y="0"/>
                </a:lnTo>
                <a:close/>
              </a:path>
            </a:pathLst>
          </a:custGeom>
          <a:blipFill>
            <a:blip r:embed="rId5"/>
            <a:stretch>
              <a:fillRect/>
            </a:stretch>
          </a:blipFill>
          <a:ln w="12700">
            <a:solidFill>
              <a:schemeClr val="accent1">
                <a:lumMod val="75000"/>
              </a:schemeClr>
            </a:solidFill>
          </a:ln>
        </p:spPr>
        <p:txBody>
          <a:bodyPr/>
          <a:lstStyle/>
          <a:p>
            <a:endParaRPr lang="en-US"/>
          </a:p>
        </p:txBody>
      </p:sp>
      <p:sp>
        <p:nvSpPr>
          <p:cNvPr id="7" name="TextBox 15">
            <a:extLst>
              <a:ext uri="{FF2B5EF4-FFF2-40B4-BE49-F238E27FC236}">
                <a16:creationId xmlns:a16="http://schemas.microsoft.com/office/drawing/2014/main" id="{21CA48C4-DFC2-2293-4AF0-478B1B335BA0}"/>
              </a:ext>
            </a:extLst>
          </p:cNvPr>
          <p:cNvSpPr txBox="1"/>
          <p:nvPr/>
        </p:nvSpPr>
        <p:spPr>
          <a:xfrm>
            <a:off x="-271495" y="1427895"/>
            <a:ext cx="5229103" cy="919098"/>
          </a:xfrm>
          <a:prstGeom prst="rect">
            <a:avLst/>
          </a:prstGeom>
        </p:spPr>
        <p:txBody>
          <a:bodyPr wrap="square" lIns="0" tIns="0" rIns="0" bIns="0" rtlCol="0" anchor="t">
            <a:spAutoFit/>
          </a:bodyPr>
          <a:lstStyle/>
          <a:p>
            <a:pPr algn="ctr">
              <a:lnSpc>
                <a:spcPts val="3700"/>
              </a:lnSpc>
              <a:spcBef>
                <a:spcPct val="0"/>
              </a:spcBef>
            </a:pPr>
            <a:r>
              <a:rPr lang="en-US" sz="2800" dirty="0">
                <a:solidFill>
                  <a:schemeClr val="accent1">
                    <a:lumMod val="75000"/>
                  </a:schemeClr>
                </a:solidFill>
                <a:effectLst>
                  <a:outerShdw blurRad="38100" dist="38100" dir="2700000" algn="tl">
                    <a:srgbClr val="000000">
                      <a:alpha val="43137"/>
                    </a:srgbClr>
                  </a:outerShdw>
                </a:effectLst>
                <a:latin typeface="Montserrat Extra-Bold"/>
              </a:rPr>
              <a:t>Light Electrical/</a:t>
            </a:r>
          </a:p>
          <a:p>
            <a:pPr algn="ctr">
              <a:lnSpc>
                <a:spcPts val="3700"/>
              </a:lnSpc>
              <a:spcBef>
                <a:spcPct val="0"/>
              </a:spcBef>
            </a:pPr>
            <a:r>
              <a:rPr lang="en-US" sz="2800" dirty="0">
                <a:solidFill>
                  <a:schemeClr val="accent1">
                    <a:lumMod val="75000"/>
                  </a:schemeClr>
                </a:solidFill>
                <a:effectLst>
                  <a:outerShdw blurRad="38100" dist="38100" dir="2700000" algn="tl">
                    <a:srgbClr val="000000">
                      <a:alpha val="43137"/>
                    </a:srgbClr>
                  </a:outerShdw>
                </a:effectLst>
                <a:latin typeface="Montserrat Extra-Bold"/>
              </a:rPr>
              <a:t>Carpentry</a:t>
            </a:r>
          </a:p>
        </p:txBody>
      </p:sp>
      <p:sp>
        <p:nvSpPr>
          <p:cNvPr id="8" name="Freeform 8">
            <a:extLst>
              <a:ext uri="{FF2B5EF4-FFF2-40B4-BE49-F238E27FC236}">
                <a16:creationId xmlns:a16="http://schemas.microsoft.com/office/drawing/2014/main" id="{C3383E14-050A-B618-D0DA-19341EDAB8D9}"/>
              </a:ext>
            </a:extLst>
          </p:cNvPr>
          <p:cNvSpPr/>
          <p:nvPr/>
        </p:nvSpPr>
        <p:spPr>
          <a:xfrm>
            <a:off x="269860" y="6966194"/>
            <a:ext cx="4146396" cy="3308847"/>
          </a:xfrm>
          <a:custGeom>
            <a:avLst/>
            <a:gdLst/>
            <a:ahLst/>
            <a:cxnLst/>
            <a:rect l="l" t="t" r="r" b="b"/>
            <a:pathLst>
              <a:path w="4411796" h="3308847">
                <a:moveTo>
                  <a:pt x="0" y="0"/>
                </a:moveTo>
                <a:lnTo>
                  <a:pt x="4411796" y="0"/>
                </a:lnTo>
                <a:lnTo>
                  <a:pt x="4411796" y="3308847"/>
                </a:lnTo>
                <a:lnTo>
                  <a:pt x="0" y="3308847"/>
                </a:lnTo>
                <a:lnTo>
                  <a:pt x="0" y="0"/>
                </a:lnTo>
                <a:close/>
              </a:path>
            </a:pathLst>
          </a:custGeom>
          <a:blipFill>
            <a:blip r:embed="rId6"/>
            <a:stretch>
              <a:fillRect/>
            </a:stretch>
          </a:blipFill>
          <a:ln w="12700">
            <a:solidFill>
              <a:schemeClr val="bg1"/>
            </a:solidFill>
          </a:ln>
        </p:spPr>
        <p:txBody>
          <a:bodyPr/>
          <a:lstStyle/>
          <a:p>
            <a:endParaRPr lang="en-US"/>
          </a:p>
        </p:txBody>
      </p:sp>
      <p:sp>
        <p:nvSpPr>
          <p:cNvPr id="10" name="TextBox 9">
            <a:extLst>
              <a:ext uri="{FF2B5EF4-FFF2-40B4-BE49-F238E27FC236}">
                <a16:creationId xmlns:a16="http://schemas.microsoft.com/office/drawing/2014/main" id="{EFABAF0F-00DD-2750-6CE4-62F64FF5A292}"/>
              </a:ext>
            </a:extLst>
          </p:cNvPr>
          <p:cNvSpPr txBox="1"/>
          <p:nvPr/>
        </p:nvSpPr>
        <p:spPr>
          <a:xfrm>
            <a:off x="-644618" y="5923536"/>
            <a:ext cx="5975350" cy="1011431"/>
          </a:xfrm>
          <a:prstGeom prst="rect">
            <a:avLst/>
          </a:prstGeom>
          <a:noFill/>
        </p:spPr>
        <p:txBody>
          <a:bodyPr wrap="square">
            <a:spAutoFit/>
          </a:bodyPr>
          <a:lstStyle/>
          <a:p>
            <a:pPr algn="ctr">
              <a:lnSpc>
                <a:spcPts val="3700"/>
              </a:lnSpc>
              <a:spcBef>
                <a:spcPct val="0"/>
              </a:spcBef>
            </a:pPr>
            <a:r>
              <a:rPr lang="en-US" sz="2800" dirty="0">
                <a:solidFill>
                  <a:schemeClr val="bg1"/>
                </a:solidFill>
                <a:effectLst>
                  <a:outerShdw blurRad="38100" dist="38100" dir="2700000" algn="tl">
                    <a:srgbClr val="000000">
                      <a:alpha val="43137"/>
                    </a:srgbClr>
                  </a:outerShdw>
                </a:effectLst>
                <a:latin typeface="Montserrat Extra-Bold"/>
              </a:rPr>
              <a:t>Certified Nursing Asst. </a:t>
            </a:r>
          </a:p>
          <a:p>
            <a:pPr algn="ctr">
              <a:lnSpc>
                <a:spcPts val="3700"/>
              </a:lnSpc>
              <a:spcBef>
                <a:spcPct val="0"/>
              </a:spcBef>
            </a:pPr>
            <a:r>
              <a:rPr lang="en-US" sz="2000" dirty="0">
                <a:solidFill>
                  <a:schemeClr val="bg1"/>
                </a:solidFill>
                <a:effectLst>
                  <a:outerShdw blurRad="38100" dist="38100" dir="2700000" algn="tl">
                    <a:srgbClr val="000000">
                      <a:alpha val="43137"/>
                    </a:srgbClr>
                  </a:outerShdw>
                </a:effectLst>
                <a:latin typeface="Montserrat Extra-Bold"/>
              </a:rPr>
              <a:t>(C.N.A)</a:t>
            </a:r>
          </a:p>
        </p:txBody>
      </p:sp>
      <p:sp>
        <p:nvSpPr>
          <p:cNvPr id="11" name="Freeform 12">
            <a:extLst>
              <a:ext uri="{FF2B5EF4-FFF2-40B4-BE49-F238E27FC236}">
                <a16:creationId xmlns:a16="http://schemas.microsoft.com/office/drawing/2014/main" id="{9C096F4E-CD0E-30E0-8A1B-9C5DA1C3BCF1}"/>
              </a:ext>
            </a:extLst>
          </p:cNvPr>
          <p:cNvSpPr/>
          <p:nvPr/>
        </p:nvSpPr>
        <p:spPr>
          <a:xfrm>
            <a:off x="4735589" y="6744462"/>
            <a:ext cx="4419783" cy="3529988"/>
          </a:xfrm>
          <a:custGeom>
            <a:avLst/>
            <a:gdLst/>
            <a:ahLst/>
            <a:cxnLst/>
            <a:rect l="l" t="t" r="r" b="b"/>
            <a:pathLst>
              <a:path w="4320796" h="3241544">
                <a:moveTo>
                  <a:pt x="0" y="0"/>
                </a:moveTo>
                <a:lnTo>
                  <a:pt x="4320796" y="0"/>
                </a:lnTo>
                <a:lnTo>
                  <a:pt x="4320796" y="3241544"/>
                </a:lnTo>
                <a:lnTo>
                  <a:pt x="0" y="3241544"/>
                </a:lnTo>
                <a:lnTo>
                  <a:pt x="0" y="0"/>
                </a:lnTo>
                <a:close/>
              </a:path>
            </a:pathLst>
          </a:custGeom>
          <a:blipFill>
            <a:blip r:embed="rId7"/>
            <a:stretch>
              <a:fillRect/>
            </a:stretch>
          </a:blipFill>
          <a:ln w="12700">
            <a:solidFill>
              <a:schemeClr val="bg1"/>
            </a:solidFill>
          </a:ln>
        </p:spPr>
        <p:txBody>
          <a:bodyPr/>
          <a:lstStyle/>
          <a:p>
            <a:endParaRPr lang="en-US"/>
          </a:p>
        </p:txBody>
      </p:sp>
      <p:sp>
        <p:nvSpPr>
          <p:cNvPr id="12" name="TextBox 11">
            <a:extLst>
              <a:ext uri="{FF2B5EF4-FFF2-40B4-BE49-F238E27FC236}">
                <a16:creationId xmlns:a16="http://schemas.microsoft.com/office/drawing/2014/main" id="{E90FDB92-BAF9-BE07-D027-598B3812B58C}"/>
              </a:ext>
            </a:extLst>
          </p:cNvPr>
          <p:cNvSpPr txBox="1"/>
          <p:nvPr/>
        </p:nvSpPr>
        <p:spPr>
          <a:xfrm>
            <a:off x="4033083" y="6070703"/>
            <a:ext cx="5975350" cy="536942"/>
          </a:xfrm>
          <a:prstGeom prst="rect">
            <a:avLst/>
          </a:prstGeom>
          <a:noFill/>
        </p:spPr>
        <p:txBody>
          <a:bodyPr wrap="square">
            <a:spAutoFit/>
          </a:bodyPr>
          <a:lstStyle/>
          <a:p>
            <a:pPr algn="ctr">
              <a:lnSpc>
                <a:spcPts val="3700"/>
              </a:lnSpc>
              <a:spcBef>
                <a:spcPct val="0"/>
              </a:spcBef>
            </a:pPr>
            <a:r>
              <a:rPr lang="en-US" sz="2800" dirty="0">
                <a:solidFill>
                  <a:schemeClr val="bg1"/>
                </a:solidFill>
                <a:effectLst>
                  <a:outerShdw blurRad="38100" dist="38100" dir="2700000" algn="tl">
                    <a:srgbClr val="000000">
                      <a:alpha val="43137"/>
                    </a:srgbClr>
                  </a:outerShdw>
                </a:effectLst>
                <a:latin typeface="Montserrat Extra-Bold"/>
              </a:rPr>
              <a:t>Auto Detailing</a:t>
            </a:r>
          </a:p>
        </p:txBody>
      </p:sp>
      <p:sp>
        <p:nvSpPr>
          <p:cNvPr id="13" name="Freeform 9">
            <a:extLst>
              <a:ext uri="{FF2B5EF4-FFF2-40B4-BE49-F238E27FC236}">
                <a16:creationId xmlns:a16="http://schemas.microsoft.com/office/drawing/2014/main" id="{67CDDB05-35A1-D7C9-47F2-036C0EDCCB88}"/>
              </a:ext>
            </a:extLst>
          </p:cNvPr>
          <p:cNvSpPr/>
          <p:nvPr/>
        </p:nvSpPr>
        <p:spPr>
          <a:xfrm>
            <a:off x="4724215" y="2381640"/>
            <a:ext cx="4419783" cy="3415764"/>
          </a:xfrm>
          <a:custGeom>
            <a:avLst/>
            <a:gdLst/>
            <a:ahLst/>
            <a:cxnLst/>
            <a:rect l="l" t="t" r="r" b="b"/>
            <a:pathLst>
              <a:path w="4149205" h="3112813">
                <a:moveTo>
                  <a:pt x="0" y="0"/>
                </a:moveTo>
                <a:lnTo>
                  <a:pt x="4149205" y="0"/>
                </a:lnTo>
                <a:lnTo>
                  <a:pt x="4149205" y="3112812"/>
                </a:lnTo>
                <a:lnTo>
                  <a:pt x="0" y="3112812"/>
                </a:lnTo>
                <a:lnTo>
                  <a:pt x="0" y="0"/>
                </a:lnTo>
                <a:close/>
              </a:path>
            </a:pathLst>
          </a:custGeom>
          <a:blipFill>
            <a:blip r:embed="rId8"/>
            <a:stretch>
              <a:fillRect/>
            </a:stretch>
          </a:blipFill>
          <a:ln w="12700">
            <a:solidFill>
              <a:schemeClr val="accent1">
                <a:lumMod val="75000"/>
              </a:schemeClr>
            </a:solidFill>
          </a:ln>
        </p:spPr>
        <p:txBody>
          <a:bodyPr/>
          <a:lstStyle/>
          <a:p>
            <a:endParaRPr lang="en-US"/>
          </a:p>
        </p:txBody>
      </p:sp>
      <p:sp>
        <p:nvSpPr>
          <p:cNvPr id="15" name="TextBox 14">
            <a:extLst>
              <a:ext uri="{FF2B5EF4-FFF2-40B4-BE49-F238E27FC236}">
                <a16:creationId xmlns:a16="http://schemas.microsoft.com/office/drawing/2014/main" id="{0128B4DA-ECE6-4AA2-4F51-9530C2418886}"/>
              </a:ext>
            </a:extLst>
          </p:cNvPr>
          <p:cNvSpPr txBox="1"/>
          <p:nvPr/>
        </p:nvSpPr>
        <p:spPr>
          <a:xfrm>
            <a:off x="2142941" y="1785571"/>
            <a:ext cx="9455150" cy="536942"/>
          </a:xfrm>
          <a:prstGeom prst="rect">
            <a:avLst/>
          </a:prstGeom>
          <a:noFill/>
        </p:spPr>
        <p:txBody>
          <a:bodyPr wrap="square">
            <a:spAutoFit/>
          </a:bodyPr>
          <a:lstStyle/>
          <a:p>
            <a:pPr algn="ctr">
              <a:lnSpc>
                <a:spcPts val="3700"/>
              </a:lnSpc>
              <a:spcBef>
                <a:spcPct val="0"/>
              </a:spcBef>
            </a:pPr>
            <a:r>
              <a:rPr lang="en-US" sz="2800" dirty="0">
                <a:solidFill>
                  <a:schemeClr val="accent1">
                    <a:lumMod val="75000"/>
                  </a:schemeClr>
                </a:solidFill>
                <a:effectLst>
                  <a:outerShdw blurRad="38100" dist="38100" dir="2700000" algn="tl">
                    <a:srgbClr val="000000">
                      <a:alpha val="43137"/>
                    </a:srgbClr>
                  </a:outerShdw>
                </a:effectLst>
                <a:latin typeface="Montserrat Extra-Bold"/>
              </a:rPr>
              <a:t>Hospitality</a:t>
            </a:r>
          </a:p>
        </p:txBody>
      </p:sp>
      <p:sp>
        <p:nvSpPr>
          <p:cNvPr id="16" name="Freeform 11">
            <a:extLst>
              <a:ext uri="{FF2B5EF4-FFF2-40B4-BE49-F238E27FC236}">
                <a16:creationId xmlns:a16="http://schemas.microsoft.com/office/drawing/2014/main" id="{536561BF-0369-6730-5359-CEDC0BF968F6}"/>
              </a:ext>
            </a:extLst>
          </p:cNvPr>
          <p:cNvSpPr/>
          <p:nvPr/>
        </p:nvSpPr>
        <p:spPr>
          <a:xfrm>
            <a:off x="9462448" y="6744463"/>
            <a:ext cx="4114613" cy="3529988"/>
          </a:xfrm>
          <a:custGeom>
            <a:avLst/>
            <a:gdLst/>
            <a:ahLst/>
            <a:cxnLst/>
            <a:rect l="l" t="t" r="r" b="b"/>
            <a:pathLst>
              <a:path w="4320796" h="3241544">
                <a:moveTo>
                  <a:pt x="0" y="0"/>
                </a:moveTo>
                <a:lnTo>
                  <a:pt x="4320796" y="0"/>
                </a:lnTo>
                <a:lnTo>
                  <a:pt x="4320796" y="3241544"/>
                </a:lnTo>
                <a:lnTo>
                  <a:pt x="0" y="3241544"/>
                </a:lnTo>
                <a:lnTo>
                  <a:pt x="0" y="0"/>
                </a:lnTo>
                <a:close/>
              </a:path>
            </a:pathLst>
          </a:custGeom>
          <a:blipFill>
            <a:blip r:embed="rId9"/>
            <a:stretch>
              <a:fillRect/>
            </a:stretch>
          </a:blipFill>
          <a:ln w="12700">
            <a:solidFill>
              <a:schemeClr val="bg1"/>
            </a:solidFill>
          </a:ln>
        </p:spPr>
        <p:txBody>
          <a:bodyPr/>
          <a:lstStyle/>
          <a:p>
            <a:endParaRPr lang="en-US"/>
          </a:p>
        </p:txBody>
      </p:sp>
      <p:sp>
        <p:nvSpPr>
          <p:cNvPr id="17" name="TextBox 16">
            <a:extLst>
              <a:ext uri="{FF2B5EF4-FFF2-40B4-BE49-F238E27FC236}">
                <a16:creationId xmlns:a16="http://schemas.microsoft.com/office/drawing/2014/main" id="{B056D3F6-83AD-CDEE-8572-256E088959A8}"/>
              </a:ext>
            </a:extLst>
          </p:cNvPr>
          <p:cNvSpPr txBox="1"/>
          <p:nvPr/>
        </p:nvSpPr>
        <p:spPr>
          <a:xfrm>
            <a:off x="8610416" y="6063556"/>
            <a:ext cx="5975350" cy="536942"/>
          </a:xfrm>
          <a:prstGeom prst="rect">
            <a:avLst/>
          </a:prstGeom>
          <a:noFill/>
        </p:spPr>
        <p:txBody>
          <a:bodyPr wrap="square">
            <a:spAutoFit/>
          </a:bodyPr>
          <a:lstStyle/>
          <a:p>
            <a:pPr algn="ctr">
              <a:lnSpc>
                <a:spcPts val="3700"/>
              </a:lnSpc>
              <a:spcBef>
                <a:spcPct val="0"/>
              </a:spcBef>
            </a:pPr>
            <a:r>
              <a:rPr lang="en-US" sz="2800" dirty="0">
                <a:solidFill>
                  <a:schemeClr val="bg1"/>
                </a:solidFill>
                <a:effectLst>
                  <a:outerShdw blurRad="38100" dist="38100" dir="2700000" algn="tl">
                    <a:srgbClr val="000000">
                      <a:alpha val="43137"/>
                    </a:srgbClr>
                  </a:outerShdw>
                </a:effectLst>
                <a:latin typeface="Montserrat Extra-Bold"/>
              </a:rPr>
              <a:t>Retail (CVS)</a:t>
            </a:r>
          </a:p>
        </p:txBody>
      </p:sp>
      <p:sp>
        <p:nvSpPr>
          <p:cNvPr id="9" name="Freeform 7">
            <a:extLst>
              <a:ext uri="{FF2B5EF4-FFF2-40B4-BE49-F238E27FC236}">
                <a16:creationId xmlns:a16="http://schemas.microsoft.com/office/drawing/2014/main" id="{EABB3517-0837-02F4-1182-FBAA0F156154}"/>
              </a:ext>
            </a:extLst>
          </p:cNvPr>
          <p:cNvSpPr/>
          <p:nvPr/>
        </p:nvSpPr>
        <p:spPr>
          <a:xfrm>
            <a:off x="9462449" y="2378681"/>
            <a:ext cx="4114613" cy="3418723"/>
          </a:xfrm>
          <a:custGeom>
            <a:avLst/>
            <a:gdLst/>
            <a:ahLst/>
            <a:cxnLst/>
            <a:rect l="l" t="t" r="r" b="b"/>
            <a:pathLst>
              <a:path w="4369875" h="3278364">
                <a:moveTo>
                  <a:pt x="0" y="0"/>
                </a:moveTo>
                <a:lnTo>
                  <a:pt x="4369875" y="0"/>
                </a:lnTo>
                <a:lnTo>
                  <a:pt x="4369875" y="3278363"/>
                </a:lnTo>
                <a:lnTo>
                  <a:pt x="0" y="3278363"/>
                </a:lnTo>
                <a:lnTo>
                  <a:pt x="0" y="0"/>
                </a:lnTo>
                <a:close/>
              </a:path>
            </a:pathLst>
          </a:custGeom>
          <a:blipFill>
            <a:blip r:embed="rId10"/>
            <a:stretch>
              <a:fillRect/>
            </a:stretch>
          </a:blipFill>
          <a:ln w="12700">
            <a:solidFill>
              <a:schemeClr val="tx2">
                <a:lumMod val="75000"/>
              </a:schemeClr>
            </a:solidFill>
          </a:ln>
        </p:spPr>
        <p:txBody>
          <a:bodyPr/>
          <a:lstStyle/>
          <a:p>
            <a:endParaRPr lang="en-US"/>
          </a:p>
        </p:txBody>
      </p:sp>
      <p:sp>
        <p:nvSpPr>
          <p:cNvPr id="18" name="TextBox 17">
            <a:extLst>
              <a:ext uri="{FF2B5EF4-FFF2-40B4-BE49-F238E27FC236}">
                <a16:creationId xmlns:a16="http://schemas.microsoft.com/office/drawing/2014/main" id="{8A3C77E0-1A8C-6FA9-9634-8C86BC8E0994}"/>
              </a:ext>
            </a:extLst>
          </p:cNvPr>
          <p:cNvSpPr txBox="1"/>
          <p:nvPr/>
        </p:nvSpPr>
        <p:spPr>
          <a:xfrm>
            <a:off x="6790806" y="1766086"/>
            <a:ext cx="9457898" cy="536942"/>
          </a:xfrm>
          <a:prstGeom prst="rect">
            <a:avLst/>
          </a:prstGeom>
          <a:noFill/>
        </p:spPr>
        <p:txBody>
          <a:bodyPr wrap="square">
            <a:spAutoFit/>
          </a:bodyPr>
          <a:lstStyle/>
          <a:p>
            <a:pPr algn="ctr">
              <a:lnSpc>
                <a:spcPts val="3700"/>
              </a:lnSpc>
              <a:spcBef>
                <a:spcPct val="0"/>
              </a:spcBef>
            </a:pPr>
            <a:r>
              <a:rPr lang="en-US" sz="2800" dirty="0">
                <a:solidFill>
                  <a:schemeClr val="accent1">
                    <a:lumMod val="75000"/>
                  </a:schemeClr>
                </a:solidFill>
                <a:effectLst>
                  <a:outerShdw blurRad="38100" dist="38100" dir="2700000" algn="tl">
                    <a:srgbClr val="000000">
                      <a:alpha val="43137"/>
                    </a:srgbClr>
                  </a:outerShdw>
                </a:effectLst>
                <a:latin typeface="Montserrat Extra-Bold"/>
              </a:rPr>
              <a:t>Logistics/Warehousing</a:t>
            </a:r>
          </a:p>
        </p:txBody>
      </p:sp>
      <p:sp>
        <p:nvSpPr>
          <p:cNvPr id="19" name="Freeform 13">
            <a:extLst>
              <a:ext uri="{FF2B5EF4-FFF2-40B4-BE49-F238E27FC236}">
                <a16:creationId xmlns:a16="http://schemas.microsoft.com/office/drawing/2014/main" id="{4B10ECB1-DDF0-FB02-DCB4-2C0FF93EE991}"/>
              </a:ext>
            </a:extLst>
          </p:cNvPr>
          <p:cNvSpPr/>
          <p:nvPr/>
        </p:nvSpPr>
        <p:spPr>
          <a:xfrm>
            <a:off x="13903527" y="2378682"/>
            <a:ext cx="4114613" cy="3418723"/>
          </a:xfrm>
          <a:custGeom>
            <a:avLst/>
            <a:gdLst/>
            <a:ahLst/>
            <a:cxnLst/>
            <a:rect l="l" t="t" r="r" b="b"/>
            <a:pathLst>
              <a:path w="3748485" h="2498990">
                <a:moveTo>
                  <a:pt x="0" y="0"/>
                </a:moveTo>
                <a:lnTo>
                  <a:pt x="3748485" y="0"/>
                </a:lnTo>
                <a:lnTo>
                  <a:pt x="3748485" y="2498990"/>
                </a:lnTo>
                <a:lnTo>
                  <a:pt x="0" y="2498990"/>
                </a:lnTo>
                <a:lnTo>
                  <a:pt x="0" y="0"/>
                </a:lnTo>
                <a:close/>
              </a:path>
            </a:pathLst>
          </a:custGeom>
          <a:blipFill>
            <a:blip r:embed="rId11"/>
            <a:stretch>
              <a:fillRect/>
            </a:stretch>
          </a:blipFill>
          <a:ln w="12700">
            <a:solidFill>
              <a:schemeClr val="tx2">
                <a:lumMod val="75000"/>
              </a:schemeClr>
            </a:solidFill>
          </a:ln>
        </p:spPr>
        <p:txBody>
          <a:bodyPr/>
          <a:lstStyle/>
          <a:p>
            <a:endParaRPr lang="en-US"/>
          </a:p>
        </p:txBody>
      </p:sp>
      <p:sp>
        <p:nvSpPr>
          <p:cNvPr id="20" name="TextBox 15">
            <a:extLst>
              <a:ext uri="{FF2B5EF4-FFF2-40B4-BE49-F238E27FC236}">
                <a16:creationId xmlns:a16="http://schemas.microsoft.com/office/drawing/2014/main" id="{07A6B849-C4E6-CDD0-9F9E-E57DDB7536D2}"/>
              </a:ext>
            </a:extLst>
          </p:cNvPr>
          <p:cNvSpPr txBox="1"/>
          <p:nvPr/>
        </p:nvSpPr>
        <p:spPr>
          <a:xfrm>
            <a:off x="13346281" y="5921546"/>
            <a:ext cx="5229103" cy="1393587"/>
          </a:xfrm>
          <a:prstGeom prst="rect">
            <a:avLst/>
          </a:prstGeom>
        </p:spPr>
        <p:txBody>
          <a:bodyPr wrap="square" lIns="0" tIns="0" rIns="0" bIns="0" rtlCol="0" anchor="t">
            <a:spAutoFit/>
          </a:bodyPr>
          <a:lstStyle/>
          <a:p>
            <a:pPr algn="ctr">
              <a:lnSpc>
                <a:spcPts val="3700"/>
              </a:lnSpc>
              <a:spcBef>
                <a:spcPct val="0"/>
              </a:spcBef>
            </a:pPr>
            <a:r>
              <a:rPr lang="en-US" sz="2800" dirty="0">
                <a:solidFill>
                  <a:schemeClr val="bg1"/>
                </a:solidFill>
                <a:effectLst>
                  <a:outerShdw blurRad="38100" dist="38100" dir="2700000" algn="tl">
                    <a:srgbClr val="000000">
                      <a:alpha val="43137"/>
                    </a:srgbClr>
                  </a:outerShdw>
                </a:effectLst>
                <a:latin typeface="Montserrat Extra-Bold"/>
              </a:rPr>
              <a:t>Heavy Equipment</a:t>
            </a:r>
          </a:p>
          <a:p>
            <a:pPr algn="ctr">
              <a:lnSpc>
                <a:spcPts val="3700"/>
              </a:lnSpc>
              <a:spcBef>
                <a:spcPct val="0"/>
              </a:spcBef>
            </a:pPr>
            <a:r>
              <a:rPr lang="en-US" sz="2800" dirty="0">
                <a:solidFill>
                  <a:schemeClr val="bg1"/>
                </a:solidFill>
                <a:effectLst>
                  <a:outerShdw blurRad="38100" dist="38100" dir="2700000" algn="tl">
                    <a:srgbClr val="000000">
                      <a:alpha val="43137"/>
                    </a:srgbClr>
                  </a:outerShdw>
                </a:effectLst>
                <a:latin typeface="Montserrat Extra-Bold"/>
              </a:rPr>
              <a:t>Operator</a:t>
            </a:r>
          </a:p>
          <a:p>
            <a:pPr algn="ctr">
              <a:lnSpc>
                <a:spcPts val="3700"/>
              </a:lnSpc>
              <a:spcBef>
                <a:spcPct val="0"/>
              </a:spcBef>
            </a:pPr>
            <a:r>
              <a:rPr lang="en-US" sz="2000" dirty="0">
                <a:solidFill>
                  <a:schemeClr val="bg1"/>
                </a:solidFill>
                <a:effectLst>
                  <a:outerShdw blurRad="38100" dist="38100" dir="2700000" algn="tl">
                    <a:srgbClr val="000000">
                      <a:alpha val="43137"/>
                    </a:srgbClr>
                  </a:outerShdw>
                </a:effectLst>
                <a:latin typeface="Montserrat Extra-Bold"/>
              </a:rPr>
              <a:t>(Excavator &amp; Bulldozer)</a:t>
            </a:r>
          </a:p>
        </p:txBody>
      </p:sp>
      <p:sp>
        <p:nvSpPr>
          <p:cNvPr id="24" name="TextBox 18">
            <a:extLst>
              <a:ext uri="{FF2B5EF4-FFF2-40B4-BE49-F238E27FC236}">
                <a16:creationId xmlns:a16="http://schemas.microsoft.com/office/drawing/2014/main" id="{B1C0AF91-E58A-04CF-0C80-6C57AD1D6452}"/>
              </a:ext>
            </a:extLst>
          </p:cNvPr>
          <p:cNvSpPr txBox="1"/>
          <p:nvPr/>
        </p:nvSpPr>
        <p:spPr>
          <a:xfrm>
            <a:off x="13697330" y="7713475"/>
            <a:ext cx="4495800" cy="2573525"/>
          </a:xfrm>
          <a:prstGeom prst="rect">
            <a:avLst/>
          </a:prstGeom>
          <a:ln w="38100">
            <a:solidFill>
              <a:schemeClr val="bg1"/>
            </a:solidFill>
          </a:ln>
        </p:spPr>
        <p:txBody>
          <a:bodyPr wrap="square" lIns="0" tIns="0" rIns="0" bIns="0" rtlCol="0" anchor="t">
            <a:spAutoFit/>
          </a:bodyPr>
          <a:lstStyle/>
          <a:p>
            <a:pPr algn="ctr">
              <a:lnSpc>
                <a:spcPts val="4060"/>
              </a:lnSpc>
            </a:pPr>
            <a:r>
              <a:rPr lang="en-US" sz="2400" dirty="0">
                <a:solidFill>
                  <a:srgbClr val="FFFFFF"/>
                </a:solidFill>
                <a:effectLst>
                  <a:outerShdw blurRad="38100" dist="38100" dir="2700000" algn="tl">
                    <a:srgbClr val="000000">
                      <a:alpha val="43137"/>
                    </a:srgbClr>
                  </a:outerShdw>
                </a:effectLst>
                <a:latin typeface="Montserrat Extra-Bold" panose="020B0604020202020204" charset="0"/>
              </a:rPr>
              <a:t>* * All program offerings allow for the opportunity to earn nationally accredited industry certifications ! * *</a:t>
            </a:r>
          </a:p>
        </p:txBody>
      </p:sp>
    </p:spTree>
    <p:extLst>
      <p:ext uri="{BB962C8B-B14F-4D97-AF65-F5344CB8AC3E}">
        <p14:creationId xmlns:p14="http://schemas.microsoft.com/office/powerpoint/2010/main" val="304424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AutoShape 3"/>
          <p:cNvSpPr/>
          <p:nvPr/>
        </p:nvSpPr>
        <p:spPr>
          <a:xfrm>
            <a:off x="-4267200" y="8648700"/>
            <a:ext cx="23928384" cy="7086600"/>
          </a:xfrm>
          <a:prstGeom prst="rect">
            <a:avLst/>
          </a:prstGeom>
          <a:solidFill>
            <a:srgbClr val="19598D"/>
          </a:solidFill>
        </p:spPr>
        <p:txBody>
          <a:bodyPr/>
          <a:lstStyle/>
          <a:p>
            <a:endParaRPr lang="en-US"/>
          </a:p>
        </p:txBody>
      </p:sp>
      <p:sp>
        <p:nvSpPr>
          <p:cNvPr id="5" name="TextBox 4">
            <a:extLst>
              <a:ext uri="{FF2B5EF4-FFF2-40B4-BE49-F238E27FC236}">
                <a16:creationId xmlns:a16="http://schemas.microsoft.com/office/drawing/2014/main" id="{86EA3C38-79E9-7E5C-531E-AAF69728F4B2}"/>
              </a:ext>
            </a:extLst>
          </p:cNvPr>
          <p:cNvSpPr txBox="1"/>
          <p:nvPr/>
        </p:nvSpPr>
        <p:spPr>
          <a:xfrm>
            <a:off x="0" y="378793"/>
            <a:ext cx="18288000" cy="1384995"/>
          </a:xfrm>
          <a:prstGeom prst="rect">
            <a:avLst/>
          </a:prstGeom>
        </p:spPr>
        <p:txBody>
          <a:bodyPr wrap="square" lIns="0" tIns="0" rIns="0" bIns="0" rtlCol="0" anchor="t">
            <a:spAutoFit/>
          </a:bodyPr>
          <a:lstStyle/>
          <a:p>
            <a:pPr algn="ctr">
              <a:lnSpc>
                <a:spcPts val="10829"/>
              </a:lnSpc>
              <a:spcBef>
                <a:spcPct val="0"/>
              </a:spcBef>
            </a:pPr>
            <a:r>
              <a:rPr lang="en-US" sz="8000" u="sng" dirty="0">
                <a:solidFill>
                  <a:schemeClr val="accent1">
                    <a:lumMod val="75000"/>
                  </a:schemeClr>
                </a:solidFill>
                <a:effectLst>
                  <a:outerShdw blurRad="38100" dist="38100" dir="2700000" algn="tl">
                    <a:srgbClr val="000000">
                      <a:alpha val="43137"/>
                    </a:srgbClr>
                  </a:outerShdw>
                </a:effectLst>
                <a:latin typeface="Organic"/>
              </a:rPr>
              <a:t>New PATHWAY Offering Coming Jan. 2025  </a:t>
            </a:r>
          </a:p>
        </p:txBody>
      </p:sp>
      <p:sp>
        <p:nvSpPr>
          <p:cNvPr id="6" name="TextBox 5">
            <a:extLst>
              <a:ext uri="{FF2B5EF4-FFF2-40B4-BE49-F238E27FC236}">
                <a16:creationId xmlns:a16="http://schemas.microsoft.com/office/drawing/2014/main" id="{608D79F7-8800-DB69-2D9D-BCA43E57139E}"/>
              </a:ext>
            </a:extLst>
          </p:cNvPr>
          <p:cNvSpPr txBox="1"/>
          <p:nvPr/>
        </p:nvSpPr>
        <p:spPr>
          <a:xfrm>
            <a:off x="1219200" y="1418697"/>
            <a:ext cx="15416887" cy="2061783"/>
          </a:xfrm>
          <a:prstGeom prst="rect">
            <a:avLst/>
          </a:prstGeom>
          <a:noFill/>
        </p:spPr>
        <p:txBody>
          <a:bodyPr wrap="square">
            <a:spAutoFit/>
          </a:bodyPr>
          <a:lstStyle/>
          <a:p>
            <a:pPr algn="ctr">
              <a:lnSpc>
                <a:spcPts val="3700"/>
              </a:lnSpc>
              <a:spcBef>
                <a:spcPct val="0"/>
              </a:spcBef>
            </a:pPr>
            <a:endParaRPr lang="en-US" sz="6000" dirty="0">
              <a:solidFill>
                <a:schemeClr val="accent1">
                  <a:lumMod val="75000"/>
                </a:schemeClr>
              </a:solidFill>
              <a:effectLst>
                <a:outerShdw blurRad="38100" dist="38100" dir="2700000" algn="tl">
                  <a:srgbClr val="000000">
                    <a:alpha val="43137"/>
                  </a:srgbClr>
                </a:outerShdw>
              </a:effectLst>
              <a:latin typeface="Montserrat Extra-Bold"/>
            </a:endParaRPr>
          </a:p>
          <a:p>
            <a:pPr marL="857250" indent="-857250" algn="ctr">
              <a:lnSpc>
                <a:spcPts val="3700"/>
              </a:lnSpc>
              <a:spcBef>
                <a:spcPct val="0"/>
              </a:spcBef>
              <a:buFont typeface="Arial" panose="020B0604020202020204" pitchFamily="34" charset="0"/>
              <a:buChar char="•"/>
            </a:pPr>
            <a:r>
              <a:rPr lang="en-US" sz="6000" dirty="0">
                <a:solidFill>
                  <a:schemeClr val="accent1">
                    <a:lumMod val="75000"/>
                  </a:schemeClr>
                </a:solidFill>
                <a:effectLst>
                  <a:outerShdw blurRad="38100" dist="38100" dir="2700000" algn="tl">
                    <a:srgbClr val="000000">
                      <a:alpha val="43137"/>
                    </a:srgbClr>
                  </a:outerShdw>
                </a:effectLst>
                <a:latin typeface="Montserrat Extra-Bold"/>
              </a:rPr>
              <a:t>Landscape Maintenance &amp; Design</a:t>
            </a:r>
          </a:p>
          <a:p>
            <a:pPr marL="857250" indent="-857250" algn="ctr">
              <a:lnSpc>
                <a:spcPts val="3700"/>
              </a:lnSpc>
              <a:spcBef>
                <a:spcPct val="0"/>
              </a:spcBef>
              <a:buFont typeface="Arial" panose="020B0604020202020204" pitchFamily="34" charset="0"/>
              <a:buChar char="•"/>
            </a:pPr>
            <a:endParaRPr lang="en-US" sz="6000" dirty="0">
              <a:solidFill>
                <a:schemeClr val="accent1">
                  <a:lumMod val="75000"/>
                </a:schemeClr>
              </a:solidFill>
              <a:effectLst>
                <a:outerShdw blurRad="38100" dist="38100" dir="2700000" algn="tl">
                  <a:srgbClr val="000000">
                    <a:alpha val="43137"/>
                  </a:srgbClr>
                </a:outerShdw>
              </a:effectLst>
              <a:latin typeface="Montserrat Extra-Bold"/>
            </a:endParaRPr>
          </a:p>
          <a:p>
            <a:pPr algn="ctr">
              <a:lnSpc>
                <a:spcPts val="3700"/>
              </a:lnSpc>
              <a:spcBef>
                <a:spcPct val="0"/>
              </a:spcBef>
            </a:pPr>
            <a:r>
              <a:rPr lang="en-US" sz="6000" dirty="0">
                <a:solidFill>
                  <a:schemeClr val="accent1">
                    <a:lumMod val="75000"/>
                  </a:schemeClr>
                </a:solidFill>
                <a:effectLst>
                  <a:outerShdw blurRad="38100" dist="38100" dir="2700000" algn="tl">
                    <a:srgbClr val="000000">
                      <a:alpha val="43137"/>
                    </a:srgbClr>
                  </a:outerShdw>
                </a:effectLst>
                <a:latin typeface="Montserrat Extra-Bold"/>
              </a:rPr>
              <a:t>(w/ Small Engine Repair) </a:t>
            </a:r>
          </a:p>
        </p:txBody>
      </p:sp>
      <p:pic>
        <p:nvPicPr>
          <p:cNvPr id="20" name="Picture 19" descr="A person cutting a hedge with a lawn mower&#10;&#10;Description automatically generated">
            <a:extLst>
              <a:ext uri="{FF2B5EF4-FFF2-40B4-BE49-F238E27FC236}">
                <a16:creationId xmlns:a16="http://schemas.microsoft.com/office/drawing/2014/main" id="{B9AAFDAB-A803-8AF5-486C-F6A780DB1E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3629393"/>
            <a:ext cx="4344619" cy="3137956"/>
          </a:xfrm>
          <a:prstGeom prst="rect">
            <a:avLst/>
          </a:prstGeom>
          <a:ln w="12700">
            <a:solidFill>
              <a:schemeClr val="tx2">
                <a:lumMod val="75000"/>
              </a:schemeClr>
            </a:solidFill>
          </a:ln>
        </p:spPr>
      </p:pic>
      <p:pic>
        <p:nvPicPr>
          <p:cNvPr id="22" name="Picture 21" descr="A person in an orange shirt and gloves planting a plant&#10;&#10;Description automatically generated">
            <a:extLst>
              <a:ext uri="{FF2B5EF4-FFF2-40B4-BE49-F238E27FC236}">
                <a16:creationId xmlns:a16="http://schemas.microsoft.com/office/drawing/2014/main" id="{428C0571-BAB5-20B1-CAD1-E3F1C853A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0920" y="6994014"/>
            <a:ext cx="4801937" cy="3383058"/>
          </a:xfrm>
          <a:prstGeom prst="rect">
            <a:avLst/>
          </a:prstGeom>
          <a:ln w="12700">
            <a:solidFill>
              <a:schemeClr val="tx2">
                <a:lumMod val="75000"/>
              </a:schemeClr>
            </a:solidFill>
          </a:ln>
        </p:spPr>
      </p:pic>
      <p:pic>
        <p:nvPicPr>
          <p:cNvPr id="10" name="Picture 9" descr="A person riding a lawn mower&#10;&#10;Description automatically generated">
            <a:extLst>
              <a:ext uri="{FF2B5EF4-FFF2-40B4-BE49-F238E27FC236}">
                <a16:creationId xmlns:a16="http://schemas.microsoft.com/office/drawing/2014/main" id="{D61D1E4F-915D-0342-B6BD-590E56554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8219" y="3601845"/>
            <a:ext cx="6014639" cy="3165504"/>
          </a:xfrm>
          <a:prstGeom prst="rect">
            <a:avLst/>
          </a:prstGeom>
          <a:ln w="12700">
            <a:solidFill>
              <a:schemeClr val="tx1"/>
            </a:solidFill>
          </a:ln>
        </p:spPr>
      </p:pic>
      <p:pic>
        <p:nvPicPr>
          <p:cNvPr id="13" name="Picture 12" descr="A person on a lawn mower&#10;&#10;Description automatically generated">
            <a:extLst>
              <a:ext uri="{FF2B5EF4-FFF2-40B4-BE49-F238E27FC236}">
                <a16:creationId xmlns:a16="http://schemas.microsoft.com/office/drawing/2014/main" id="{12AC21ED-0FCD-DCC2-2392-25EB12778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444" y="3672144"/>
            <a:ext cx="6855756" cy="3852120"/>
          </a:xfrm>
          <a:prstGeom prst="rect">
            <a:avLst/>
          </a:prstGeom>
          <a:ln w="12700">
            <a:solidFill>
              <a:schemeClr val="tx1"/>
            </a:solidFill>
          </a:ln>
        </p:spPr>
      </p:pic>
      <p:pic>
        <p:nvPicPr>
          <p:cNvPr id="16" name="Picture 15" descr="A person mowing grass with a trimmer&#10;&#10;Description automatically generated">
            <a:extLst>
              <a:ext uri="{FF2B5EF4-FFF2-40B4-BE49-F238E27FC236}">
                <a16:creationId xmlns:a16="http://schemas.microsoft.com/office/drawing/2014/main" id="{63D75B16-23F4-52BC-B202-6CA11BB2D5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7192151"/>
            <a:ext cx="5672739" cy="3122063"/>
          </a:xfrm>
          <a:prstGeom prst="rect">
            <a:avLst/>
          </a:prstGeom>
          <a:ln w="12700">
            <a:solidFill>
              <a:schemeClr val="tx1"/>
            </a:solidFill>
          </a:ln>
        </p:spPr>
      </p:pic>
      <p:pic>
        <p:nvPicPr>
          <p:cNvPr id="18" name="Picture 17" descr="A person driving a tractor on a dirt road&#10;&#10;Description automatically generated">
            <a:extLst>
              <a:ext uri="{FF2B5EF4-FFF2-40B4-BE49-F238E27FC236}">
                <a16:creationId xmlns:a16="http://schemas.microsoft.com/office/drawing/2014/main" id="{23B61020-6104-F809-28BD-C543DCF671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400" y="7005700"/>
            <a:ext cx="5407164" cy="3371378"/>
          </a:xfrm>
          <a:prstGeom prst="rect">
            <a:avLst/>
          </a:prstGeom>
          <a:ln w="12700">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AutoShape 3"/>
          <p:cNvSpPr/>
          <p:nvPr/>
        </p:nvSpPr>
        <p:spPr>
          <a:xfrm>
            <a:off x="-4267200" y="8648700"/>
            <a:ext cx="23928384" cy="7086600"/>
          </a:xfrm>
          <a:prstGeom prst="rect">
            <a:avLst/>
          </a:prstGeom>
          <a:solidFill>
            <a:srgbClr val="19598D"/>
          </a:solidFill>
        </p:spPr>
        <p:txBody>
          <a:bodyPr/>
          <a:lstStyle/>
          <a:p>
            <a:endParaRPr lang="en-US"/>
          </a:p>
        </p:txBody>
      </p:sp>
      <p:sp>
        <p:nvSpPr>
          <p:cNvPr id="5" name="TextBox 4">
            <a:extLst>
              <a:ext uri="{FF2B5EF4-FFF2-40B4-BE49-F238E27FC236}">
                <a16:creationId xmlns:a16="http://schemas.microsoft.com/office/drawing/2014/main" id="{86EA3C38-79E9-7E5C-531E-AAF69728F4B2}"/>
              </a:ext>
            </a:extLst>
          </p:cNvPr>
          <p:cNvSpPr txBox="1"/>
          <p:nvPr/>
        </p:nvSpPr>
        <p:spPr>
          <a:xfrm>
            <a:off x="-9186" y="105640"/>
            <a:ext cx="18288000" cy="1384995"/>
          </a:xfrm>
          <a:prstGeom prst="rect">
            <a:avLst/>
          </a:prstGeom>
        </p:spPr>
        <p:txBody>
          <a:bodyPr wrap="square" lIns="0" tIns="0" rIns="0" bIns="0" rtlCol="0" anchor="t">
            <a:spAutoFit/>
          </a:bodyPr>
          <a:lstStyle/>
          <a:p>
            <a:pPr algn="ctr">
              <a:lnSpc>
                <a:spcPts val="10829"/>
              </a:lnSpc>
              <a:spcBef>
                <a:spcPct val="0"/>
              </a:spcBef>
            </a:pPr>
            <a:r>
              <a:rPr lang="en-US" sz="7200" dirty="0">
                <a:solidFill>
                  <a:schemeClr val="accent1">
                    <a:lumMod val="75000"/>
                  </a:schemeClr>
                </a:solidFill>
                <a:effectLst>
                  <a:outerShdw blurRad="38100" dist="38100" dir="2700000" algn="tl">
                    <a:srgbClr val="000000">
                      <a:alpha val="43137"/>
                    </a:srgbClr>
                  </a:outerShdw>
                </a:effectLst>
                <a:latin typeface="Organic"/>
              </a:rPr>
              <a:t>Future pathway expansion Plans including</a:t>
            </a:r>
            <a:r>
              <a:rPr lang="en-US" sz="8000" dirty="0">
                <a:solidFill>
                  <a:schemeClr val="accent1">
                    <a:lumMod val="75000"/>
                  </a:schemeClr>
                </a:solidFill>
                <a:effectLst>
                  <a:outerShdw blurRad="38100" dist="38100" dir="2700000" algn="tl">
                    <a:srgbClr val="000000">
                      <a:alpha val="43137"/>
                    </a:srgbClr>
                  </a:outerShdw>
                </a:effectLst>
                <a:latin typeface="Organic"/>
              </a:rPr>
              <a:t>…  </a:t>
            </a:r>
          </a:p>
        </p:txBody>
      </p:sp>
      <p:sp>
        <p:nvSpPr>
          <p:cNvPr id="6" name="TextBox 5">
            <a:extLst>
              <a:ext uri="{FF2B5EF4-FFF2-40B4-BE49-F238E27FC236}">
                <a16:creationId xmlns:a16="http://schemas.microsoft.com/office/drawing/2014/main" id="{608D79F7-8800-DB69-2D9D-BCA43E57139E}"/>
              </a:ext>
            </a:extLst>
          </p:cNvPr>
          <p:cNvSpPr txBox="1"/>
          <p:nvPr/>
        </p:nvSpPr>
        <p:spPr>
          <a:xfrm>
            <a:off x="143302" y="1457653"/>
            <a:ext cx="9000698" cy="2909386"/>
          </a:xfrm>
          <a:prstGeom prst="rect">
            <a:avLst/>
          </a:prstGeom>
          <a:noFill/>
        </p:spPr>
        <p:txBody>
          <a:bodyPr wrap="square">
            <a:spAutoFit/>
          </a:bodyPr>
          <a:lstStyle/>
          <a:p>
            <a:pPr algn="ctr">
              <a:lnSpc>
                <a:spcPts val="3700"/>
              </a:lnSpc>
              <a:spcBef>
                <a:spcPct val="0"/>
              </a:spcBef>
            </a:pPr>
            <a:r>
              <a:rPr lang="en-US" sz="4400" u="sng" dirty="0">
                <a:solidFill>
                  <a:schemeClr val="accent1">
                    <a:lumMod val="75000"/>
                  </a:schemeClr>
                </a:solidFill>
                <a:effectLst>
                  <a:outerShdw blurRad="38100" dist="38100" dir="2700000" algn="tl">
                    <a:srgbClr val="000000">
                      <a:alpha val="43137"/>
                    </a:srgbClr>
                  </a:outerShdw>
                </a:effectLst>
                <a:latin typeface="Montserrat Extra-Bold"/>
              </a:rPr>
              <a:t>Construction Jumpstart Options Such As:</a:t>
            </a:r>
            <a:endParaRPr lang="en-US" sz="2800" dirty="0">
              <a:solidFill>
                <a:schemeClr val="accent1">
                  <a:lumMod val="75000"/>
                </a:schemeClr>
              </a:solidFill>
              <a:effectLst>
                <a:outerShdw blurRad="38100" dist="38100" dir="2700000" algn="tl">
                  <a:srgbClr val="000000">
                    <a:alpha val="43137"/>
                  </a:srgbClr>
                </a:outerShdw>
              </a:effectLst>
              <a:latin typeface="Montserrat Extra-Bold"/>
            </a:endParaRPr>
          </a:p>
          <a:p>
            <a:pPr marL="342900" indent="-342900" algn="ctr">
              <a:lnSpc>
                <a:spcPts val="3700"/>
              </a:lnSpc>
              <a:spcBef>
                <a:spcPct val="0"/>
              </a:spcBef>
              <a:buFontTx/>
              <a:buChar char="-"/>
            </a:pPr>
            <a:r>
              <a:rPr lang="en-US" sz="2800" dirty="0">
                <a:solidFill>
                  <a:schemeClr val="accent1">
                    <a:lumMod val="75000"/>
                  </a:schemeClr>
                </a:solidFill>
                <a:effectLst>
                  <a:outerShdw blurRad="38100" dist="38100" dir="2700000" algn="tl">
                    <a:srgbClr val="000000">
                      <a:alpha val="43137"/>
                    </a:srgbClr>
                  </a:outerShdw>
                </a:effectLst>
                <a:latin typeface="Montserrat Extra-Bold"/>
              </a:rPr>
              <a:t>HVAC Basics </a:t>
            </a:r>
          </a:p>
          <a:p>
            <a:pPr marL="342900" indent="-342900" algn="ctr">
              <a:lnSpc>
                <a:spcPts val="3700"/>
              </a:lnSpc>
              <a:spcBef>
                <a:spcPct val="0"/>
              </a:spcBef>
              <a:buFontTx/>
              <a:buChar char="-"/>
            </a:pPr>
            <a:r>
              <a:rPr lang="en-US" sz="2800" dirty="0">
                <a:solidFill>
                  <a:schemeClr val="accent1">
                    <a:lumMod val="75000"/>
                  </a:schemeClr>
                </a:solidFill>
                <a:effectLst>
                  <a:outerShdw blurRad="38100" dist="38100" dir="2700000" algn="tl">
                    <a:srgbClr val="000000">
                      <a:alpha val="43137"/>
                    </a:srgbClr>
                  </a:outerShdw>
                </a:effectLst>
                <a:latin typeface="Montserrat Extra-Bold"/>
              </a:rPr>
              <a:t>Plumbing </a:t>
            </a:r>
          </a:p>
          <a:p>
            <a:pPr marL="342900" indent="-342900" algn="ctr">
              <a:lnSpc>
                <a:spcPts val="3700"/>
              </a:lnSpc>
              <a:spcBef>
                <a:spcPct val="0"/>
              </a:spcBef>
              <a:buFontTx/>
              <a:buChar char="-"/>
            </a:pPr>
            <a:r>
              <a:rPr lang="en-US" sz="2800" dirty="0">
                <a:solidFill>
                  <a:schemeClr val="accent1">
                    <a:lumMod val="75000"/>
                  </a:schemeClr>
                </a:solidFill>
                <a:effectLst>
                  <a:outerShdw blurRad="38100" dist="38100" dir="2700000" algn="tl">
                    <a:srgbClr val="000000">
                      <a:alpha val="43137"/>
                    </a:srgbClr>
                  </a:outerShdw>
                </a:effectLst>
                <a:latin typeface="Montserrat Extra-Bold"/>
              </a:rPr>
              <a:t>Commercial and Residential Painting </a:t>
            </a:r>
          </a:p>
          <a:p>
            <a:pPr marL="342900" indent="-342900" algn="ctr">
              <a:lnSpc>
                <a:spcPts val="3700"/>
              </a:lnSpc>
              <a:spcBef>
                <a:spcPct val="0"/>
              </a:spcBef>
              <a:buFontTx/>
              <a:buChar char="-"/>
            </a:pPr>
            <a:r>
              <a:rPr lang="en-US" sz="2800" dirty="0">
                <a:solidFill>
                  <a:schemeClr val="accent1">
                    <a:lumMod val="75000"/>
                  </a:schemeClr>
                </a:solidFill>
                <a:effectLst>
                  <a:outerShdw blurRad="38100" dist="38100" dir="2700000" algn="tl">
                    <a:srgbClr val="000000">
                      <a:alpha val="43137"/>
                    </a:srgbClr>
                  </a:outerShdw>
                </a:effectLst>
                <a:latin typeface="Montserrat Extra-Bold"/>
              </a:rPr>
              <a:t>Groundskeeping / Turf Management</a:t>
            </a:r>
          </a:p>
        </p:txBody>
      </p:sp>
      <p:sp>
        <p:nvSpPr>
          <p:cNvPr id="8" name="TextBox 7">
            <a:extLst>
              <a:ext uri="{FF2B5EF4-FFF2-40B4-BE49-F238E27FC236}">
                <a16:creationId xmlns:a16="http://schemas.microsoft.com/office/drawing/2014/main" id="{6C23AD0A-2D45-EEB7-120A-BAD40CED0E1A}"/>
              </a:ext>
            </a:extLst>
          </p:cNvPr>
          <p:cNvSpPr txBox="1"/>
          <p:nvPr/>
        </p:nvSpPr>
        <p:spPr>
          <a:xfrm>
            <a:off x="8912726" y="5162006"/>
            <a:ext cx="9000698" cy="600293"/>
          </a:xfrm>
          <a:prstGeom prst="rect">
            <a:avLst/>
          </a:prstGeom>
          <a:noFill/>
        </p:spPr>
        <p:txBody>
          <a:bodyPr wrap="square">
            <a:spAutoFit/>
          </a:bodyPr>
          <a:lstStyle/>
          <a:p>
            <a:pPr algn="ctr">
              <a:lnSpc>
                <a:spcPts val="3700"/>
              </a:lnSpc>
              <a:spcBef>
                <a:spcPct val="0"/>
              </a:spcBef>
            </a:pPr>
            <a:r>
              <a:rPr lang="en-US" sz="4800" u="sng" dirty="0">
                <a:solidFill>
                  <a:schemeClr val="accent1">
                    <a:lumMod val="75000"/>
                  </a:schemeClr>
                </a:solidFill>
                <a:effectLst>
                  <a:outerShdw blurRad="38100" dist="38100" dir="2700000" algn="tl">
                    <a:srgbClr val="000000">
                      <a:alpha val="43137"/>
                    </a:srgbClr>
                  </a:outerShdw>
                </a:effectLst>
                <a:latin typeface="Montserrat Extra-Bold"/>
              </a:rPr>
              <a:t>Pharmacy Technician</a:t>
            </a:r>
          </a:p>
        </p:txBody>
      </p:sp>
      <p:pic>
        <p:nvPicPr>
          <p:cNvPr id="15" name="Picture 14" descr="A person fixing a air conditioner&#10;&#10;Description automatically generated">
            <a:extLst>
              <a:ext uri="{FF2B5EF4-FFF2-40B4-BE49-F238E27FC236}">
                <a16:creationId xmlns:a16="http://schemas.microsoft.com/office/drawing/2014/main" id="{ACFEE813-0BD0-E754-6ADF-C82EB5CF0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9687" y="1661554"/>
            <a:ext cx="5373691" cy="3175446"/>
          </a:xfrm>
          <a:prstGeom prst="rect">
            <a:avLst/>
          </a:prstGeom>
          <a:ln w="12700">
            <a:solidFill>
              <a:schemeClr val="tx2">
                <a:lumMod val="75000"/>
              </a:schemeClr>
            </a:solidFill>
          </a:ln>
        </p:spPr>
      </p:pic>
      <p:pic>
        <p:nvPicPr>
          <p:cNvPr id="26" name="Picture 25" descr="A person working on a pipe&#10;&#10;Description automatically generated">
            <a:extLst>
              <a:ext uri="{FF2B5EF4-FFF2-40B4-BE49-F238E27FC236}">
                <a16:creationId xmlns:a16="http://schemas.microsoft.com/office/drawing/2014/main" id="{B6A6DBC2-681A-BF1C-973B-CA0956A27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7112967"/>
            <a:ext cx="3648216" cy="3305351"/>
          </a:xfrm>
          <a:prstGeom prst="rect">
            <a:avLst/>
          </a:prstGeom>
          <a:ln w="12700">
            <a:solidFill>
              <a:schemeClr val="tx2">
                <a:lumMod val="75000"/>
              </a:schemeClr>
            </a:solidFill>
          </a:ln>
        </p:spPr>
      </p:pic>
      <p:pic>
        <p:nvPicPr>
          <p:cNvPr id="28" name="Picture 27" descr="A group of people working in a pharmacy&#10;&#10;Description automatically generated">
            <a:extLst>
              <a:ext uri="{FF2B5EF4-FFF2-40B4-BE49-F238E27FC236}">
                <a16:creationId xmlns:a16="http://schemas.microsoft.com/office/drawing/2014/main" id="{A5C5F994-BFF0-694C-C55D-C487ABE16A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13075" y="5893707"/>
            <a:ext cx="4570126" cy="4287643"/>
          </a:xfrm>
          <a:prstGeom prst="rect">
            <a:avLst/>
          </a:prstGeom>
          <a:ln w="12700">
            <a:solidFill>
              <a:schemeClr val="tx2">
                <a:lumMod val="75000"/>
              </a:schemeClr>
            </a:solidFill>
          </a:ln>
        </p:spPr>
      </p:pic>
      <p:pic>
        <p:nvPicPr>
          <p:cNvPr id="30" name="Picture 29" descr="A person in a white coat holding a tablet&#10;&#10;Description automatically generated">
            <a:extLst>
              <a:ext uri="{FF2B5EF4-FFF2-40B4-BE49-F238E27FC236}">
                <a16:creationId xmlns:a16="http://schemas.microsoft.com/office/drawing/2014/main" id="{1B9292C4-6961-A352-D847-6B1CECF01F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8109" y="5893707"/>
            <a:ext cx="4171062" cy="4287653"/>
          </a:xfrm>
          <a:prstGeom prst="rect">
            <a:avLst/>
          </a:prstGeom>
          <a:ln w="12700">
            <a:solidFill>
              <a:schemeClr val="tx2">
                <a:lumMod val="75000"/>
              </a:schemeClr>
            </a:solidFill>
          </a:ln>
        </p:spPr>
      </p:pic>
      <p:pic>
        <p:nvPicPr>
          <p:cNvPr id="7" name="Picture 6" descr="A person pouring green paint into a bucket&#10;&#10;Description automatically generated">
            <a:extLst>
              <a:ext uri="{FF2B5EF4-FFF2-40B4-BE49-F238E27FC236}">
                <a16:creationId xmlns:a16="http://schemas.microsoft.com/office/drawing/2014/main" id="{07F9BA2C-F3E3-8D72-67C7-3EBFBE9EA2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808" y="8074298"/>
            <a:ext cx="3954969" cy="2211558"/>
          </a:xfrm>
          <a:prstGeom prst="rect">
            <a:avLst/>
          </a:prstGeom>
          <a:ln w="12700">
            <a:solidFill>
              <a:schemeClr val="tx1"/>
            </a:solidFill>
          </a:ln>
        </p:spPr>
      </p:pic>
      <p:pic>
        <p:nvPicPr>
          <p:cNvPr id="10" name="Picture 9" descr="A close-up of a plumber fixing a sink&#10;&#10;Description automatically generated">
            <a:extLst>
              <a:ext uri="{FF2B5EF4-FFF2-40B4-BE49-F238E27FC236}">
                <a16:creationId xmlns:a16="http://schemas.microsoft.com/office/drawing/2014/main" id="{ADCF04AF-957C-4BF7-0398-1B884CD77F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7781" y="4533900"/>
            <a:ext cx="3944946" cy="2486526"/>
          </a:xfrm>
          <a:prstGeom prst="rect">
            <a:avLst/>
          </a:prstGeom>
          <a:ln w="12700">
            <a:solidFill>
              <a:schemeClr val="tx1"/>
            </a:solidFill>
          </a:ln>
        </p:spPr>
      </p:pic>
      <p:pic>
        <p:nvPicPr>
          <p:cNvPr id="13" name="Picture 12" descr="A person driving a lawn mower on a field&#10;&#10;Description automatically generated">
            <a:extLst>
              <a:ext uri="{FF2B5EF4-FFF2-40B4-BE49-F238E27FC236}">
                <a16:creationId xmlns:a16="http://schemas.microsoft.com/office/drawing/2014/main" id="{1BB4B1F7-0F66-3710-B0D9-E81D8F0DAC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382" y="4533899"/>
            <a:ext cx="4565017" cy="3374683"/>
          </a:xfrm>
          <a:prstGeom prst="rect">
            <a:avLst/>
          </a:prstGeom>
          <a:ln w="12700">
            <a:solidFill>
              <a:schemeClr val="tx1"/>
            </a:solidFill>
          </a:ln>
        </p:spPr>
      </p:pic>
    </p:spTree>
    <p:extLst>
      <p:ext uri="{BB962C8B-B14F-4D97-AF65-F5344CB8AC3E}">
        <p14:creationId xmlns:p14="http://schemas.microsoft.com/office/powerpoint/2010/main" val="3381850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lendar with text and images&#10;&#10;Description automatically generated with medium confidence">
            <a:extLst>
              <a:ext uri="{FF2B5EF4-FFF2-40B4-BE49-F238E27FC236}">
                <a16:creationId xmlns:a16="http://schemas.microsoft.com/office/drawing/2014/main" id="{83520A9D-03CB-A5C5-AE69-7E886FF58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16646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sp>
        <p:nvSpPr>
          <p:cNvPr id="3" name="AutoShape 3"/>
          <p:cNvSpPr/>
          <p:nvPr/>
        </p:nvSpPr>
        <p:spPr>
          <a:xfrm flipV="1">
            <a:off x="14288" y="11289337"/>
            <a:ext cx="18556133" cy="45719"/>
          </a:xfrm>
          <a:prstGeom prst="rect">
            <a:avLst/>
          </a:prstGeom>
          <a:solidFill>
            <a:srgbClr val="19598D"/>
          </a:solidFill>
        </p:spPr>
        <p:txBody>
          <a:bodyPr/>
          <a:lstStyle/>
          <a:p>
            <a:endParaRPr lang="en-US" dirty="0"/>
          </a:p>
        </p:txBody>
      </p:sp>
      <p:sp>
        <p:nvSpPr>
          <p:cNvPr id="4" name="Freeform 4"/>
          <p:cNvSpPr/>
          <p:nvPr/>
        </p:nvSpPr>
        <p:spPr>
          <a:xfrm>
            <a:off x="228600" y="202967"/>
            <a:ext cx="17830800" cy="9881065"/>
          </a:xfrm>
          <a:custGeom>
            <a:avLst/>
            <a:gdLst/>
            <a:ahLst/>
            <a:cxnLst/>
            <a:rect l="l" t="t" r="r" b="b"/>
            <a:pathLst>
              <a:path w="15260332" h="9881065">
                <a:moveTo>
                  <a:pt x="0" y="0"/>
                </a:moveTo>
                <a:lnTo>
                  <a:pt x="15260332" y="0"/>
                </a:lnTo>
                <a:lnTo>
                  <a:pt x="15260332" y="9881066"/>
                </a:lnTo>
                <a:lnTo>
                  <a:pt x="0" y="988106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1" y="9486900"/>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Freeform 3"/>
          <p:cNvSpPr/>
          <p:nvPr/>
        </p:nvSpPr>
        <p:spPr>
          <a:xfrm rot="-5400000">
            <a:off x="16942777" y="134522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a:off x="501162" y="253472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AutoShape 5"/>
          <p:cNvSpPr/>
          <p:nvPr/>
        </p:nvSpPr>
        <p:spPr>
          <a:xfrm rot="-5376337">
            <a:off x="16326925" y="333712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sp>
        <p:nvSpPr>
          <p:cNvPr id="6" name="AutoShape 6"/>
          <p:cNvSpPr/>
          <p:nvPr/>
        </p:nvSpPr>
        <p:spPr>
          <a:xfrm rot="-5376337">
            <a:off x="-114691" y="4526630"/>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sp>
        <p:nvSpPr>
          <p:cNvPr id="7" name="AutoShape 7"/>
          <p:cNvSpPr/>
          <p:nvPr/>
        </p:nvSpPr>
        <p:spPr>
          <a:xfrm>
            <a:off x="1548907" y="3566958"/>
            <a:ext cx="7604618" cy="2649358"/>
          </a:xfrm>
          <a:prstGeom prst="rect">
            <a:avLst/>
          </a:prstGeom>
          <a:solidFill>
            <a:srgbClr val="000000">
              <a:alpha val="11765"/>
            </a:srgbClr>
          </a:solidFill>
        </p:spPr>
        <p:txBody>
          <a:bodyPr/>
          <a:lstStyle/>
          <a:p>
            <a:endParaRPr lang="en-US"/>
          </a:p>
        </p:txBody>
      </p:sp>
      <p:sp>
        <p:nvSpPr>
          <p:cNvPr id="8" name="AutoShape 8"/>
          <p:cNvSpPr/>
          <p:nvPr/>
        </p:nvSpPr>
        <p:spPr>
          <a:xfrm>
            <a:off x="1548907" y="6515759"/>
            <a:ext cx="7604618" cy="2649358"/>
          </a:xfrm>
          <a:prstGeom prst="rect">
            <a:avLst/>
          </a:prstGeom>
          <a:solidFill>
            <a:srgbClr val="000000">
              <a:alpha val="11765"/>
            </a:srgbClr>
          </a:solidFill>
        </p:spPr>
        <p:txBody>
          <a:bodyPr/>
          <a:lstStyle/>
          <a:p>
            <a:endParaRPr lang="en-US"/>
          </a:p>
        </p:txBody>
      </p:sp>
      <p:sp>
        <p:nvSpPr>
          <p:cNvPr id="9" name="AutoShape 9"/>
          <p:cNvSpPr/>
          <p:nvPr/>
        </p:nvSpPr>
        <p:spPr>
          <a:xfrm>
            <a:off x="9396184" y="3566958"/>
            <a:ext cx="7604618" cy="2649358"/>
          </a:xfrm>
          <a:prstGeom prst="rect">
            <a:avLst/>
          </a:prstGeom>
          <a:solidFill>
            <a:srgbClr val="000000">
              <a:alpha val="11765"/>
            </a:srgbClr>
          </a:solidFill>
        </p:spPr>
        <p:txBody>
          <a:bodyPr/>
          <a:lstStyle/>
          <a:p>
            <a:endParaRPr lang="en-US"/>
          </a:p>
        </p:txBody>
      </p:sp>
      <p:sp>
        <p:nvSpPr>
          <p:cNvPr id="10" name="AutoShape 10"/>
          <p:cNvSpPr/>
          <p:nvPr/>
        </p:nvSpPr>
        <p:spPr>
          <a:xfrm>
            <a:off x="9396184" y="6515759"/>
            <a:ext cx="7604618" cy="2649358"/>
          </a:xfrm>
          <a:prstGeom prst="rect">
            <a:avLst/>
          </a:prstGeom>
          <a:solidFill>
            <a:srgbClr val="000000">
              <a:alpha val="11765"/>
            </a:srgbClr>
          </a:solidFill>
        </p:spPr>
        <p:txBody>
          <a:bodyPr/>
          <a:lstStyle/>
          <a:p>
            <a:endParaRPr lang="en-US"/>
          </a:p>
        </p:txBody>
      </p:sp>
      <p:sp>
        <p:nvSpPr>
          <p:cNvPr id="11" name="AutoShape 11"/>
          <p:cNvSpPr/>
          <p:nvPr/>
        </p:nvSpPr>
        <p:spPr>
          <a:xfrm>
            <a:off x="108920" y="152399"/>
            <a:ext cx="8975239" cy="5970883"/>
          </a:xfrm>
          <a:prstGeom prst="rect">
            <a:avLst/>
          </a:prstGeom>
          <a:solidFill>
            <a:srgbClr val="19598D"/>
          </a:solidFill>
        </p:spPr>
        <p:txBody>
          <a:bodyPr/>
          <a:lstStyle/>
          <a:p>
            <a:endParaRPr lang="en-US"/>
          </a:p>
        </p:txBody>
      </p:sp>
      <p:sp>
        <p:nvSpPr>
          <p:cNvPr id="12" name="AutoShape 12"/>
          <p:cNvSpPr/>
          <p:nvPr/>
        </p:nvSpPr>
        <p:spPr>
          <a:xfrm>
            <a:off x="97746" y="5990993"/>
            <a:ext cx="8924925" cy="4115492"/>
          </a:xfrm>
          <a:prstGeom prst="rect">
            <a:avLst/>
          </a:prstGeom>
          <a:solidFill>
            <a:srgbClr val="19598D"/>
          </a:solidFill>
        </p:spPr>
        <p:txBody>
          <a:bodyPr/>
          <a:lstStyle/>
          <a:p>
            <a:endParaRPr lang="en-US"/>
          </a:p>
        </p:txBody>
      </p:sp>
      <p:sp>
        <p:nvSpPr>
          <p:cNvPr id="13" name="AutoShape 13"/>
          <p:cNvSpPr/>
          <p:nvPr/>
        </p:nvSpPr>
        <p:spPr>
          <a:xfrm>
            <a:off x="9022672" y="152400"/>
            <a:ext cx="9156408" cy="5942769"/>
          </a:xfrm>
          <a:prstGeom prst="rect">
            <a:avLst/>
          </a:prstGeom>
          <a:solidFill>
            <a:srgbClr val="19598D"/>
          </a:solidFill>
        </p:spPr>
        <p:txBody>
          <a:bodyPr/>
          <a:lstStyle/>
          <a:p>
            <a:endParaRPr lang="en-US"/>
          </a:p>
        </p:txBody>
      </p:sp>
      <p:sp>
        <p:nvSpPr>
          <p:cNvPr id="14" name="AutoShape 14"/>
          <p:cNvSpPr/>
          <p:nvPr/>
        </p:nvSpPr>
        <p:spPr>
          <a:xfrm>
            <a:off x="8891816" y="6015547"/>
            <a:ext cx="9287263" cy="4090938"/>
          </a:xfrm>
          <a:prstGeom prst="rect">
            <a:avLst/>
          </a:prstGeom>
          <a:solidFill>
            <a:srgbClr val="19598D"/>
          </a:solidFill>
        </p:spPr>
        <p:txBody>
          <a:bodyPr/>
          <a:lstStyle/>
          <a:p>
            <a:endParaRPr lang="en-US"/>
          </a:p>
        </p:txBody>
      </p:sp>
      <p:sp>
        <p:nvSpPr>
          <p:cNvPr id="15" name="Freeform 15"/>
          <p:cNvSpPr/>
          <p:nvPr/>
        </p:nvSpPr>
        <p:spPr>
          <a:xfrm>
            <a:off x="1506659" y="320196"/>
            <a:ext cx="5237338" cy="4823304"/>
          </a:xfrm>
          <a:custGeom>
            <a:avLst/>
            <a:gdLst/>
            <a:ahLst/>
            <a:cxnLst/>
            <a:rect l="l" t="t" r="r" b="b"/>
            <a:pathLst>
              <a:path w="4938117" h="3703588">
                <a:moveTo>
                  <a:pt x="0" y="0"/>
                </a:moveTo>
                <a:lnTo>
                  <a:pt x="4938118" y="0"/>
                </a:lnTo>
                <a:lnTo>
                  <a:pt x="4938118" y="3703587"/>
                </a:lnTo>
                <a:lnTo>
                  <a:pt x="0" y="3703587"/>
                </a:lnTo>
                <a:lnTo>
                  <a:pt x="0" y="0"/>
                </a:lnTo>
                <a:close/>
              </a:path>
            </a:pathLst>
          </a:custGeom>
          <a:blipFill>
            <a:blip r:embed="rId4"/>
            <a:stretch>
              <a:fillRect/>
            </a:stretch>
          </a:blipFill>
          <a:ln w="12700">
            <a:solidFill>
              <a:schemeClr val="bg1"/>
            </a:solidFill>
          </a:ln>
        </p:spPr>
        <p:txBody>
          <a:bodyPr/>
          <a:lstStyle/>
          <a:p>
            <a:endParaRPr lang="en-US"/>
          </a:p>
        </p:txBody>
      </p:sp>
      <p:sp>
        <p:nvSpPr>
          <p:cNvPr id="17" name="Freeform 17"/>
          <p:cNvSpPr/>
          <p:nvPr/>
        </p:nvSpPr>
        <p:spPr>
          <a:xfrm>
            <a:off x="6874852" y="320195"/>
            <a:ext cx="5879502" cy="4823304"/>
          </a:xfrm>
          <a:custGeom>
            <a:avLst/>
            <a:gdLst/>
            <a:ahLst/>
            <a:cxnLst/>
            <a:rect l="l" t="t" r="r" b="b"/>
            <a:pathLst>
              <a:path w="5435941" h="7247921">
                <a:moveTo>
                  <a:pt x="0" y="0"/>
                </a:moveTo>
                <a:lnTo>
                  <a:pt x="5435940" y="0"/>
                </a:lnTo>
                <a:lnTo>
                  <a:pt x="5435940" y="7247920"/>
                </a:lnTo>
                <a:lnTo>
                  <a:pt x="0" y="7247920"/>
                </a:lnTo>
                <a:lnTo>
                  <a:pt x="0" y="0"/>
                </a:lnTo>
                <a:close/>
              </a:path>
            </a:pathLst>
          </a:custGeom>
          <a:blipFill>
            <a:blip r:embed="rId5"/>
            <a:stretch>
              <a:fillRect/>
            </a:stretch>
          </a:blipFill>
          <a:ln w="12700">
            <a:solidFill>
              <a:schemeClr val="bg1"/>
            </a:solidFill>
          </a:ln>
        </p:spPr>
        <p:txBody>
          <a:bodyPr/>
          <a:lstStyle/>
          <a:p>
            <a:endParaRPr lang="en-US"/>
          </a:p>
        </p:txBody>
      </p:sp>
      <p:sp>
        <p:nvSpPr>
          <p:cNvPr id="19" name="Freeform 19"/>
          <p:cNvSpPr/>
          <p:nvPr/>
        </p:nvSpPr>
        <p:spPr>
          <a:xfrm>
            <a:off x="12885208" y="5910902"/>
            <a:ext cx="5097991" cy="3976100"/>
          </a:xfrm>
          <a:custGeom>
            <a:avLst/>
            <a:gdLst/>
            <a:ahLst/>
            <a:cxnLst/>
            <a:rect l="l" t="t" r="r" b="b"/>
            <a:pathLst>
              <a:path w="3587221" h="2690416">
                <a:moveTo>
                  <a:pt x="0" y="0"/>
                </a:moveTo>
                <a:lnTo>
                  <a:pt x="3587221" y="0"/>
                </a:lnTo>
                <a:lnTo>
                  <a:pt x="3587221" y="2690416"/>
                </a:lnTo>
                <a:lnTo>
                  <a:pt x="0" y="2690416"/>
                </a:lnTo>
                <a:lnTo>
                  <a:pt x="0" y="0"/>
                </a:lnTo>
                <a:close/>
              </a:path>
            </a:pathLst>
          </a:custGeom>
          <a:blipFill>
            <a:blip r:embed="rId6"/>
            <a:stretch>
              <a:fillRect/>
            </a:stretch>
          </a:blipFill>
          <a:ln w="12700">
            <a:solidFill>
              <a:schemeClr val="bg1"/>
            </a:solidFill>
          </a:ln>
        </p:spPr>
        <p:txBody>
          <a:bodyPr/>
          <a:lstStyle/>
          <a:p>
            <a:endParaRPr lang="en-US"/>
          </a:p>
        </p:txBody>
      </p:sp>
      <p:sp>
        <p:nvSpPr>
          <p:cNvPr id="20" name="TextBox 20"/>
          <p:cNvSpPr txBox="1"/>
          <p:nvPr/>
        </p:nvSpPr>
        <p:spPr>
          <a:xfrm rot="16200000">
            <a:off x="-5214794" y="2290911"/>
            <a:ext cx="12417142" cy="1060451"/>
          </a:xfrm>
          <a:prstGeom prst="rect">
            <a:avLst/>
          </a:prstGeom>
        </p:spPr>
        <p:txBody>
          <a:bodyPr wrap="square" lIns="0" tIns="0" rIns="0" bIns="0" rtlCol="0" anchor="t">
            <a:spAutoFit/>
          </a:bodyPr>
          <a:lstStyle/>
          <a:p>
            <a:pPr algn="ctr">
              <a:lnSpc>
                <a:spcPts val="8000"/>
              </a:lnSpc>
              <a:spcBef>
                <a:spcPct val="0"/>
              </a:spcBef>
            </a:pPr>
            <a:r>
              <a:rPr lang="en-US" sz="7200" b="1" dirty="0">
                <a:solidFill>
                  <a:schemeClr val="bg1"/>
                </a:solidFill>
                <a:effectLst>
                  <a:outerShdw blurRad="38100" dist="38100" dir="2700000" algn="tl">
                    <a:srgbClr val="000000">
                      <a:alpha val="43137"/>
                    </a:srgbClr>
                  </a:outerShdw>
                </a:effectLst>
                <a:latin typeface="Montserrat Extra-Bold"/>
              </a:rPr>
              <a:t>Dorm Life</a:t>
            </a:r>
          </a:p>
        </p:txBody>
      </p:sp>
      <p:pic>
        <p:nvPicPr>
          <p:cNvPr id="22" name="Picture 21" descr="A room with two beds&#10;&#10;Description automatically generated">
            <a:extLst>
              <a:ext uri="{FF2B5EF4-FFF2-40B4-BE49-F238E27FC236}">
                <a16:creationId xmlns:a16="http://schemas.microsoft.com/office/drawing/2014/main" id="{C250D936-8FF1-7A5A-45D9-A74FF04261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85208" y="320194"/>
            <a:ext cx="5097991" cy="5422913"/>
          </a:xfrm>
          <a:prstGeom prst="rect">
            <a:avLst/>
          </a:prstGeom>
          <a:ln w="12700">
            <a:solidFill>
              <a:schemeClr val="bg1"/>
            </a:solidFill>
          </a:ln>
        </p:spPr>
      </p:pic>
      <p:pic>
        <p:nvPicPr>
          <p:cNvPr id="24" name="Picture 23" descr="A bathroom with a sink and toilet&#10;&#10;Description automatically generated">
            <a:extLst>
              <a:ext uri="{FF2B5EF4-FFF2-40B4-BE49-F238E27FC236}">
                <a16:creationId xmlns:a16="http://schemas.microsoft.com/office/drawing/2014/main" id="{08BD4406-0CA3-E684-2371-E3F7D1B43A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17906" y="5356640"/>
            <a:ext cx="4536448" cy="4492699"/>
          </a:xfrm>
          <a:prstGeom prst="rect">
            <a:avLst/>
          </a:prstGeom>
          <a:ln w="12700">
            <a:solidFill>
              <a:schemeClr val="bg1"/>
            </a:solidFill>
          </a:ln>
        </p:spPr>
      </p:pic>
      <p:pic>
        <p:nvPicPr>
          <p:cNvPr id="26" name="Picture 25" descr="A shower with a handrail&#10;&#10;Description automatically generated">
            <a:extLst>
              <a:ext uri="{FF2B5EF4-FFF2-40B4-BE49-F238E27FC236}">
                <a16:creationId xmlns:a16="http://schemas.microsoft.com/office/drawing/2014/main" id="{B214EEA5-D182-3DDE-0D34-C2E3AFC56D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7128" y="5356640"/>
            <a:ext cx="3548866" cy="4541518"/>
          </a:xfrm>
          <a:prstGeom prst="rect">
            <a:avLst/>
          </a:prstGeom>
          <a:ln w="12700">
            <a:solidFill>
              <a:schemeClr val="bg1"/>
            </a:solidFill>
          </a:ln>
        </p:spPr>
      </p:pic>
      <p:pic>
        <p:nvPicPr>
          <p:cNvPr id="18" name="Picture 17" descr="A room with a desk and a cabinet&#10;&#10;Description automatically generated">
            <a:extLst>
              <a:ext uri="{FF2B5EF4-FFF2-40B4-BE49-F238E27FC236}">
                <a16:creationId xmlns:a16="http://schemas.microsoft.com/office/drawing/2014/main" id="{C1BAA713-4228-44D8-D647-69C0E84D76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4026" y="5356639"/>
            <a:ext cx="4001190" cy="4541517"/>
          </a:xfrm>
          <a:prstGeom prst="rect">
            <a:avLst/>
          </a:prstGeom>
          <a:ln w="12700">
            <a:solidFill>
              <a:schemeClr val="bg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Freeform 3"/>
          <p:cNvSpPr/>
          <p:nvPr/>
        </p:nvSpPr>
        <p:spPr>
          <a:xfrm rot="-5400000">
            <a:off x="16942777" y="134522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a:off x="501162" y="253472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AutoShape 5"/>
          <p:cNvSpPr/>
          <p:nvPr/>
        </p:nvSpPr>
        <p:spPr>
          <a:xfrm rot="-5376337">
            <a:off x="16326925" y="333712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sp>
        <p:nvSpPr>
          <p:cNvPr id="6" name="AutoShape 6"/>
          <p:cNvSpPr/>
          <p:nvPr/>
        </p:nvSpPr>
        <p:spPr>
          <a:xfrm rot="-5376337">
            <a:off x="-114691" y="4526630"/>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grpSp>
        <p:nvGrpSpPr>
          <p:cNvPr id="7" name="Group 7"/>
          <p:cNvGrpSpPr/>
          <p:nvPr/>
        </p:nvGrpSpPr>
        <p:grpSpPr>
          <a:xfrm>
            <a:off x="228600" y="-114292"/>
            <a:ext cx="17830799" cy="10134592"/>
            <a:chOff x="0" y="-47625"/>
            <a:chExt cx="4242854" cy="2159817"/>
          </a:xfrm>
        </p:grpSpPr>
        <p:sp>
          <p:nvSpPr>
            <p:cNvPr id="8" name="Freeform 8"/>
            <p:cNvSpPr/>
            <p:nvPr/>
          </p:nvSpPr>
          <p:spPr>
            <a:xfrm>
              <a:off x="0" y="16372"/>
              <a:ext cx="4242854" cy="2095820"/>
            </a:xfrm>
            <a:custGeom>
              <a:avLst/>
              <a:gdLst/>
              <a:ahLst/>
              <a:cxnLst/>
              <a:rect l="l" t="t" r="r" b="b"/>
              <a:pathLst>
                <a:path w="4242854" h="2112192">
                  <a:moveTo>
                    <a:pt x="0" y="0"/>
                  </a:moveTo>
                  <a:lnTo>
                    <a:pt x="4242854" y="0"/>
                  </a:lnTo>
                  <a:lnTo>
                    <a:pt x="4242854" y="2112192"/>
                  </a:lnTo>
                  <a:lnTo>
                    <a:pt x="0" y="2112192"/>
                  </a:lnTo>
                  <a:close/>
                </a:path>
              </a:pathLst>
            </a:custGeom>
            <a:solidFill>
              <a:srgbClr val="19598D"/>
            </a:solidFill>
          </p:spPr>
          <p:txBody>
            <a:bodyPr/>
            <a:lstStyle/>
            <a:p>
              <a:endParaRPr lang="en-US"/>
            </a:p>
          </p:txBody>
        </p:sp>
        <p:sp>
          <p:nvSpPr>
            <p:cNvPr id="9" name="TextBox 9"/>
            <p:cNvSpPr txBox="1"/>
            <p:nvPr/>
          </p:nvSpPr>
          <p:spPr>
            <a:xfrm>
              <a:off x="0" y="-47625"/>
              <a:ext cx="4242854" cy="2159817"/>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5950676" y="495300"/>
            <a:ext cx="5553254" cy="4188950"/>
          </a:xfrm>
          <a:custGeom>
            <a:avLst/>
            <a:gdLst/>
            <a:ahLst/>
            <a:cxnLst/>
            <a:rect l="l" t="t" r="r" b="b"/>
            <a:pathLst>
              <a:path w="7552596" h="5664447">
                <a:moveTo>
                  <a:pt x="0" y="0"/>
                </a:moveTo>
                <a:lnTo>
                  <a:pt x="7552596" y="0"/>
                </a:lnTo>
                <a:lnTo>
                  <a:pt x="7552596" y="5664447"/>
                </a:lnTo>
                <a:lnTo>
                  <a:pt x="0" y="5664447"/>
                </a:lnTo>
                <a:lnTo>
                  <a:pt x="0" y="0"/>
                </a:lnTo>
                <a:close/>
              </a:path>
            </a:pathLst>
          </a:custGeom>
          <a:blipFill>
            <a:blip r:embed="rId4"/>
            <a:stretch>
              <a:fillRect/>
            </a:stretch>
          </a:blipFill>
          <a:ln w="12700">
            <a:solidFill>
              <a:schemeClr val="bg1"/>
            </a:solidFill>
          </a:ln>
        </p:spPr>
        <p:txBody>
          <a:bodyPr/>
          <a:lstStyle/>
          <a:p>
            <a:endParaRPr lang="en-US" dirty="0"/>
          </a:p>
        </p:txBody>
      </p:sp>
      <p:sp>
        <p:nvSpPr>
          <p:cNvPr id="11" name="Freeform 11"/>
          <p:cNvSpPr/>
          <p:nvPr/>
        </p:nvSpPr>
        <p:spPr>
          <a:xfrm>
            <a:off x="11734800" y="495299"/>
            <a:ext cx="6093729" cy="4177279"/>
          </a:xfrm>
          <a:custGeom>
            <a:avLst/>
            <a:gdLst/>
            <a:ahLst/>
            <a:cxnLst/>
            <a:rect l="l" t="t" r="r" b="b"/>
            <a:pathLst>
              <a:path w="7644981" h="5733736">
                <a:moveTo>
                  <a:pt x="0" y="0"/>
                </a:moveTo>
                <a:lnTo>
                  <a:pt x="7644981" y="0"/>
                </a:lnTo>
                <a:lnTo>
                  <a:pt x="7644981" y="5733736"/>
                </a:lnTo>
                <a:lnTo>
                  <a:pt x="0" y="5733736"/>
                </a:lnTo>
                <a:lnTo>
                  <a:pt x="0" y="0"/>
                </a:lnTo>
                <a:close/>
              </a:path>
            </a:pathLst>
          </a:custGeom>
          <a:blipFill>
            <a:blip r:embed="rId5"/>
            <a:stretch>
              <a:fillRect/>
            </a:stretch>
          </a:blipFill>
          <a:ln w="12700">
            <a:solidFill>
              <a:schemeClr val="bg1"/>
            </a:solidFill>
          </a:ln>
        </p:spPr>
        <p:txBody>
          <a:bodyPr/>
          <a:lstStyle/>
          <a:p>
            <a:endParaRPr lang="en-US"/>
          </a:p>
        </p:txBody>
      </p:sp>
      <p:sp>
        <p:nvSpPr>
          <p:cNvPr id="12" name="TextBox 12"/>
          <p:cNvSpPr txBox="1"/>
          <p:nvPr/>
        </p:nvSpPr>
        <p:spPr>
          <a:xfrm>
            <a:off x="0" y="9228395"/>
            <a:ext cx="15011400" cy="654025"/>
          </a:xfrm>
          <a:prstGeom prst="rect">
            <a:avLst/>
          </a:prstGeom>
        </p:spPr>
        <p:txBody>
          <a:bodyPr wrap="square" lIns="0" tIns="0" rIns="0" bIns="0" rtlCol="0" anchor="t">
            <a:spAutoFit/>
          </a:bodyPr>
          <a:lstStyle/>
          <a:p>
            <a:pPr algn="ctr">
              <a:lnSpc>
                <a:spcPts val="5100"/>
              </a:lnSpc>
              <a:spcBef>
                <a:spcPct val="0"/>
              </a:spcBef>
            </a:pPr>
            <a:r>
              <a:rPr lang="en-US" sz="5100" b="1" dirty="0">
                <a:solidFill>
                  <a:schemeClr val="bg1"/>
                </a:solidFill>
                <a:effectLst>
                  <a:outerShdw blurRad="38100" dist="38100" dir="2700000" algn="tl">
                    <a:srgbClr val="000000">
                      <a:alpha val="43137"/>
                    </a:srgbClr>
                  </a:outerShdw>
                </a:effectLst>
                <a:latin typeface="Montserrat Extra-Bold"/>
              </a:rPr>
              <a:t>Center for Therapeutic Recreation (CTR)</a:t>
            </a:r>
          </a:p>
        </p:txBody>
      </p:sp>
      <p:pic>
        <p:nvPicPr>
          <p:cNvPr id="14" name="Picture 13" descr="A basketball court in a gym&#10;&#10;Description automatically generated">
            <a:extLst>
              <a:ext uri="{FF2B5EF4-FFF2-40B4-BE49-F238E27FC236}">
                <a16:creationId xmlns:a16="http://schemas.microsoft.com/office/drawing/2014/main" id="{FD8536B1-2BDD-46D3-72D4-6E5984D91B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44953" y="4991099"/>
            <a:ext cx="4583576" cy="3895194"/>
          </a:xfrm>
          <a:prstGeom prst="rect">
            <a:avLst/>
          </a:prstGeom>
          <a:ln w="12700">
            <a:solidFill>
              <a:schemeClr val="bg1"/>
            </a:solidFill>
          </a:ln>
        </p:spPr>
      </p:pic>
      <p:pic>
        <p:nvPicPr>
          <p:cNvPr id="16" name="Picture 15" descr="A group of people in a room&#10;&#10;Description automatically generated">
            <a:extLst>
              <a:ext uri="{FF2B5EF4-FFF2-40B4-BE49-F238E27FC236}">
                <a16:creationId xmlns:a16="http://schemas.microsoft.com/office/drawing/2014/main" id="{D45B998A-A118-B910-08B0-A7F4540A27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4202" y="5002890"/>
            <a:ext cx="5860629" cy="3895194"/>
          </a:xfrm>
          <a:prstGeom prst="rect">
            <a:avLst/>
          </a:prstGeom>
          <a:ln w="12700">
            <a:solidFill>
              <a:schemeClr val="bg1"/>
            </a:solidFill>
          </a:ln>
        </p:spPr>
      </p:pic>
      <p:pic>
        <p:nvPicPr>
          <p:cNvPr id="18" name="Picture 17" descr="A group of bicycles in a room&#10;&#10;Description automatically generated">
            <a:extLst>
              <a:ext uri="{FF2B5EF4-FFF2-40B4-BE49-F238E27FC236}">
                <a16:creationId xmlns:a16="http://schemas.microsoft.com/office/drawing/2014/main" id="{3549E2D2-BBE5-1297-49FD-58595CAC78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847" y="4991101"/>
            <a:ext cx="5782233" cy="3895194"/>
          </a:xfrm>
          <a:prstGeom prst="rect">
            <a:avLst/>
          </a:prstGeom>
          <a:ln w="12700">
            <a:solidFill>
              <a:schemeClr val="bg1"/>
            </a:solidFill>
          </a:ln>
        </p:spPr>
      </p:pic>
      <p:sp>
        <p:nvSpPr>
          <p:cNvPr id="19" name="Freeform 12">
            <a:extLst>
              <a:ext uri="{FF2B5EF4-FFF2-40B4-BE49-F238E27FC236}">
                <a16:creationId xmlns:a16="http://schemas.microsoft.com/office/drawing/2014/main" id="{378EDDBE-7C8B-93C5-E7D5-7AAC824E01DF}"/>
              </a:ext>
            </a:extLst>
          </p:cNvPr>
          <p:cNvSpPr/>
          <p:nvPr/>
        </p:nvSpPr>
        <p:spPr>
          <a:xfrm>
            <a:off x="521846" y="506971"/>
            <a:ext cx="5197959" cy="4177278"/>
          </a:xfrm>
          <a:custGeom>
            <a:avLst/>
            <a:gdLst/>
            <a:ahLst/>
            <a:cxnLst/>
            <a:rect l="l" t="t" r="r" b="b"/>
            <a:pathLst>
              <a:path w="5184782" h="3888586">
                <a:moveTo>
                  <a:pt x="0" y="0"/>
                </a:moveTo>
                <a:lnTo>
                  <a:pt x="5184782" y="0"/>
                </a:lnTo>
                <a:lnTo>
                  <a:pt x="5184782" y="3888586"/>
                </a:lnTo>
                <a:lnTo>
                  <a:pt x="0" y="3888586"/>
                </a:lnTo>
                <a:lnTo>
                  <a:pt x="0" y="0"/>
                </a:lnTo>
                <a:close/>
              </a:path>
            </a:pathLst>
          </a:custGeom>
          <a:blipFill>
            <a:blip r:embed="rId9"/>
            <a:stretch>
              <a:fillRect/>
            </a:stretch>
          </a:blipFill>
          <a:ln w="12700">
            <a:solidFill>
              <a:schemeClr val="bg1"/>
            </a:solidFill>
          </a:ln>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txBody>
          <a:bodyPr/>
          <a:lstStyle/>
          <a:p>
            <a:endParaRPr lang="en-US"/>
          </a:p>
        </p:txBody>
      </p:sp>
      <p:sp>
        <p:nvSpPr>
          <p:cNvPr id="3" name="Freeform 3"/>
          <p:cNvSpPr/>
          <p:nvPr/>
        </p:nvSpPr>
        <p:spPr>
          <a:xfrm rot="-5400000">
            <a:off x="16942777" y="134522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a:off x="501162" y="253472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AutoShape 5"/>
          <p:cNvSpPr/>
          <p:nvPr/>
        </p:nvSpPr>
        <p:spPr>
          <a:xfrm rot="-5376337">
            <a:off x="16326925" y="333712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sp>
        <p:nvSpPr>
          <p:cNvPr id="6" name="AutoShape 6"/>
          <p:cNvSpPr/>
          <p:nvPr/>
        </p:nvSpPr>
        <p:spPr>
          <a:xfrm rot="-5376337">
            <a:off x="-114691" y="4526630"/>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a:p>
        </p:txBody>
      </p:sp>
      <p:grpSp>
        <p:nvGrpSpPr>
          <p:cNvPr id="7" name="Group 7"/>
          <p:cNvGrpSpPr/>
          <p:nvPr/>
        </p:nvGrpSpPr>
        <p:grpSpPr>
          <a:xfrm>
            <a:off x="376240" y="266714"/>
            <a:ext cx="17535519" cy="9854318"/>
            <a:chOff x="0" y="0"/>
            <a:chExt cx="4242854" cy="2112192"/>
          </a:xfrm>
        </p:grpSpPr>
        <p:sp>
          <p:nvSpPr>
            <p:cNvPr id="8" name="Freeform 8"/>
            <p:cNvSpPr/>
            <p:nvPr/>
          </p:nvSpPr>
          <p:spPr>
            <a:xfrm>
              <a:off x="0" y="0"/>
              <a:ext cx="4242854" cy="2112192"/>
            </a:xfrm>
            <a:custGeom>
              <a:avLst/>
              <a:gdLst/>
              <a:ahLst/>
              <a:cxnLst/>
              <a:rect l="l" t="t" r="r" b="b"/>
              <a:pathLst>
                <a:path w="4242854" h="2112192">
                  <a:moveTo>
                    <a:pt x="0" y="0"/>
                  </a:moveTo>
                  <a:lnTo>
                    <a:pt x="4242854" y="0"/>
                  </a:lnTo>
                  <a:lnTo>
                    <a:pt x="4242854" y="2112192"/>
                  </a:lnTo>
                  <a:lnTo>
                    <a:pt x="0" y="2112192"/>
                  </a:lnTo>
                  <a:close/>
                </a:path>
              </a:pathLst>
            </a:custGeom>
            <a:solidFill>
              <a:srgbClr val="19598D"/>
            </a:solidFill>
          </p:spPr>
          <p:txBody>
            <a:bodyPr/>
            <a:lstStyle/>
            <a:p>
              <a:endParaRPr lang="en-US"/>
            </a:p>
          </p:txBody>
        </p:sp>
        <p:sp>
          <p:nvSpPr>
            <p:cNvPr id="9" name="TextBox 9"/>
            <p:cNvSpPr txBox="1"/>
            <p:nvPr/>
          </p:nvSpPr>
          <p:spPr>
            <a:xfrm>
              <a:off x="0" y="-47625"/>
              <a:ext cx="4242854" cy="2159817"/>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682772" y="492626"/>
            <a:ext cx="6784828" cy="8137025"/>
          </a:xfrm>
          <a:custGeom>
            <a:avLst/>
            <a:gdLst/>
            <a:ahLst/>
            <a:cxnLst/>
            <a:rect l="l" t="t" r="r" b="b"/>
            <a:pathLst>
              <a:path w="5293586" h="7538068">
                <a:moveTo>
                  <a:pt x="0" y="0"/>
                </a:moveTo>
                <a:lnTo>
                  <a:pt x="5293586" y="0"/>
                </a:lnTo>
                <a:lnTo>
                  <a:pt x="5293586" y="7538068"/>
                </a:lnTo>
                <a:lnTo>
                  <a:pt x="0" y="7538068"/>
                </a:lnTo>
                <a:lnTo>
                  <a:pt x="0" y="0"/>
                </a:lnTo>
                <a:close/>
              </a:path>
            </a:pathLst>
          </a:custGeom>
          <a:blipFill>
            <a:blip r:embed="rId4"/>
            <a:stretch>
              <a:fillRect l="-3400" r="-3400"/>
            </a:stretch>
          </a:blipFill>
          <a:ln w="12700">
            <a:solidFill>
              <a:schemeClr val="bg1"/>
            </a:solidFill>
          </a:ln>
        </p:spPr>
        <p:txBody>
          <a:bodyPr/>
          <a:lstStyle/>
          <a:p>
            <a:endParaRPr lang="en-US"/>
          </a:p>
        </p:txBody>
      </p:sp>
      <p:sp>
        <p:nvSpPr>
          <p:cNvPr id="11" name="Freeform 11"/>
          <p:cNvSpPr/>
          <p:nvPr/>
        </p:nvSpPr>
        <p:spPr>
          <a:xfrm>
            <a:off x="12936699" y="492626"/>
            <a:ext cx="4541797" cy="4612773"/>
          </a:xfrm>
          <a:custGeom>
            <a:avLst/>
            <a:gdLst/>
            <a:ahLst/>
            <a:cxnLst/>
            <a:rect l="l" t="t" r="r" b="b"/>
            <a:pathLst>
              <a:path w="4990051" h="6653401">
                <a:moveTo>
                  <a:pt x="0" y="0"/>
                </a:moveTo>
                <a:lnTo>
                  <a:pt x="4990051" y="0"/>
                </a:lnTo>
                <a:lnTo>
                  <a:pt x="4990051" y="6653401"/>
                </a:lnTo>
                <a:lnTo>
                  <a:pt x="0" y="6653401"/>
                </a:lnTo>
                <a:lnTo>
                  <a:pt x="0" y="0"/>
                </a:lnTo>
                <a:close/>
              </a:path>
            </a:pathLst>
          </a:custGeom>
          <a:blipFill>
            <a:blip r:embed="rId5"/>
            <a:stretch>
              <a:fillRect/>
            </a:stretch>
          </a:blipFill>
          <a:ln w="12700">
            <a:solidFill>
              <a:schemeClr val="bg1"/>
            </a:solidFill>
          </a:ln>
        </p:spPr>
        <p:txBody>
          <a:bodyPr/>
          <a:lstStyle/>
          <a:p>
            <a:endParaRPr lang="en-US"/>
          </a:p>
        </p:txBody>
      </p:sp>
      <p:pic>
        <p:nvPicPr>
          <p:cNvPr id="15" name="Picture 14" descr="A lake with a group of boats and a building&#10;&#10;Description automatically generated with medium confidence">
            <a:extLst>
              <a:ext uri="{FF2B5EF4-FFF2-40B4-BE49-F238E27FC236}">
                <a16:creationId xmlns:a16="http://schemas.microsoft.com/office/drawing/2014/main" id="{030D9413-9E2A-159B-B24A-0FE6746D57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0396" y="5327591"/>
            <a:ext cx="9875983" cy="4612773"/>
          </a:xfrm>
          <a:prstGeom prst="rect">
            <a:avLst/>
          </a:prstGeom>
          <a:ln w="12700">
            <a:solidFill>
              <a:schemeClr val="bg1"/>
            </a:solidFill>
          </a:ln>
        </p:spPr>
      </p:pic>
      <p:pic>
        <p:nvPicPr>
          <p:cNvPr id="17" name="Picture 16" descr="A large gym with exercise equipment&#10;&#10;Description automatically generated">
            <a:extLst>
              <a:ext uri="{FF2B5EF4-FFF2-40B4-BE49-F238E27FC236}">
                <a16:creationId xmlns:a16="http://schemas.microsoft.com/office/drawing/2014/main" id="{17B5C648-B6F2-0ADA-7811-F010D37779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2513" y="506268"/>
            <a:ext cx="5199273" cy="4637232"/>
          </a:xfrm>
          <a:prstGeom prst="rect">
            <a:avLst/>
          </a:prstGeom>
          <a:ln w="12700">
            <a:solidFill>
              <a:schemeClr val="bg1"/>
            </a:solidFill>
          </a:ln>
        </p:spPr>
      </p:pic>
      <p:sp>
        <p:nvSpPr>
          <p:cNvPr id="13" name="TextBox 14">
            <a:extLst>
              <a:ext uri="{FF2B5EF4-FFF2-40B4-BE49-F238E27FC236}">
                <a16:creationId xmlns:a16="http://schemas.microsoft.com/office/drawing/2014/main" id="{015D6FA3-80E3-AE59-229F-D6D27F8103E6}"/>
              </a:ext>
            </a:extLst>
          </p:cNvPr>
          <p:cNvSpPr txBox="1"/>
          <p:nvPr/>
        </p:nvSpPr>
        <p:spPr>
          <a:xfrm>
            <a:off x="-229783" y="9054137"/>
            <a:ext cx="12838170" cy="654025"/>
          </a:xfrm>
          <a:prstGeom prst="rect">
            <a:avLst/>
          </a:prstGeom>
        </p:spPr>
        <p:txBody>
          <a:bodyPr lIns="0" tIns="0" rIns="0" bIns="0" rtlCol="0" anchor="t">
            <a:spAutoFit/>
          </a:bodyPr>
          <a:lstStyle/>
          <a:p>
            <a:pPr algn="ctr">
              <a:lnSpc>
                <a:spcPts val="5100"/>
              </a:lnSpc>
              <a:spcBef>
                <a:spcPct val="0"/>
              </a:spcBef>
            </a:pPr>
            <a:r>
              <a:rPr lang="en-US" sz="4800" dirty="0">
                <a:solidFill>
                  <a:schemeClr val="bg1"/>
                </a:solidFill>
                <a:latin typeface="Montserrat Extra-Bold"/>
              </a:rPr>
              <a:t>More CTR and Campus Amenities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620</TotalTime>
  <Words>344</Words>
  <Application>Microsoft Office PowerPoint</Application>
  <PresentationFormat>Custom</PresentationFormat>
  <Paragraphs>56</Paragraphs>
  <Slides>13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Organic</vt:lpstr>
      <vt:lpstr>Arial</vt:lpstr>
      <vt:lpstr>Calibri</vt:lpstr>
      <vt:lpstr>Montserrat Extra-Bold</vt:lpstr>
      <vt:lpstr>Aptos</vt:lpstr>
      <vt:lpstr>Canva Sans Bold</vt:lpstr>
      <vt:lpstr>CS Gordon 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RWS Presentation</dc:title>
  <dc:creator>Watts, Elizabeth</dc:creator>
  <cp:lastModifiedBy>Brown, Katherine</cp:lastModifiedBy>
  <cp:revision>30</cp:revision>
  <dcterms:created xsi:type="dcterms:W3CDTF">2006-08-16T00:00:00Z</dcterms:created>
  <dcterms:modified xsi:type="dcterms:W3CDTF">2024-09-10T15:19:18Z</dcterms:modified>
  <dc:identifier>DAFu0SxxPTM</dc:identifier>
</cp:coreProperties>
</file>