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68" r:id="rId4"/>
    <p:sldId id="259" r:id="rId5"/>
    <p:sldId id="260" r:id="rId6"/>
    <p:sldId id="261" r:id="rId7"/>
    <p:sldId id="263" r:id="rId8"/>
    <p:sldId id="266" r:id="rId9"/>
    <p:sldId id="262" r:id="rId10"/>
    <p:sldId id="264" r:id="rId11"/>
    <p:sldId id="265" r:id="rId12"/>
    <p:sldId id="267" r:id="rId13"/>
    <p:sldId id="270" r:id="rId14"/>
    <p:sldId id="269" r:id="rId15"/>
    <p:sldId id="258"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grillo" initials="j" lastIdx="3" clrIdx="0">
    <p:extLst>
      <p:ext uri="{19B8F6BF-5375-455C-9EA6-DF929625EA0E}">
        <p15:presenceInfo xmlns:p15="http://schemas.microsoft.com/office/powerpoint/2012/main" userId="S-1-5-21-3437116571-2236519606-3512489126-10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94660"/>
  </p:normalViewPr>
  <p:slideViewPr>
    <p:cSldViewPr snapToGrid="0">
      <p:cViewPr varScale="1">
        <p:scale>
          <a:sx n="82" d="100"/>
          <a:sy n="82" d="100"/>
        </p:scale>
        <p:origin x="48" y="28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8cf67bc016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8cf67bc016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8cf67bc01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8cf67bc01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cf67bc01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8cf67bc016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8cf67bc01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8cf67bc01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8cf67bc01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8cf67bc01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8cf67bc0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8cf67bc0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8cf67bc016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8cf67bc01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8cf67bc016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8cf67bc01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8cf67bc01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8cf67bc01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8cf67bc01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8cf67bc01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8cf67bc01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8cf67bc01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8cf67bc01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8cf67bc01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8cf67bc01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8cf67bc01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tracybarberjone@doe.k12.ga.us" TargetMode="External"/><Relationship Id="rId2" Type="http://schemas.openxmlformats.org/officeDocument/2006/relationships/hyperlink" Target="https://parentmentors.org/learning-curve/region-meetings-and-info/"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arentmentors.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ommunity.gadoe.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SPEDHelpDesk@doe.k12.ga.u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parentmentors.org/about-u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6441600" y="4734050"/>
            <a:ext cx="2091600" cy="30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Revised 2025</a:t>
            </a:r>
            <a:endParaRPr dirty="0"/>
          </a:p>
        </p:txBody>
      </p:sp>
      <p:sp>
        <p:nvSpPr>
          <p:cNvPr id="2" name="TextBox 1">
            <a:extLst>
              <a:ext uri="{FF2B5EF4-FFF2-40B4-BE49-F238E27FC236}">
                <a16:creationId xmlns:a16="http://schemas.microsoft.com/office/drawing/2014/main" id="{87514D77-D26A-4B51-B3C0-0717C54FDF7C}"/>
              </a:ext>
            </a:extLst>
          </p:cNvPr>
          <p:cNvSpPr txBox="1"/>
          <p:nvPr/>
        </p:nvSpPr>
        <p:spPr>
          <a:xfrm>
            <a:off x="1496291" y="1164434"/>
            <a:ext cx="3746269" cy="3416320"/>
          </a:xfrm>
          <a:prstGeom prst="rect">
            <a:avLst/>
          </a:prstGeom>
          <a:solidFill>
            <a:schemeClr val="bg1"/>
          </a:solidFill>
        </p:spPr>
        <p:txBody>
          <a:bodyPr wrap="square" rtlCol="0">
            <a:spAutoFit/>
          </a:bodyPr>
          <a:lstStyle/>
          <a:p>
            <a:endParaRPr lang="en-US" sz="3600" dirty="0"/>
          </a:p>
          <a:p>
            <a:r>
              <a:rPr lang="en-US" sz="4800" dirty="0">
                <a:solidFill>
                  <a:schemeClr val="accent4">
                    <a:lumMod val="75000"/>
                  </a:schemeClr>
                </a:solidFill>
              </a:rPr>
              <a:t>The Parent</a:t>
            </a:r>
          </a:p>
          <a:p>
            <a:r>
              <a:rPr lang="en-US" sz="4800" dirty="0">
                <a:solidFill>
                  <a:schemeClr val="accent4">
                    <a:lumMod val="75000"/>
                  </a:schemeClr>
                </a:solidFill>
              </a:rPr>
              <a:t>Mentor </a:t>
            </a:r>
          </a:p>
          <a:p>
            <a:r>
              <a:rPr lang="en-US" sz="4800" dirty="0">
                <a:solidFill>
                  <a:schemeClr val="accent4">
                    <a:lumMod val="75000"/>
                  </a:schemeClr>
                </a:solidFill>
              </a:rPr>
              <a:t>Guide</a:t>
            </a:r>
            <a:endParaRPr lang="en-US" sz="3600" dirty="0">
              <a:solidFill>
                <a:schemeClr val="accent4">
                  <a:lumMod val="75000"/>
                </a:schemeClr>
              </a:solidFill>
            </a:endParaRPr>
          </a:p>
          <a:p>
            <a:endParaRPr lang="en-US" sz="3600" dirty="0"/>
          </a:p>
        </p:txBody>
      </p:sp>
      <p:pic>
        <p:nvPicPr>
          <p:cNvPr id="4" name="Picture 3">
            <a:extLst>
              <a:ext uri="{FF2B5EF4-FFF2-40B4-BE49-F238E27FC236}">
                <a16:creationId xmlns:a16="http://schemas.microsoft.com/office/drawing/2014/main" id="{F4A56A8E-33FE-45EE-B7A3-AF447730EB3F}"/>
              </a:ext>
            </a:extLst>
          </p:cNvPr>
          <p:cNvPicPr>
            <a:picLocks noChangeAspect="1"/>
          </p:cNvPicPr>
          <p:nvPr/>
        </p:nvPicPr>
        <p:blipFill>
          <a:blip r:embed="rId3"/>
          <a:stretch>
            <a:fillRect/>
          </a:stretch>
        </p:blipFill>
        <p:spPr>
          <a:xfrm>
            <a:off x="894994" y="340125"/>
            <a:ext cx="2743220" cy="1104908"/>
          </a:xfrm>
          <a:prstGeom prst="rect">
            <a:avLst/>
          </a:prstGeom>
        </p:spPr>
      </p:pic>
      <p:sp>
        <p:nvSpPr>
          <p:cNvPr id="5" name="TextBox 4">
            <a:extLst>
              <a:ext uri="{FF2B5EF4-FFF2-40B4-BE49-F238E27FC236}">
                <a16:creationId xmlns:a16="http://schemas.microsoft.com/office/drawing/2014/main" id="{A104916C-6676-4DCB-90F3-10A1596189D5}"/>
              </a:ext>
            </a:extLst>
          </p:cNvPr>
          <p:cNvSpPr txBox="1"/>
          <p:nvPr/>
        </p:nvSpPr>
        <p:spPr>
          <a:xfrm>
            <a:off x="6195753" y="1263535"/>
            <a:ext cx="2200102" cy="2246769"/>
          </a:xfrm>
          <a:prstGeom prst="rect">
            <a:avLst/>
          </a:prstGeom>
          <a:noFill/>
        </p:spPr>
        <p:txBody>
          <a:bodyPr wrap="square" rtlCol="0">
            <a:spAutoFit/>
          </a:bodyPr>
          <a:lstStyle/>
          <a:p>
            <a:r>
              <a:rPr lang="en-US" sz="2800" dirty="0">
                <a:solidFill>
                  <a:schemeClr val="accent1">
                    <a:lumMod val="75000"/>
                  </a:schemeClr>
                </a:solidFill>
                <a:latin typeface="Gill Sans Nova Light" panose="020B0302020104020203" pitchFamily="34" charset="0"/>
              </a:rPr>
              <a:t>Terms, Tips and Tools </a:t>
            </a:r>
          </a:p>
          <a:p>
            <a:r>
              <a:rPr lang="en-US" sz="2800" dirty="0">
                <a:solidFill>
                  <a:schemeClr val="accent1">
                    <a:lumMod val="75000"/>
                  </a:schemeClr>
                </a:solidFill>
                <a:latin typeface="Gill Sans Nova Light" panose="020B0302020104020203" pitchFamily="34" charset="0"/>
              </a:rPr>
              <a:t>to help you do your </a:t>
            </a:r>
          </a:p>
          <a:p>
            <a:r>
              <a:rPr lang="en-US" sz="2800" dirty="0">
                <a:solidFill>
                  <a:schemeClr val="accent1">
                    <a:lumMod val="75000"/>
                  </a:schemeClr>
                </a:solidFill>
                <a:latin typeface="Gill Sans Nova Light" panose="020B0302020104020203" pitchFamily="34" charset="0"/>
              </a:rPr>
              <a:t>best work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21"/>
          <p:cNvSpPr txBox="1">
            <a:spLocks noGrp="1"/>
          </p:cNvSpPr>
          <p:nvPr>
            <p:ph type="body" idx="1"/>
          </p:nvPr>
        </p:nvSpPr>
        <p:spPr>
          <a:xfrm>
            <a:off x="311701" y="334250"/>
            <a:ext cx="3988800" cy="9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dirty="0">
                <a:solidFill>
                  <a:schemeClr val="tx1"/>
                </a:solidFill>
              </a:rPr>
              <a:t>Target  Groups</a:t>
            </a:r>
            <a:endParaRPr sz="3200" dirty="0">
              <a:solidFill>
                <a:schemeClr val="tx1"/>
              </a:solidFill>
            </a:endParaRPr>
          </a:p>
          <a:p>
            <a:pPr marL="0" lvl="0" indent="0" algn="l" rtl="0">
              <a:spcBef>
                <a:spcPts val="1200"/>
              </a:spcBef>
              <a:spcAft>
                <a:spcPts val="1200"/>
              </a:spcAft>
              <a:buNone/>
            </a:pPr>
            <a:endParaRPr dirty="0"/>
          </a:p>
        </p:txBody>
      </p:sp>
      <p:pic>
        <p:nvPicPr>
          <p:cNvPr id="114" name="Google Shape;114;p21"/>
          <p:cNvPicPr preferRelativeResize="0"/>
          <p:nvPr/>
        </p:nvPicPr>
        <p:blipFill>
          <a:blip r:embed="rId3">
            <a:alphaModFix/>
          </a:blip>
          <a:stretch>
            <a:fillRect/>
          </a:stretch>
        </p:blipFill>
        <p:spPr>
          <a:xfrm>
            <a:off x="3802316" y="-61208"/>
            <a:ext cx="4742437" cy="5443570"/>
          </a:xfrm>
          <a:prstGeom prst="rect">
            <a:avLst/>
          </a:prstGeom>
          <a:noFill/>
          <a:ln>
            <a:noFill/>
          </a:ln>
        </p:spPr>
      </p:pic>
      <p:sp>
        <p:nvSpPr>
          <p:cNvPr id="119" name="Google Shape;119;p21"/>
          <p:cNvSpPr txBox="1"/>
          <p:nvPr/>
        </p:nvSpPr>
        <p:spPr>
          <a:xfrm>
            <a:off x="311701" y="2281355"/>
            <a:ext cx="3168561"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dirty="0">
                <a:solidFill>
                  <a:srgbClr val="6AA84F"/>
                </a:solidFill>
              </a:rPr>
              <a:t>Use the Framework Tools to Train your Target Group:</a:t>
            </a:r>
            <a:endParaRPr sz="1600" dirty="0">
              <a:solidFill>
                <a:srgbClr val="6AA84F"/>
              </a:solidFill>
            </a:endParaRPr>
          </a:p>
          <a:p>
            <a:pPr marL="0" lvl="0" indent="0" algn="l" rtl="0">
              <a:spcBef>
                <a:spcPts val="0"/>
              </a:spcBef>
              <a:spcAft>
                <a:spcPts val="0"/>
              </a:spcAft>
              <a:buNone/>
            </a:pPr>
            <a:r>
              <a:rPr lang="en" sz="1600" dirty="0">
                <a:solidFill>
                  <a:schemeClr val="dk1"/>
                </a:solidFill>
              </a:rPr>
              <a:t> </a:t>
            </a:r>
            <a:r>
              <a:rPr lang="en" sz="1600" dirty="0">
                <a:solidFill>
                  <a:srgbClr val="6AA84F"/>
                </a:solidFill>
              </a:rPr>
              <a:t>– Pre Surveys </a:t>
            </a:r>
            <a:endParaRPr sz="1600" dirty="0">
              <a:solidFill>
                <a:srgbClr val="6AA84F"/>
              </a:solidFill>
            </a:endParaRPr>
          </a:p>
          <a:p>
            <a:pPr marL="0" lvl="0" indent="0" algn="l" rtl="0">
              <a:spcBef>
                <a:spcPts val="0"/>
              </a:spcBef>
              <a:spcAft>
                <a:spcPts val="0"/>
              </a:spcAft>
              <a:buNone/>
            </a:pPr>
            <a:r>
              <a:rPr lang="en" sz="1600" dirty="0">
                <a:solidFill>
                  <a:srgbClr val="6AA84F"/>
                </a:solidFill>
              </a:rPr>
              <a:t>– Choose big topic from E2P Guide</a:t>
            </a:r>
            <a:endParaRPr sz="1600" dirty="0">
              <a:solidFill>
                <a:srgbClr val="6AA84F"/>
              </a:solidFill>
            </a:endParaRPr>
          </a:p>
          <a:p>
            <a:pPr marL="0" lvl="0" indent="0" algn="l" rtl="0">
              <a:spcBef>
                <a:spcPts val="0"/>
              </a:spcBef>
              <a:spcAft>
                <a:spcPts val="0"/>
              </a:spcAft>
              <a:buNone/>
            </a:pPr>
            <a:r>
              <a:rPr lang="en" sz="1600" dirty="0">
                <a:solidFill>
                  <a:srgbClr val="6AA84F"/>
                </a:solidFill>
              </a:rPr>
              <a:t>– Select </a:t>
            </a:r>
            <a:r>
              <a:rPr lang="en-US" sz="1600" dirty="0">
                <a:solidFill>
                  <a:srgbClr val="6AA84F"/>
                </a:solidFill>
              </a:rPr>
              <a:t>Vital Behaviors</a:t>
            </a:r>
            <a:endParaRPr sz="1600" dirty="0">
              <a:solidFill>
                <a:srgbClr val="6AA84F"/>
              </a:solidFill>
            </a:endParaRPr>
          </a:p>
          <a:p>
            <a:pPr marL="0" lvl="0" indent="0" algn="l" rtl="0">
              <a:spcBef>
                <a:spcPts val="0"/>
              </a:spcBef>
              <a:spcAft>
                <a:spcPts val="0"/>
              </a:spcAft>
              <a:buNone/>
            </a:pPr>
            <a:r>
              <a:rPr lang="en" sz="1600" dirty="0">
                <a:solidFill>
                  <a:srgbClr val="6AA84F"/>
                </a:solidFill>
              </a:rPr>
              <a:t>– Plan Trainings </a:t>
            </a:r>
            <a:endParaRPr sz="1600" dirty="0">
              <a:solidFill>
                <a:srgbClr val="6AA84F"/>
              </a:solidFill>
            </a:endParaRPr>
          </a:p>
          <a:p>
            <a:pPr marL="0" lvl="0" indent="0" algn="l" rtl="0">
              <a:spcBef>
                <a:spcPts val="0"/>
              </a:spcBef>
              <a:spcAft>
                <a:spcPts val="0"/>
              </a:spcAft>
              <a:buNone/>
            </a:pPr>
            <a:r>
              <a:rPr lang="en" sz="1600" dirty="0">
                <a:solidFill>
                  <a:srgbClr val="6AA84F"/>
                </a:solidFill>
              </a:rPr>
              <a:t>– Collect data </a:t>
            </a:r>
            <a:endParaRPr sz="1600" dirty="0">
              <a:solidFill>
                <a:srgbClr val="6AA84F"/>
              </a:solidFill>
            </a:endParaRPr>
          </a:p>
          <a:p>
            <a:pPr marL="0" lvl="0" indent="0" algn="l" rtl="0">
              <a:spcBef>
                <a:spcPts val="0"/>
              </a:spcBef>
              <a:spcAft>
                <a:spcPts val="0"/>
              </a:spcAft>
              <a:buNone/>
            </a:pPr>
            <a:r>
              <a:rPr lang="en" sz="1600" dirty="0">
                <a:solidFill>
                  <a:srgbClr val="6AA84F"/>
                </a:solidFill>
              </a:rPr>
              <a:t>– Post Surveys</a:t>
            </a:r>
            <a:endParaRPr sz="1600" dirty="0">
              <a:solidFill>
                <a:srgbClr val="6AA84F"/>
              </a:solidFill>
            </a:endParaRPr>
          </a:p>
        </p:txBody>
      </p:sp>
      <p:sp>
        <p:nvSpPr>
          <p:cNvPr id="2" name="TextBox 1">
            <a:extLst>
              <a:ext uri="{FF2B5EF4-FFF2-40B4-BE49-F238E27FC236}">
                <a16:creationId xmlns:a16="http://schemas.microsoft.com/office/drawing/2014/main" id="{0A1F2FB4-1E4E-47F2-992D-232A87510A29}"/>
              </a:ext>
            </a:extLst>
          </p:cNvPr>
          <p:cNvSpPr txBox="1"/>
          <p:nvPr/>
        </p:nvSpPr>
        <p:spPr>
          <a:xfrm>
            <a:off x="399011" y="1268150"/>
            <a:ext cx="3042458" cy="738664"/>
          </a:xfrm>
          <a:prstGeom prst="rect">
            <a:avLst/>
          </a:prstGeom>
          <a:noFill/>
        </p:spPr>
        <p:txBody>
          <a:bodyPr wrap="square" rtlCol="0">
            <a:spAutoFit/>
          </a:bodyPr>
          <a:lstStyle/>
          <a:p>
            <a:r>
              <a:rPr lang="en-US" dirty="0"/>
              <a:t>This is the group of families that will be the focus of your trainings, data collection and reporting.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US" dirty="0">
                <a:solidFill>
                  <a:schemeClr val="tx1"/>
                </a:solidFill>
              </a:rPr>
              <a:t>Learning Targets</a:t>
            </a:r>
            <a:br>
              <a:rPr lang="en-US" sz="2000" dirty="0"/>
            </a:br>
            <a:endParaRPr dirty="0"/>
          </a:p>
        </p:txBody>
      </p:sp>
      <p:sp>
        <p:nvSpPr>
          <p:cNvPr id="125" name="Google Shape;125;p22"/>
          <p:cNvSpPr txBox="1">
            <a:spLocks noGrp="1"/>
          </p:cNvSpPr>
          <p:nvPr>
            <p:ph type="body" idx="1"/>
          </p:nvPr>
        </p:nvSpPr>
        <p:spPr>
          <a:xfrm>
            <a:off x="250000" y="1017725"/>
            <a:ext cx="3310200" cy="1581600"/>
          </a:xfrm>
          <a:prstGeom prst="rect">
            <a:avLst/>
          </a:prstGeom>
        </p:spPr>
        <p:txBody>
          <a:bodyPr spcFirstLastPara="1" wrap="square" lIns="91425" tIns="91425" rIns="91425" bIns="91425" anchor="t" anchorCtr="0">
            <a:noAutofit/>
          </a:bodyPr>
          <a:lstStyle/>
          <a:p>
            <a:pPr marL="0" lvl="0" indent="0" algn="l" rtl="0">
              <a:spcBef>
                <a:spcPts val="1200"/>
              </a:spcBef>
              <a:spcAft>
                <a:spcPts val="1200"/>
              </a:spcAft>
              <a:buNone/>
            </a:pPr>
            <a:r>
              <a:rPr lang="en" dirty="0"/>
              <a:t>“I Can” statement for what the family can expect to learn during a learning session tied to the target work and vital behaviors they will be asked to complete. Measured at time of initial training, before family members are asked to do the vital behaviors. </a:t>
            </a:r>
            <a:endParaRPr dirty="0"/>
          </a:p>
        </p:txBody>
      </p:sp>
      <p:pic>
        <p:nvPicPr>
          <p:cNvPr id="126" name="Google Shape;126;p22"/>
          <p:cNvPicPr preferRelativeResize="0"/>
          <p:nvPr/>
        </p:nvPicPr>
        <p:blipFill>
          <a:blip r:embed="rId3">
            <a:alphaModFix/>
          </a:blip>
          <a:stretch>
            <a:fillRect/>
          </a:stretch>
        </p:blipFill>
        <p:spPr>
          <a:xfrm>
            <a:off x="3823575" y="950188"/>
            <a:ext cx="4964178"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r>
              <a:rPr lang="en-US" dirty="0">
                <a:solidFill>
                  <a:schemeClr val="tx1"/>
                </a:solidFill>
              </a:rPr>
              <a:t>Leading By Convening</a:t>
            </a:r>
            <a:br>
              <a:rPr lang="en-US" dirty="0">
                <a:solidFill>
                  <a:schemeClr val="tx1"/>
                </a:solidFill>
              </a:rPr>
            </a:br>
            <a:endParaRPr dirty="0">
              <a:solidFill>
                <a:schemeClr val="tx1"/>
              </a:solidFill>
            </a:endParaRPr>
          </a:p>
        </p:txBody>
      </p:sp>
      <p:sp>
        <p:nvSpPr>
          <p:cNvPr id="143" name="Google Shape;143;p24"/>
          <p:cNvSpPr txBox="1">
            <a:spLocks noGrp="1"/>
          </p:cNvSpPr>
          <p:nvPr>
            <p:ph type="body" idx="1"/>
          </p:nvPr>
        </p:nvSpPr>
        <p:spPr>
          <a:xfrm>
            <a:off x="3866266" y="1186346"/>
            <a:ext cx="36402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dirty="0"/>
              <a:t>Questions related to </a:t>
            </a:r>
            <a:r>
              <a:rPr lang="en" dirty="0">
                <a:solidFill>
                  <a:schemeClr val="accent4"/>
                </a:solidFill>
              </a:rPr>
              <a:t>informing, networking, collaboration, and transforming</a:t>
            </a:r>
            <a:r>
              <a:rPr lang="en" dirty="0"/>
              <a:t> levels of engagement as part of our use of </a:t>
            </a:r>
            <a:r>
              <a:rPr lang="en-US" dirty="0"/>
              <a:t>Leading by Convening </a:t>
            </a:r>
            <a:r>
              <a:rPr lang="en" dirty="0"/>
              <a:t>Framework for authentic stakeholder engagement practices. </a:t>
            </a:r>
          </a:p>
          <a:p>
            <a:pPr marL="0" lvl="0" indent="0" algn="l" rtl="0">
              <a:spcBef>
                <a:spcPts val="0"/>
              </a:spcBef>
              <a:spcAft>
                <a:spcPts val="1200"/>
              </a:spcAft>
              <a:buNone/>
            </a:pPr>
            <a:r>
              <a:rPr lang="en" dirty="0"/>
              <a:t>Use this for peer and personal review of target work</a:t>
            </a:r>
          </a:p>
          <a:p>
            <a:pPr marL="0" lvl="0" indent="0" algn="l" rtl="0">
              <a:spcBef>
                <a:spcPts val="0"/>
              </a:spcBef>
              <a:spcAft>
                <a:spcPts val="1200"/>
              </a:spcAft>
              <a:buNone/>
            </a:pPr>
            <a:endParaRPr dirty="0"/>
          </a:p>
        </p:txBody>
      </p:sp>
      <p:sp>
        <p:nvSpPr>
          <p:cNvPr id="145" name="Google Shape;145;p24"/>
          <p:cNvSpPr txBox="1"/>
          <p:nvPr/>
        </p:nvSpPr>
        <p:spPr>
          <a:xfrm>
            <a:off x="755535" y="973496"/>
            <a:ext cx="3714300" cy="42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300" dirty="0">
              <a:solidFill>
                <a:schemeClr val="accent1"/>
              </a:solidFill>
            </a:endParaRPr>
          </a:p>
        </p:txBody>
      </p:sp>
      <p:pic>
        <p:nvPicPr>
          <p:cNvPr id="3" name="Picture 2">
            <a:extLst>
              <a:ext uri="{FF2B5EF4-FFF2-40B4-BE49-F238E27FC236}">
                <a16:creationId xmlns:a16="http://schemas.microsoft.com/office/drawing/2014/main" id="{20B6E675-0152-4872-9060-30BE14CDF88A}"/>
              </a:ext>
            </a:extLst>
          </p:cNvPr>
          <p:cNvPicPr>
            <a:picLocks noChangeAspect="1"/>
          </p:cNvPicPr>
          <p:nvPr/>
        </p:nvPicPr>
        <p:blipFill>
          <a:blip r:embed="rId3"/>
          <a:stretch>
            <a:fillRect/>
          </a:stretch>
        </p:blipFill>
        <p:spPr>
          <a:xfrm>
            <a:off x="402327" y="1285890"/>
            <a:ext cx="2828553" cy="366544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B87FC-E2A4-49BA-ADFA-434D02E1F32D}"/>
              </a:ext>
            </a:extLst>
          </p:cNvPr>
          <p:cNvSpPr>
            <a:spLocks noGrp="1"/>
          </p:cNvSpPr>
          <p:nvPr>
            <p:ph type="title"/>
          </p:nvPr>
        </p:nvSpPr>
        <p:spPr/>
        <p:txBody>
          <a:bodyPr>
            <a:normAutofit fontScale="90000"/>
          </a:bodyPr>
          <a:lstStyle/>
          <a:p>
            <a:r>
              <a:rPr lang="en-US" dirty="0"/>
              <a:t>Who Can Help Me with My Reports?</a:t>
            </a:r>
          </a:p>
        </p:txBody>
      </p:sp>
      <p:sp>
        <p:nvSpPr>
          <p:cNvPr id="3" name="Text Placeholder 2">
            <a:extLst>
              <a:ext uri="{FF2B5EF4-FFF2-40B4-BE49-F238E27FC236}">
                <a16:creationId xmlns:a16="http://schemas.microsoft.com/office/drawing/2014/main" id="{6CBFF569-DB4E-4309-9498-D35EE6063209}"/>
              </a:ext>
            </a:extLst>
          </p:cNvPr>
          <p:cNvSpPr>
            <a:spLocks noGrp="1"/>
          </p:cNvSpPr>
          <p:nvPr>
            <p:ph type="body" idx="1"/>
          </p:nvPr>
        </p:nvSpPr>
        <p:spPr/>
        <p:txBody>
          <a:bodyPr>
            <a:normAutofit/>
          </a:bodyPr>
          <a:lstStyle/>
          <a:p>
            <a:pPr marL="114300" indent="0">
              <a:buNone/>
            </a:pPr>
            <a:r>
              <a:rPr lang="en-US" sz="2400" dirty="0"/>
              <a:t>Contact your Region Rep (</a:t>
            </a:r>
            <a:r>
              <a:rPr lang="en-US" sz="2400" dirty="0">
                <a:hlinkClick r:id="rId2"/>
              </a:rPr>
              <a:t>how do I find my region rep?)</a:t>
            </a:r>
            <a:endParaRPr lang="en-US" sz="2400" dirty="0"/>
          </a:p>
          <a:p>
            <a:pPr marL="114300" indent="0">
              <a:buNone/>
            </a:pPr>
            <a:endParaRPr lang="en-US" sz="2400" dirty="0"/>
          </a:p>
          <a:p>
            <a:pPr marL="114300" indent="0">
              <a:buNone/>
            </a:pPr>
            <a:r>
              <a:rPr lang="en-US" sz="2400" dirty="0"/>
              <a:t>Contact our New Mentor/Orientation Guide, </a:t>
            </a:r>
            <a:r>
              <a:rPr lang="en-US" sz="2400" dirty="0">
                <a:hlinkClick r:id="rId3"/>
              </a:rPr>
              <a:t>Tracy </a:t>
            </a:r>
            <a:r>
              <a:rPr lang="en-US" sz="2400">
                <a:hlinkClick r:id="rId3"/>
              </a:rPr>
              <a:t>Barber Jones</a:t>
            </a:r>
            <a:endParaRPr lang="en-US" sz="2400"/>
          </a:p>
          <a:p>
            <a:pPr marL="114300" indent="0">
              <a:buNone/>
            </a:pPr>
            <a:endParaRPr lang="en-US" sz="2400" dirty="0"/>
          </a:p>
          <a:p>
            <a:pPr marL="114300" indent="0">
              <a:buNone/>
            </a:pPr>
            <a:r>
              <a:rPr lang="en-US" sz="2400" dirty="0"/>
              <a:t>Find a mentor in your region to help you with reporting questions. </a:t>
            </a:r>
          </a:p>
        </p:txBody>
      </p:sp>
    </p:spTree>
    <p:extLst>
      <p:ext uri="{BB962C8B-B14F-4D97-AF65-F5344CB8AC3E}">
        <p14:creationId xmlns:p14="http://schemas.microsoft.com/office/powerpoint/2010/main" val="81255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Communication and Information </a:t>
            </a:r>
            <a:endParaRPr dirty="0"/>
          </a:p>
        </p:txBody>
      </p:sp>
      <p:sp>
        <p:nvSpPr>
          <p:cNvPr id="160" name="Google Shape;160;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buNone/>
            </a:pPr>
            <a:r>
              <a:rPr lang="en-US" sz="2800" dirty="0"/>
              <a:t>Looking for links to the </a:t>
            </a:r>
            <a:r>
              <a:rPr lang="en-US" sz="2800" dirty="0" err="1"/>
              <a:t>GaPMP</a:t>
            </a:r>
            <a:r>
              <a:rPr lang="en-US" sz="2800" dirty="0"/>
              <a:t> webpages? </a:t>
            </a:r>
            <a:r>
              <a:rPr lang="en-US" sz="2800" dirty="0">
                <a:hlinkClick r:id="rId3"/>
              </a:rPr>
              <a:t>https://parentmentors.org/</a:t>
            </a:r>
            <a:endParaRPr lang="en-US" sz="2800" dirty="0"/>
          </a:p>
          <a:p>
            <a:pPr marL="0" lvl="0" indent="0">
              <a:buNone/>
            </a:pPr>
            <a:endParaRPr lang="en-US" sz="2800" dirty="0"/>
          </a:p>
          <a:p>
            <a:pPr marL="0" lvl="0" indent="0">
              <a:buNone/>
            </a:pPr>
            <a:r>
              <a:rPr lang="en-US" sz="2800" dirty="0"/>
              <a:t>Looking for shared information about educational resources, parent mentor news and upcoming events? </a:t>
            </a:r>
          </a:p>
          <a:p>
            <a:pPr marL="0" lvl="0" indent="0">
              <a:buNone/>
            </a:pPr>
            <a:r>
              <a:rPr lang="en-US" sz="2800" dirty="0">
                <a:hlinkClick r:id="rId4"/>
              </a:rPr>
              <a:t>https://community.gadoe.org</a:t>
            </a:r>
            <a:endParaRPr lang="en-US" sz="2800" dirty="0"/>
          </a:p>
          <a:p>
            <a:pPr marL="0" lvl="0" indent="0">
              <a:buNone/>
            </a:pPr>
            <a:endParaRPr lang="en-US" sz="2800" dirty="0"/>
          </a:p>
          <a:p>
            <a:pPr marL="0" lvl="0" indent="0">
              <a:buNone/>
            </a:pPr>
            <a:endParaRPr lang="en-US" sz="2800" dirty="0"/>
          </a:p>
          <a:p>
            <a:pPr marL="0" lvl="0" indent="0">
              <a:buNone/>
            </a:pPr>
            <a:endParaRPr lang="en-US" sz="2800" dirty="0"/>
          </a:p>
          <a:p>
            <a:pPr marL="0" lvl="0" indent="0" algn="l" rtl="0">
              <a:spcBef>
                <a:spcPts val="0"/>
              </a:spcBef>
              <a:spcAft>
                <a:spcPts val="0"/>
              </a:spcAft>
              <a:buNone/>
            </a:pPr>
            <a:endParaRPr dirty="0"/>
          </a:p>
          <a:p>
            <a:pPr marL="0" lvl="0" indent="0" algn="l" rtl="0">
              <a:spcBef>
                <a:spcPts val="1200"/>
              </a:spcBef>
              <a:spcAft>
                <a:spcPts val="1200"/>
              </a:spcAft>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lvl="0"/>
            <a:r>
              <a:rPr lang="en-US" dirty="0"/>
              <a:t>Other Helpful Resources to share with families</a:t>
            </a:r>
            <a:br>
              <a:rPr lang="en-US" dirty="0"/>
            </a:br>
            <a:br>
              <a:rPr lang="en-US" dirty="0"/>
            </a:br>
            <a:r>
              <a:rPr lang="en-US" dirty="0"/>
              <a:t>Ga Dept. of Education Special Education </a:t>
            </a:r>
            <a:r>
              <a:rPr lang="en-US" dirty="0" err="1"/>
              <a:t>HELPDesk</a:t>
            </a:r>
            <a:br>
              <a:rPr lang="en-US" dirty="0"/>
            </a:br>
            <a:r>
              <a:rPr lang="en-US" dirty="0">
                <a:hlinkClick r:id="rId3" tooltip="Email"/>
              </a:rPr>
              <a:t>SPEDHelpDesk@doe.k12.ga.us</a:t>
            </a:r>
            <a:br>
              <a:rPr lang="en-US" dirty="0"/>
            </a:br>
            <a:r>
              <a:rPr lang="en-US" dirty="0"/>
              <a:t>404-656-3963</a:t>
            </a:r>
            <a:br>
              <a:rPr lang="en-US" dirty="0"/>
            </a:br>
            <a:br>
              <a:rPr lang="en-US" dirty="0"/>
            </a:br>
            <a:r>
              <a:rPr lang="en-US" dirty="0"/>
              <a:t>Parent to Parent of Ga.</a:t>
            </a:r>
            <a:br>
              <a:rPr lang="en-US" dirty="0"/>
            </a:br>
            <a:r>
              <a:rPr lang="en-US" dirty="0"/>
              <a:t>https://www.p2pga.org/</a:t>
            </a:r>
            <a:br>
              <a:rPr lang="en-US" dirty="0"/>
            </a:br>
            <a:br>
              <a:rPr lang="en-US" dirty="0"/>
            </a:b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u="sng" dirty="0">
                <a:solidFill>
                  <a:schemeClr val="hlink"/>
                </a:solidFill>
                <a:hlinkClick r:id="rId3"/>
              </a:rPr>
              <a:t>GAPMP</a:t>
            </a:r>
            <a:endParaRPr dirty="0"/>
          </a:p>
        </p:txBody>
      </p:sp>
      <p:sp>
        <p:nvSpPr>
          <p:cNvPr id="2" name="TextBox 1">
            <a:extLst>
              <a:ext uri="{FF2B5EF4-FFF2-40B4-BE49-F238E27FC236}">
                <a16:creationId xmlns:a16="http://schemas.microsoft.com/office/drawing/2014/main" id="{5972D8AD-76B7-4791-AE43-713D18B5EF9F}"/>
              </a:ext>
            </a:extLst>
          </p:cNvPr>
          <p:cNvSpPr txBox="1"/>
          <p:nvPr/>
        </p:nvSpPr>
        <p:spPr>
          <a:xfrm>
            <a:off x="515389" y="886692"/>
            <a:ext cx="7636625" cy="4154984"/>
          </a:xfrm>
          <a:prstGeom prst="rect">
            <a:avLst/>
          </a:prstGeom>
          <a:noFill/>
        </p:spPr>
        <p:txBody>
          <a:bodyPr wrap="square" rtlCol="0">
            <a:spAutoFit/>
          </a:bodyPr>
          <a:lstStyle/>
          <a:p>
            <a:r>
              <a:rPr lang="en-US" sz="2400" dirty="0"/>
              <a:t>The Georgia Parent Mentor Partnership is supported by the Georgia Department of Education’s Division of Exceptional Children Outreach Unit. </a:t>
            </a:r>
          </a:p>
          <a:p>
            <a:r>
              <a:rPr lang="en-US" sz="2400" dirty="0"/>
              <a:t>Parent leaders, moms and dads of children with disabilities, are hired by local school districts, state and charter schools and the Department of Juvenile Justice to work with  families, school teams, teachers and the community. </a:t>
            </a:r>
          </a:p>
          <a:p>
            <a:endParaRPr lang="en-US" sz="2400" dirty="0"/>
          </a:p>
          <a:p>
            <a:r>
              <a:rPr lang="en-US" sz="2400" dirty="0"/>
              <a:t>Our goal is to build a bridge between school and home.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401125" y="432700"/>
            <a:ext cx="4170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PTA Standards of Family Engagement</a:t>
            </a:r>
            <a:endParaRPr dirty="0"/>
          </a:p>
        </p:txBody>
      </p:sp>
      <p:pic>
        <p:nvPicPr>
          <p:cNvPr id="152" name="Google Shape;152;p25"/>
          <p:cNvPicPr preferRelativeResize="0"/>
          <p:nvPr/>
        </p:nvPicPr>
        <p:blipFill>
          <a:blip r:embed="rId3">
            <a:alphaModFix/>
          </a:blip>
          <a:stretch>
            <a:fillRect/>
          </a:stretch>
        </p:blipFill>
        <p:spPr>
          <a:xfrm>
            <a:off x="4927100" y="-205975"/>
            <a:ext cx="4075011" cy="3324599"/>
          </a:xfrm>
          <a:prstGeom prst="rect">
            <a:avLst/>
          </a:prstGeom>
          <a:noFill/>
          <a:ln>
            <a:noFill/>
          </a:ln>
        </p:spPr>
      </p:pic>
      <p:sp>
        <p:nvSpPr>
          <p:cNvPr id="153" name="Google Shape;153;p25"/>
          <p:cNvSpPr txBox="1"/>
          <p:nvPr/>
        </p:nvSpPr>
        <p:spPr>
          <a:xfrm>
            <a:off x="222125" y="1666500"/>
            <a:ext cx="3714300" cy="332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The PTA developed national standards for successful family school partnerships We use researchbased strategies for family engagement Measure your family engagement work by asking yourself how your trainings are: </a:t>
            </a:r>
            <a:r>
              <a:rPr lang="en" sz="1500">
                <a:solidFill>
                  <a:srgbClr val="F1C232"/>
                </a:solidFill>
              </a:rPr>
              <a:t>Welcoming families</a:t>
            </a:r>
            <a:r>
              <a:rPr lang="en" sz="1500">
                <a:solidFill>
                  <a:schemeClr val="dk1"/>
                </a:solidFill>
              </a:rPr>
              <a:t> to partner with schools Promoting and insuring </a:t>
            </a:r>
            <a:r>
              <a:rPr lang="en">
                <a:solidFill>
                  <a:schemeClr val="dk1"/>
                </a:solidFill>
              </a:rPr>
              <a:t>effective </a:t>
            </a:r>
            <a:r>
              <a:rPr lang="en">
                <a:solidFill>
                  <a:srgbClr val="F1C232"/>
                </a:solidFill>
              </a:rPr>
              <a:t>Communication Supporting</a:t>
            </a:r>
            <a:r>
              <a:rPr lang="en">
                <a:solidFill>
                  <a:schemeClr val="dk1"/>
                </a:solidFill>
              </a:rPr>
              <a:t> student success Are the activities </a:t>
            </a:r>
            <a:r>
              <a:rPr lang="en">
                <a:solidFill>
                  <a:srgbClr val="F1C232"/>
                </a:solidFill>
              </a:rPr>
              <a:t>Speaking Up</a:t>
            </a:r>
            <a:r>
              <a:rPr lang="en">
                <a:solidFill>
                  <a:schemeClr val="dk1"/>
                </a:solidFill>
              </a:rPr>
              <a:t> for every child Are you training families so they can become advocates to </a:t>
            </a:r>
            <a:r>
              <a:rPr lang="en">
                <a:solidFill>
                  <a:srgbClr val="F1C232"/>
                </a:solidFill>
              </a:rPr>
              <a:t>Share Power </a:t>
            </a:r>
            <a:r>
              <a:rPr lang="en">
                <a:solidFill>
                  <a:schemeClr val="dk1"/>
                </a:solidFill>
              </a:rPr>
              <a:t>Are you </a:t>
            </a:r>
            <a:r>
              <a:rPr lang="en">
                <a:solidFill>
                  <a:srgbClr val="F1C232"/>
                </a:solidFill>
              </a:rPr>
              <a:t>Collaborating</a:t>
            </a:r>
            <a:r>
              <a:rPr lang="en">
                <a:solidFill>
                  <a:schemeClr val="dk1"/>
                </a:solidFill>
              </a:rPr>
              <a:t> with the community and agency partners</a:t>
            </a:r>
            <a:endParaRPr/>
          </a:p>
        </p:txBody>
      </p:sp>
      <p:sp>
        <p:nvSpPr>
          <p:cNvPr id="154" name="Google Shape;154;p25"/>
          <p:cNvSpPr/>
          <p:nvPr/>
        </p:nvSpPr>
        <p:spPr>
          <a:xfrm>
            <a:off x="4417825" y="3191575"/>
            <a:ext cx="4350000" cy="1598100"/>
          </a:xfrm>
          <a:prstGeom prst="wedgeEllipseCallout">
            <a:avLst>
              <a:gd name="adj1" fmla="val -54822"/>
              <a:gd name="adj2" fmla="val -78185"/>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i="1">
                <a:solidFill>
                  <a:schemeClr val="lt1"/>
                </a:solidFill>
              </a:rPr>
              <a:t>You will be asked to report on these different aspects of the Standards, so think about them as you plan your work with families</a:t>
            </a:r>
            <a:endParaRPr i="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40752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Let </a:t>
            </a:r>
            <a:r>
              <a:rPr lang="en-US" dirty="0"/>
              <a:t>Logic </a:t>
            </a:r>
            <a:r>
              <a:rPr lang="en" dirty="0"/>
              <a:t>be your Guide </a:t>
            </a:r>
            <a:endParaRPr dirty="0"/>
          </a:p>
        </p:txBody>
      </p:sp>
      <p:pic>
        <p:nvPicPr>
          <p:cNvPr id="74" name="Google Shape;74;p16"/>
          <p:cNvPicPr preferRelativeResize="0"/>
          <p:nvPr/>
        </p:nvPicPr>
        <p:blipFill>
          <a:blip r:embed="rId3">
            <a:alphaModFix/>
          </a:blip>
          <a:stretch>
            <a:fillRect/>
          </a:stretch>
        </p:blipFill>
        <p:spPr>
          <a:xfrm>
            <a:off x="152400" y="1170125"/>
            <a:ext cx="5400698" cy="3820975"/>
          </a:xfrm>
          <a:prstGeom prst="rect">
            <a:avLst/>
          </a:prstGeom>
          <a:noFill/>
          <a:ln>
            <a:noFill/>
          </a:ln>
        </p:spPr>
      </p:pic>
      <p:sp>
        <p:nvSpPr>
          <p:cNvPr id="2" name="TextBox 1">
            <a:extLst>
              <a:ext uri="{FF2B5EF4-FFF2-40B4-BE49-F238E27FC236}">
                <a16:creationId xmlns:a16="http://schemas.microsoft.com/office/drawing/2014/main" id="{CBB8E454-95A8-4F08-91DF-56914B41F2B4}"/>
              </a:ext>
            </a:extLst>
          </p:cNvPr>
          <p:cNvSpPr txBox="1"/>
          <p:nvPr/>
        </p:nvSpPr>
        <p:spPr>
          <a:xfrm>
            <a:off x="6206836" y="1017725"/>
            <a:ext cx="2194560" cy="2462213"/>
          </a:xfrm>
          <a:prstGeom prst="rect">
            <a:avLst/>
          </a:prstGeom>
          <a:noFill/>
        </p:spPr>
        <p:txBody>
          <a:bodyPr wrap="square" rtlCol="0">
            <a:spAutoFit/>
          </a:bodyPr>
          <a:lstStyle/>
          <a:p>
            <a:r>
              <a:rPr lang="en-US" dirty="0"/>
              <a:t>This is the </a:t>
            </a:r>
            <a:r>
              <a:rPr lang="en-US" b="1" dirty="0">
                <a:solidFill>
                  <a:schemeClr val="accent1">
                    <a:lumMod val="75000"/>
                  </a:schemeClr>
                </a:solidFill>
              </a:rPr>
              <a:t>Logic Model.</a:t>
            </a:r>
          </a:p>
          <a:p>
            <a:endParaRPr lang="en-US" dirty="0"/>
          </a:p>
          <a:p>
            <a:r>
              <a:rPr lang="en-US" dirty="0"/>
              <a:t> It is a visual tool for planning, implementation and evaluating the ongoing process of family engagement and reporting that are your responsibility as the Parent Mentor in your school district.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a:off x="311700" y="445025"/>
            <a:ext cx="229849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Use a Checklist  to Help You Stay on Track</a:t>
            </a:r>
            <a:endParaRPr dirty="0"/>
          </a:p>
        </p:txBody>
      </p:sp>
      <p:pic>
        <p:nvPicPr>
          <p:cNvPr id="82" name="Google Shape;82;p17"/>
          <p:cNvPicPr preferRelativeResize="0"/>
          <p:nvPr/>
        </p:nvPicPr>
        <p:blipFill>
          <a:blip r:embed="rId3">
            <a:alphaModFix/>
          </a:blip>
          <a:stretch>
            <a:fillRect/>
          </a:stretch>
        </p:blipFill>
        <p:spPr>
          <a:xfrm>
            <a:off x="3297383" y="604058"/>
            <a:ext cx="4420754" cy="42918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Mandatory Reports</a:t>
            </a:r>
            <a:endParaRPr dirty="0"/>
          </a:p>
        </p:txBody>
      </p:sp>
      <p:sp>
        <p:nvSpPr>
          <p:cNvPr id="93" name="Google Shape;93;p18"/>
          <p:cNvSpPr/>
          <p:nvPr/>
        </p:nvSpPr>
        <p:spPr>
          <a:xfrm>
            <a:off x="3411934" y="465612"/>
            <a:ext cx="5295695" cy="1781102"/>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accent4">
                  <a:lumMod val="75000"/>
                </a:schemeClr>
              </a:solidFill>
            </a:endParaRPr>
          </a:p>
        </p:txBody>
      </p:sp>
      <p:sp>
        <p:nvSpPr>
          <p:cNvPr id="94" name="Google Shape;94;p18"/>
          <p:cNvSpPr/>
          <p:nvPr/>
        </p:nvSpPr>
        <p:spPr>
          <a:xfrm>
            <a:off x="436370" y="1909826"/>
            <a:ext cx="3684462" cy="2328483"/>
          </a:xfrm>
          <a:prstGeom prst="ellipse">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03C0FBD5-DBFC-4ACC-9982-7F578A66484A}"/>
              </a:ext>
            </a:extLst>
          </p:cNvPr>
          <p:cNvSpPr txBox="1"/>
          <p:nvPr/>
        </p:nvSpPr>
        <p:spPr>
          <a:xfrm>
            <a:off x="3659008" y="1044026"/>
            <a:ext cx="4947618" cy="646331"/>
          </a:xfrm>
          <a:prstGeom prst="rect">
            <a:avLst/>
          </a:prstGeom>
          <a:noFill/>
        </p:spPr>
        <p:txBody>
          <a:bodyPr wrap="square" rtlCol="0">
            <a:spAutoFit/>
          </a:bodyPr>
          <a:lstStyle/>
          <a:p>
            <a:r>
              <a:rPr lang="en-US" sz="1800" b="1" dirty="0"/>
              <a:t>Rookie Mentor Family Engagement Report</a:t>
            </a:r>
          </a:p>
          <a:p>
            <a:r>
              <a:rPr lang="en-US" sz="1800" dirty="0"/>
              <a:t>Due Oct. 15 Jan. 15 and April 15</a:t>
            </a:r>
          </a:p>
        </p:txBody>
      </p:sp>
      <p:sp>
        <p:nvSpPr>
          <p:cNvPr id="4" name="TextBox 3">
            <a:extLst>
              <a:ext uri="{FF2B5EF4-FFF2-40B4-BE49-F238E27FC236}">
                <a16:creationId xmlns:a16="http://schemas.microsoft.com/office/drawing/2014/main" id="{7937A35C-75B7-40A7-8870-C1A0BFA9F3A0}"/>
              </a:ext>
            </a:extLst>
          </p:cNvPr>
          <p:cNvSpPr txBox="1"/>
          <p:nvPr/>
        </p:nvSpPr>
        <p:spPr>
          <a:xfrm>
            <a:off x="942812" y="2174550"/>
            <a:ext cx="3135151" cy="1754326"/>
          </a:xfrm>
          <a:prstGeom prst="rect">
            <a:avLst/>
          </a:prstGeom>
          <a:noFill/>
        </p:spPr>
        <p:txBody>
          <a:bodyPr wrap="square" rtlCol="0">
            <a:spAutoFit/>
          </a:bodyPr>
          <a:lstStyle/>
          <a:p>
            <a:r>
              <a:rPr lang="en-US" sz="1800" b="1" dirty="0"/>
              <a:t>Quarterly Contact Reporting </a:t>
            </a:r>
          </a:p>
          <a:p>
            <a:r>
              <a:rPr lang="en-US" sz="1800" dirty="0"/>
              <a:t>Due Oct. 15 Jan. 15 April 15 Final contact report is due before you leave school in May</a:t>
            </a:r>
          </a:p>
        </p:txBody>
      </p:sp>
      <p:sp>
        <p:nvSpPr>
          <p:cNvPr id="5" name="TextBox 4">
            <a:extLst>
              <a:ext uri="{FF2B5EF4-FFF2-40B4-BE49-F238E27FC236}">
                <a16:creationId xmlns:a16="http://schemas.microsoft.com/office/drawing/2014/main" id="{69AB18B0-19A4-4155-BB5E-A620EAD1F18C}"/>
              </a:ext>
            </a:extLst>
          </p:cNvPr>
          <p:cNvSpPr txBox="1"/>
          <p:nvPr/>
        </p:nvSpPr>
        <p:spPr>
          <a:xfrm>
            <a:off x="5600035" y="2651603"/>
            <a:ext cx="2941587" cy="1754326"/>
          </a:xfrm>
          <a:prstGeom prst="rect">
            <a:avLst/>
          </a:prstGeom>
          <a:noFill/>
        </p:spPr>
        <p:txBody>
          <a:bodyPr wrap="square" rtlCol="0">
            <a:spAutoFit/>
          </a:bodyPr>
          <a:lstStyle/>
          <a:p>
            <a:r>
              <a:rPr lang="en-US" sz="1800" b="1" dirty="0"/>
              <a:t>Family </a:t>
            </a:r>
          </a:p>
          <a:p>
            <a:r>
              <a:rPr lang="en-US" sz="1800" b="1" dirty="0"/>
              <a:t>Pre and Post </a:t>
            </a:r>
          </a:p>
          <a:p>
            <a:r>
              <a:rPr lang="en-US" sz="1800" b="1" dirty="0"/>
              <a:t>Surveys</a:t>
            </a:r>
          </a:p>
          <a:p>
            <a:r>
              <a:rPr lang="en-US" sz="1800" dirty="0"/>
              <a:t>Pre surveys are due on Jan. 15 </a:t>
            </a:r>
          </a:p>
          <a:p>
            <a:r>
              <a:rPr lang="en-US" sz="1800" dirty="0"/>
              <a:t>Post are due on April 15</a:t>
            </a:r>
          </a:p>
        </p:txBody>
      </p:sp>
      <p:sp>
        <p:nvSpPr>
          <p:cNvPr id="6" name="Oval 5">
            <a:extLst>
              <a:ext uri="{FF2B5EF4-FFF2-40B4-BE49-F238E27FC236}">
                <a16:creationId xmlns:a16="http://schemas.microsoft.com/office/drawing/2014/main" id="{B4D392A8-FAAE-420F-A7EB-A186E9FD44DE}"/>
              </a:ext>
            </a:extLst>
          </p:cNvPr>
          <p:cNvSpPr/>
          <p:nvPr/>
        </p:nvSpPr>
        <p:spPr>
          <a:xfrm>
            <a:off x="5023170" y="2359388"/>
            <a:ext cx="3429259" cy="25766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11700" y="445025"/>
            <a:ext cx="206574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Evidence to Practice or E2P Guides</a:t>
            </a:r>
            <a:endParaRPr dirty="0"/>
          </a:p>
        </p:txBody>
      </p:sp>
      <p:pic>
        <p:nvPicPr>
          <p:cNvPr id="5" name="Picture 4">
            <a:extLst>
              <a:ext uri="{FF2B5EF4-FFF2-40B4-BE49-F238E27FC236}">
                <a16:creationId xmlns:a16="http://schemas.microsoft.com/office/drawing/2014/main" id="{F099C350-3D41-4B63-A294-6BCF8B168BCD}"/>
              </a:ext>
            </a:extLst>
          </p:cNvPr>
          <p:cNvPicPr>
            <a:picLocks noChangeAspect="1"/>
          </p:cNvPicPr>
          <p:nvPr/>
        </p:nvPicPr>
        <p:blipFill>
          <a:blip r:embed="rId3"/>
          <a:stretch>
            <a:fillRect/>
          </a:stretch>
        </p:blipFill>
        <p:spPr>
          <a:xfrm>
            <a:off x="2377440" y="193965"/>
            <a:ext cx="6399668" cy="4150821"/>
          </a:xfrm>
          <a:prstGeom prst="rect">
            <a:avLst/>
          </a:prstGeom>
        </p:spPr>
      </p:pic>
      <p:sp>
        <p:nvSpPr>
          <p:cNvPr id="6" name="TextBox 5">
            <a:extLst>
              <a:ext uri="{FF2B5EF4-FFF2-40B4-BE49-F238E27FC236}">
                <a16:creationId xmlns:a16="http://schemas.microsoft.com/office/drawing/2014/main" id="{D162B267-2649-4B7A-8EBB-77FA01A481A6}"/>
              </a:ext>
            </a:extLst>
          </p:cNvPr>
          <p:cNvSpPr txBox="1"/>
          <p:nvPr/>
        </p:nvSpPr>
        <p:spPr>
          <a:xfrm>
            <a:off x="382385" y="2011680"/>
            <a:ext cx="1684713" cy="2893100"/>
          </a:xfrm>
          <a:prstGeom prst="rect">
            <a:avLst/>
          </a:prstGeom>
          <a:noFill/>
        </p:spPr>
        <p:txBody>
          <a:bodyPr wrap="square" rtlCol="0">
            <a:spAutoFit/>
          </a:bodyPr>
          <a:lstStyle/>
          <a:p>
            <a:r>
              <a:rPr lang="en-US" dirty="0"/>
              <a:t>Once you and your director decide on what your initiative will focus on, then you can use this tool to help you find the Goals, Vital Behaviors and Data collection tools to create research based plans for your work. </a:t>
            </a:r>
          </a:p>
        </p:txBody>
      </p:sp>
      <p:sp>
        <p:nvSpPr>
          <p:cNvPr id="7" name="TextBox 6">
            <a:extLst>
              <a:ext uri="{FF2B5EF4-FFF2-40B4-BE49-F238E27FC236}">
                <a16:creationId xmlns:a16="http://schemas.microsoft.com/office/drawing/2014/main" id="{418E467A-3CD9-4A5F-A96C-1AA30C845D21}"/>
              </a:ext>
            </a:extLst>
          </p:cNvPr>
          <p:cNvSpPr txBox="1"/>
          <p:nvPr/>
        </p:nvSpPr>
        <p:spPr>
          <a:xfrm>
            <a:off x="2377440" y="4277297"/>
            <a:ext cx="6422968" cy="738664"/>
          </a:xfrm>
          <a:prstGeom prst="rect">
            <a:avLst/>
          </a:prstGeom>
          <a:noFill/>
        </p:spPr>
        <p:txBody>
          <a:bodyPr wrap="square" rtlCol="0">
            <a:spAutoFit/>
          </a:bodyPr>
          <a:lstStyle/>
          <a:p>
            <a:r>
              <a:rPr lang="en-US" dirty="0">
                <a:solidFill>
                  <a:schemeClr val="accent1">
                    <a:lumMod val="75000"/>
                  </a:schemeClr>
                </a:solidFill>
              </a:rPr>
              <a:t>Choose from these topics: ABC (Attendance, Behavior, Academic Achievement; Graduation; PS (Post Secondary) Outcomes; Partnerships; Self Determination; Literacy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448887" y="275198"/>
            <a:ext cx="2665615" cy="572700"/>
          </a:xfrm>
          <a:prstGeom prst="rect">
            <a:avLst/>
          </a:prstGeom>
        </p:spPr>
        <p:txBody>
          <a:bodyPr spcFirstLastPara="1" wrap="square" lIns="91425" tIns="91425" rIns="91425" bIns="91425" anchor="t" anchorCtr="0">
            <a:normAutofit fontScale="90000"/>
          </a:bodyPr>
          <a:lstStyle/>
          <a:p>
            <a:pPr lvl="0"/>
            <a:r>
              <a:rPr lang="en-US" dirty="0">
                <a:solidFill>
                  <a:schemeClr val="tx1"/>
                </a:solidFill>
              </a:rPr>
              <a:t>Planning to Implementation or P2I Guides</a:t>
            </a:r>
            <a:br>
              <a:rPr lang="en-US" dirty="0">
                <a:solidFill>
                  <a:schemeClr val="accent1"/>
                </a:solidFill>
              </a:rPr>
            </a:br>
            <a:endParaRPr dirty="0"/>
          </a:p>
        </p:txBody>
      </p:sp>
      <p:sp>
        <p:nvSpPr>
          <p:cNvPr id="4" name="TextBox 3">
            <a:extLst>
              <a:ext uri="{FF2B5EF4-FFF2-40B4-BE49-F238E27FC236}">
                <a16:creationId xmlns:a16="http://schemas.microsoft.com/office/drawing/2014/main" id="{1A46E14C-224A-41FF-A5FD-9D033C307BAE}"/>
              </a:ext>
            </a:extLst>
          </p:cNvPr>
          <p:cNvSpPr txBox="1"/>
          <p:nvPr/>
        </p:nvSpPr>
        <p:spPr>
          <a:xfrm>
            <a:off x="448887" y="3081252"/>
            <a:ext cx="1440873" cy="1384995"/>
          </a:xfrm>
          <a:prstGeom prst="rect">
            <a:avLst/>
          </a:prstGeom>
          <a:noFill/>
        </p:spPr>
        <p:txBody>
          <a:bodyPr wrap="square" rtlCol="0">
            <a:spAutoFit/>
          </a:bodyPr>
          <a:lstStyle/>
          <a:p>
            <a:r>
              <a:rPr lang="en-US" dirty="0"/>
              <a:t>Use this tool to look ahead while planning by reviewing the guiding questions</a:t>
            </a:r>
          </a:p>
        </p:txBody>
      </p:sp>
      <p:pic>
        <p:nvPicPr>
          <p:cNvPr id="6" name="Picture 5">
            <a:extLst>
              <a:ext uri="{FF2B5EF4-FFF2-40B4-BE49-F238E27FC236}">
                <a16:creationId xmlns:a16="http://schemas.microsoft.com/office/drawing/2014/main" id="{BE84C81A-D820-4911-8FE6-1076C0F9C432}"/>
              </a:ext>
            </a:extLst>
          </p:cNvPr>
          <p:cNvPicPr>
            <a:picLocks noChangeAspect="1"/>
          </p:cNvPicPr>
          <p:nvPr/>
        </p:nvPicPr>
        <p:blipFill>
          <a:blip r:embed="rId3"/>
          <a:stretch>
            <a:fillRect/>
          </a:stretch>
        </p:blipFill>
        <p:spPr>
          <a:xfrm>
            <a:off x="2885035" y="221673"/>
            <a:ext cx="6148978" cy="471054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t>What is a “Vital Behavior” ?</a:t>
            </a:r>
            <a:endParaRPr dirty="0"/>
          </a:p>
        </p:txBody>
      </p:sp>
      <p:pic>
        <p:nvPicPr>
          <p:cNvPr id="4" name="Picture 3">
            <a:extLst>
              <a:ext uri="{FF2B5EF4-FFF2-40B4-BE49-F238E27FC236}">
                <a16:creationId xmlns:a16="http://schemas.microsoft.com/office/drawing/2014/main" id="{4AA5CBE4-8937-4F2C-9273-E70F9A6FE4B4}"/>
              </a:ext>
            </a:extLst>
          </p:cNvPr>
          <p:cNvPicPr>
            <a:picLocks noChangeAspect="1"/>
          </p:cNvPicPr>
          <p:nvPr/>
        </p:nvPicPr>
        <p:blipFill>
          <a:blip r:embed="rId3"/>
          <a:stretch>
            <a:fillRect/>
          </a:stretch>
        </p:blipFill>
        <p:spPr>
          <a:xfrm>
            <a:off x="426721" y="1243012"/>
            <a:ext cx="6626542" cy="3805584"/>
          </a:xfrm>
          <a:prstGeom prst="rect">
            <a:avLst/>
          </a:prstGeom>
        </p:spPr>
      </p:pic>
      <p:sp>
        <p:nvSpPr>
          <p:cNvPr id="5" name="TextBox 4">
            <a:extLst>
              <a:ext uri="{FF2B5EF4-FFF2-40B4-BE49-F238E27FC236}">
                <a16:creationId xmlns:a16="http://schemas.microsoft.com/office/drawing/2014/main" id="{747FC48D-C409-4C1C-8DC7-19289A4EE138}"/>
              </a:ext>
            </a:extLst>
          </p:cNvPr>
          <p:cNvSpPr txBox="1"/>
          <p:nvPr/>
        </p:nvSpPr>
        <p:spPr>
          <a:xfrm>
            <a:off x="7399684" y="586591"/>
            <a:ext cx="1317595" cy="3970318"/>
          </a:xfrm>
          <a:prstGeom prst="rect">
            <a:avLst/>
          </a:prstGeom>
          <a:noFill/>
        </p:spPr>
        <p:txBody>
          <a:bodyPr wrap="square" rtlCol="0">
            <a:spAutoFit/>
          </a:bodyPr>
          <a:lstStyle/>
          <a:p>
            <a:r>
              <a:rPr lang="en-US" dirty="0"/>
              <a:t>This is the proof that your training has resulted in a change in the habits and behaviors of the families you are working with. This is not about what you trained on, but what families did consistently after the training</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739</Words>
  <Application>Microsoft Office PowerPoint</Application>
  <PresentationFormat>On-screen Show (16:9)</PresentationFormat>
  <Paragraphs>67</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Gill Sans Nova Light</vt:lpstr>
      <vt:lpstr>Simple Light</vt:lpstr>
      <vt:lpstr>PowerPoint Presentation</vt:lpstr>
      <vt:lpstr>GAPMP</vt:lpstr>
      <vt:lpstr>PTA Standards of Family Engagement</vt:lpstr>
      <vt:lpstr>Let Logic be your Guide </vt:lpstr>
      <vt:lpstr>Use a Checklist  to Help You Stay on Track</vt:lpstr>
      <vt:lpstr>Mandatory Reports</vt:lpstr>
      <vt:lpstr>Evidence to Practice or E2P Guides</vt:lpstr>
      <vt:lpstr>Planning to Implementation or P2I Guides </vt:lpstr>
      <vt:lpstr>What is a “Vital Behavior” ?</vt:lpstr>
      <vt:lpstr>PowerPoint Presentation</vt:lpstr>
      <vt:lpstr>Learning Targets </vt:lpstr>
      <vt:lpstr>Leading By Convening </vt:lpstr>
      <vt:lpstr>Who Can Help Me with My Reports?</vt:lpstr>
      <vt:lpstr>Communication and Information </vt:lpstr>
      <vt:lpstr>Other Helpful Resources to share with families  Ga Dept. of Education Special Education HELPDesk SPEDHelpDesk@doe.k12.ga.us 404-656-3963  Parent to Parent of Ga. https://www.p2pga.org/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Grillo</dc:creator>
  <cp:lastModifiedBy>jane.grillo</cp:lastModifiedBy>
  <cp:revision>18</cp:revision>
  <dcterms:modified xsi:type="dcterms:W3CDTF">2025-08-13T14:37:26Z</dcterms:modified>
</cp:coreProperties>
</file>