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57" r:id="rId4"/>
    <p:sldId id="264" r:id="rId5"/>
    <p:sldId id="404" r:id="rId6"/>
    <p:sldId id="405" r:id="rId7"/>
    <p:sldId id="266" r:id="rId8"/>
    <p:sldId id="261" r:id="rId9"/>
    <p:sldId id="413" r:id="rId10"/>
    <p:sldId id="283" r:id="rId11"/>
    <p:sldId id="271" r:id="rId12"/>
    <p:sldId id="272" r:id="rId13"/>
    <p:sldId id="285"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A29"/>
    <a:srgbClr val="C6C5AA"/>
    <a:srgbClr val="9F9D71"/>
    <a:srgbClr val="86A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5AF24-2489-4554-9FC9-16133BE38F31}" v="1" dt="2021-09-28T23:49:22.856"/>
    <p1510:client id="{379993CF-A9B8-4145-8387-569D879917B9}" v="2" dt="2021-09-28T03:55:43.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73" d="100"/>
          <a:sy n="73" d="100"/>
        </p:scale>
        <p:origin x="363" y="33"/>
      </p:cViewPr>
      <p:guideLst/>
    </p:cSldViewPr>
  </p:slideViewPr>
  <p:notesTextViewPr>
    <p:cViewPr>
      <p:scale>
        <a:sx n="1" d="1"/>
        <a:sy n="1" d="1"/>
      </p:scale>
      <p:origin x="0" y="0"/>
    </p:cViewPr>
  </p:notesTextViewPr>
  <p:notesViewPr>
    <p:cSldViewPr snapToGrid="0">
      <p:cViewPr varScale="1">
        <p:scale>
          <a:sx n="74" d="100"/>
          <a:sy n="74" d="100"/>
        </p:scale>
        <p:origin x="2633"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BA188-5369-4E39-BF64-DC79C276595B}" type="datetimeFigureOut">
              <a:rPr lang="en-US" smtClean="0"/>
              <a:t>10/8/2021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9422E-AC49-41A6-A833-AD7E46A64E1F}" type="slidenum">
              <a:rPr lang="en-US" smtClean="0"/>
              <a:t>‹#›</a:t>
            </a:fld>
            <a:endParaRPr lang="en-US"/>
          </a:p>
        </p:txBody>
      </p:sp>
    </p:spTree>
    <p:extLst>
      <p:ext uri="{BB962C8B-B14F-4D97-AF65-F5344CB8AC3E}">
        <p14:creationId xmlns:p14="http://schemas.microsoft.com/office/powerpoint/2010/main" val="420846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50938"/>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79422E-AC49-41A6-A833-AD7E46A64E1F}" type="slidenum">
              <a:rPr lang="en-US" smtClean="0"/>
              <a:t>1</a:t>
            </a:fld>
            <a:endParaRPr lang="en-US"/>
          </a:p>
        </p:txBody>
      </p:sp>
    </p:spTree>
    <p:extLst>
      <p:ext uri="{BB962C8B-B14F-4D97-AF65-F5344CB8AC3E}">
        <p14:creationId xmlns:p14="http://schemas.microsoft.com/office/powerpoint/2010/main" val="60022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Isolated Impact: </a:t>
            </a:r>
            <a:r>
              <a:rPr lang="en-US" dirty="0"/>
              <a:t>I wish it worked.  For me, it is so easy just sit down think through a project and just get it done without having to worry about what other people say or do OR tell me I can or can’t do! </a:t>
            </a:r>
          </a:p>
          <a:p>
            <a:endParaRPr lang="en-US" dirty="0"/>
          </a:p>
          <a:p>
            <a:r>
              <a:rPr lang="en-US" b="1" dirty="0"/>
              <a:t>Collaboration and partnership </a:t>
            </a:r>
            <a:r>
              <a:rPr lang="en-US" dirty="0"/>
              <a:t>we see this most often. There's agreement on a topic and like minded  usual suspects are sitting around a table – again, and again, and again, sometimes for years.  The problem is I don't usually see any real solutions. </a:t>
            </a:r>
          </a:p>
          <a:p>
            <a:endParaRPr lang="en-US" dirty="0"/>
          </a:p>
          <a:p>
            <a:r>
              <a:rPr lang="en-US" dirty="0"/>
              <a:t>Then there's </a:t>
            </a:r>
            <a:r>
              <a:rPr lang="en-US" b="1" dirty="0"/>
              <a:t>collective impact</a:t>
            </a:r>
            <a:r>
              <a:rPr lang="en-US" dirty="0"/>
              <a:t>. This strategy brings together a very diverse group aligned on a central goal, purpose, or mission with coordinated activities and in continuous communication. Takes more effort but the results can be, if facilitated correctly, phenomenal. </a:t>
            </a:r>
          </a:p>
          <a:p>
            <a:endParaRPr lang="en-US" dirty="0"/>
          </a:p>
          <a:p>
            <a:r>
              <a:rPr lang="en-US" dirty="0"/>
              <a:t>Zoom Poll – anonymous:</a:t>
            </a:r>
          </a:p>
          <a:p>
            <a:r>
              <a:rPr lang="en-US" dirty="0"/>
              <a:t>Whether because you like it or it is the culture of your school district, in which of these do you find yourself working most of the time?</a:t>
            </a:r>
          </a:p>
          <a:p>
            <a:pPr marL="171450" indent="-171450">
              <a:buFont typeface="Arial" panose="020B0604020202020204" pitchFamily="34" charset="0"/>
              <a:buChar char="•"/>
            </a:pPr>
            <a:r>
              <a:rPr lang="en-US" dirty="0"/>
              <a:t>Isolated Impact</a:t>
            </a:r>
          </a:p>
          <a:p>
            <a:pPr marL="171450" indent="-171450">
              <a:buFont typeface="Arial" panose="020B0604020202020204" pitchFamily="34" charset="0"/>
              <a:buChar char="•"/>
            </a:pPr>
            <a:r>
              <a:rPr lang="en-US" dirty="0"/>
              <a:t>Collaboration/Partnership</a:t>
            </a:r>
          </a:p>
          <a:p>
            <a:pPr marL="171450" indent="-171450">
              <a:buFont typeface="Arial" panose="020B0604020202020204" pitchFamily="34" charset="0"/>
              <a:buChar char="•"/>
            </a:pPr>
            <a:r>
              <a:rPr lang="en-US" dirty="0"/>
              <a:t>Collective Impact</a:t>
            </a:r>
          </a:p>
        </p:txBody>
      </p:sp>
      <p:sp>
        <p:nvSpPr>
          <p:cNvPr id="4" name="Slide Number Placeholder 3"/>
          <p:cNvSpPr>
            <a:spLocks noGrp="1"/>
          </p:cNvSpPr>
          <p:nvPr>
            <p:ph type="sldNum" sz="quarter" idx="5"/>
          </p:nvPr>
        </p:nvSpPr>
        <p:spPr/>
        <p:txBody>
          <a:bodyPr/>
          <a:lstStyle/>
          <a:p>
            <a:fld id="{6A79422E-AC49-41A6-A833-AD7E46A64E1F}" type="slidenum">
              <a:rPr lang="en-US" smtClean="0"/>
              <a:t>12</a:t>
            </a:fld>
            <a:endParaRPr lang="en-US"/>
          </a:p>
        </p:txBody>
      </p:sp>
    </p:spTree>
    <p:extLst>
      <p:ext uri="{BB962C8B-B14F-4D97-AF65-F5344CB8AC3E}">
        <p14:creationId xmlns:p14="http://schemas.microsoft.com/office/powerpoint/2010/main" val="2286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79422E-AC49-41A6-A833-AD7E46A64E1F}" type="slidenum">
              <a:rPr lang="en-US" smtClean="0"/>
              <a:t>13</a:t>
            </a:fld>
            <a:endParaRPr lang="en-US"/>
          </a:p>
        </p:txBody>
      </p:sp>
    </p:spTree>
    <p:extLst>
      <p:ext uri="{BB962C8B-B14F-4D97-AF65-F5344CB8AC3E}">
        <p14:creationId xmlns:p14="http://schemas.microsoft.com/office/powerpoint/2010/main" val="49102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79422E-AC49-41A6-A833-AD7E46A64E1F}" type="slidenum">
              <a:rPr lang="en-US" smtClean="0"/>
              <a:t>14</a:t>
            </a:fld>
            <a:endParaRPr lang="en-US"/>
          </a:p>
        </p:txBody>
      </p:sp>
    </p:spTree>
    <p:extLst>
      <p:ext uri="{BB962C8B-B14F-4D97-AF65-F5344CB8AC3E}">
        <p14:creationId xmlns:p14="http://schemas.microsoft.com/office/powerpoint/2010/main" val="259214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t>
            </a:r>
            <a:r>
              <a:rPr lang="en-US" dirty="0" err="1"/>
              <a:t>Wordel</a:t>
            </a:r>
            <a:r>
              <a:rPr lang="en-US" dirty="0"/>
              <a:t> cloud image from the article “The Importance of Building Capacity in Schools, Misty M. Kirby, Ph.D.”, without even reading the article, what do you think are the most important components of Building Capacity in Schools?</a:t>
            </a:r>
          </a:p>
          <a:p>
            <a:endParaRPr lang="en-US" dirty="0"/>
          </a:p>
          <a:p>
            <a:r>
              <a:rPr lang="en-US" dirty="0"/>
              <a:t>Zoom Poll:</a:t>
            </a:r>
          </a:p>
          <a:p>
            <a:r>
              <a:rPr lang="en-US" dirty="0"/>
              <a:t>what do you think are the most important components of Building Capacity in Schools?</a:t>
            </a:r>
          </a:p>
          <a:p>
            <a:endParaRPr lang="en-US" dirty="0"/>
          </a:p>
          <a:p>
            <a:r>
              <a:rPr lang="en-US" dirty="0"/>
              <a:t>School(s)</a:t>
            </a:r>
          </a:p>
          <a:p>
            <a:r>
              <a:rPr lang="en-US" dirty="0"/>
              <a:t>Student(s)</a:t>
            </a:r>
          </a:p>
          <a:p>
            <a:r>
              <a:rPr lang="en-US" dirty="0"/>
              <a:t>Teachers</a:t>
            </a:r>
          </a:p>
          <a:p>
            <a:r>
              <a:rPr lang="en-US" dirty="0"/>
              <a:t>Achievement</a:t>
            </a:r>
          </a:p>
          <a:p>
            <a:r>
              <a:rPr lang="en-US" dirty="0"/>
              <a:t>Learning</a:t>
            </a:r>
          </a:p>
          <a:p>
            <a:r>
              <a:rPr lang="en-US" dirty="0"/>
              <a:t>Leaders</a:t>
            </a:r>
          </a:p>
          <a:p>
            <a:endParaRPr lang="en-US" dirty="0"/>
          </a:p>
          <a:p>
            <a:r>
              <a:rPr lang="en-US" dirty="0"/>
              <a:t>Please share in the chat what you think is missing from this “important” list, if anything?  It can be one of the words from her </a:t>
            </a:r>
            <a:r>
              <a:rPr lang="en-US" dirty="0" err="1"/>
              <a:t>Wordel</a:t>
            </a:r>
            <a:r>
              <a:rPr lang="en-US" dirty="0"/>
              <a:t> that is small, but you think should be large to show importance.</a:t>
            </a:r>
          </a:p>
        </p:txBody>
      </p:sp>
      <p:sp>
        <p:nvSpPr>
          <p:cNvPr id="4" name="Slide Number Placeholder 3"/>
          <p:cNvSpPr>
            <a:spLocks noGrp="1"/>
          </p:cNvSpPr>
          <p:nvPr>
            <p:ph type="sldNum" sz="quarter" idx="5"/>
          </p:nvPr>
        </p:nvSpPr>
        <p:spPr/>
        <p:txBody>
          <a:bodyPr/>
          <a:lstStyle/>
          <a:p>
            <a:fld id="{6A79422E-AC49-41A6-A833-AD7E46A64E1F}" type="slidenum">
              <a:rPr lang="en-US" smtClean="0"/>
              <a:t>2</a:t>
            </a:fld>
            <a:endParaRPr lang="en-US"/>
          </a:p>
        </p:txBody>
      </p:sp>
    </p:spTree>
    <p:extLst>
      <p:ext uri="{BB962C8B-B14F-4D97-AF65-F5344CB8AC3E}">
        <p14:creationId xmlns:p14="http://schemas.microsoft.com/office/powerpoint/2010/main" val="43033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conversation about the topic, our esteemed leader, Anne Ladd, suggested that building compacity begins with relationships.  Once we build capacity through relationship, then we set up the foundations of true inclusion.</a:t>
            </a:r>
          </a:p>
        </p:txBody>
      </p:sp>
      <p:sp>
        <p:nvSpPr>
          <p:cNvPr id="4" name="Slide Number Placeholder 3"/>
          <p:cNvSpPr>
            <a:spLocks noGrp="1"/>
          </p:cNvSpPr>
          <p:nvPr>
            <p:ph type="sldNum" sz="quarter" idx="5"/>
          </p:nvPr>
        </p:nvSpPr>
        <p:spPr/>
        <p:txBody>
          <a:bodyPr/>
          <a:lstStyle/>
          <a:p>
            <a:fld id="{6A79422E-AC49-41A6-A833-AD7E46A64E1F}" type="slidenum">
              <a:rPr lang="en-US" smtClean="0"/>
              <a:t>3</a:t>
            </a:fld>
            <a:endParaRPr lang="en-US"/>
          </a:p>
        </p:txBody>
      </p:sp>
    </p:spTree>
    <p:extLst>
      <p:ext uri="{BB962C8B-B14F-4D97-AF65-F5344CB8AC3E}">
        <p14:creationId xmlns:p14="http://schemas.microsoft.com/office/powerpoint/2010/main" val="310006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exactly what she has done with the Parent Mentor Partnership.</a:t>
            </a:r>
          </a:p>
          <a:p>
            <a:endParaRPr lang="en-US" dirty="0"/>
          </a:p>
          <a:p>
            <a:r>
              <a:rPr lang="en-US" dirty="0"/>
              <a:t>Pictured here with Anne are two other experts on building capacity through community relationships. We miss them both very, very much:</a:t>
            </a:r>
          </a:p>
          <a:p>
            <a:r>
              <a:rPr lang="en-US" dirty="0"/>
              <a:t>Scott Crain, Parent Mentor in Hall County before COVID took him from us.</a:t>
            </a:r>
          </a:p>
          <a:p>
            <a:r>
              <a:rPr lang="en-US" dirty="0"/>
              <a:t>And the Queen Mother of Family Supports, Dottie Adams.</a:t>
            </a:r>
          </a:p>
        </p:txBody>
      </p:sp>
      <p:sp>
        <p:nvSpPr>
          <p:cNvPr id="4" name="Slide Number Placeholder 3"/>
          <p:cNvSpPr>
            <a:spLocks noGrp="1"/>
          </p:cNvSpPr>
          <p:nvPr>
            <p:ph type="sldNum" sz="quarter" idx="5"/>
          </p:nvPr>
        </p:nvSpPr>
        <p:spPr/>
        <p:txBody>
          <a:bodyPr/>
          <a:lstStyle/>
          <a:p>
            <a:fld id="{6A79422E-AC49-41A6-A833-AD7E46A64E1F}" type="slidenum">
              <a:rPr lang="en-US" smtClean="0"/>
              <a:t>4</a:t>
            </a:fld>
            <a:endParaRPr lang="en-US"/>
          </a:p>
        </p:txBody>
      </p:sp>
    </p:spTree>
    <p:extLst>
      <p:ext uri="{BB962C8B-B14F-4D97-AF65-F5344CB8AC3E}">
        <p14:creationId xmlns:p14="http://schemas.microsoft.com/office/powerpoint/2010/main" val="168629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four – we will come back to them in another familiar area.</a:t>
            </a:r>
          </a:p>
        </p:txBody>
      </p:sp>
      <p:sp>
        <p:nvSpPr>
          <p:cNvPr id="4" name="Slide Number Placeholder 3"/>
          <p:cNvSpPr>
            <a:spLocks noGrp="1"/>
          </p:cNvSpPr>
          <p:nvPr>
            <p:ph type="sldNum" sz="quarter" idx="5"/>
          </p:nvPr>
        </p:nvSpPr>
        <p:spPr/>
        <p:txBody>
          <a:bodyPr/>
          <a:lstStyle/>
          <a:p>
            <a:fld id="{6A79422E-AC49-41A6-A833-AD7E46A64E1F}" type="slidenum">
              <a:rPr lang="en-US" smtClean="0"/>
              <a:t>7</a:t>
            </a:fld>
            <a:endParaRPr lang="en-US"/>
          </a:p>
        </p:txBody>
      </p:sp>
    </p:spTree>
    <p:extLst>
      <p:ext uri="{BB962C8B-B14F-4D97-AF65-F5344CB8AC3E}">
        <p14:creationId xmlns:p14="http://schemas.microsoft.com/office/powerpoint/2010/main" val="66782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of Social change have an entire toolkit for capacity building that goes on and on.  </a:t>
            </a:r>
          </a:p>
        </p:txBody>
      </p:sp>
      <p:sp>
        <p:nvSpPr>
          <p:cNvPr id="4" name="Slide Number Placeholder 3"/>
          <p:cNvSpPr>
            <a:spLocks noGrp="1"/>
          </p:cNvSpPr>
          <p:nvPr>
            <p:ph type="sldNum" sz="quarter" idx="5"/>
          </p:nvPr>
        </p:nvSpPr>
        <p:spPr/>
        <p:txBody>
          <a:bodyPr/>
          <a:lstStyle/>
          <a:p>
            <a:fld id="{6A79422E-AC49-41A6-A833-AD7E46A64E1F}" type="slidenum">
              <a:rPr lang="en-US" smtClean="0"/>
              <a:t>8</a:t>
            </a:fld>
            <a:endParaRPr lang="en-US"/>
          </a:p>
        </p:txBody>
      </p:sp>
    </p:spTree>
    <p:extLst>
      <p:ext uri="{BB962C8B-B14F-4D97-AF65-F5344CB8AC3E}">
        <p14:creationId xmlns:p14="http://schemas.microsoft.com/office/powerpoint/2010/main" val="181827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9CBAA5-B0E6-4C2A-B3B1-41557F8DEED8}" type="slidenum">
              <a:rPr lang="en-US" smtClean="0"/>
              <a:t>9</a:t>
            </a:fld>
            <a:endParaRPr lang="en-US"/>
          </a:p>
        </p:txBody>
      </p:sp>
    </p:spTree>
    <p:extLst>
      <p:ext uri="{BB962C8B-B14F-4D97-AF65-F5344CB8AC3E}">
        <p14:creationId xmlns:p14="http://schemas.microsoft.com/office/powerpoint/2010/main" val="301394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soon how these critical steps and important strategies can be woven together to become the foundations in which to Build Capacity Today for a Better Tomorrow! </a:t>
            </a:r>
          </a:p>
        </p:txBody>
      </p:sp>
      <p:sp>
        <p:nvSpPr>
          <p:cNvPr id="4" name="Slide Number Placeholder 3"/>
          <p:cNvSpPr>
            <a:spLocks noGrp="1"/>
          </p:cNvSpPr>
          <p:nvPr>
            <p:ph type="sldNum" sz="quarter" idx="5"/>
          </p:nvPr>
        </p:nvSpPr>
        <p:spPr/>
        <p:txBody>
          <a:bodyPr/>
          <a:lstStyle/>
          <a:p>
            <a:fld id="{6A79422E-AC49-41A6-A833-AD7E46A64E1F}" type="slidenum">
              <a:rPr lang="en-US" smtClean="0"/>
              <a:t>10</a:t>
            </a:fld>
            <a:endParaRPr lang="en-US"/>
          </a:p>
        </p:txBody>
      </p:sp>
    </p:spTree>
    <p:extLst>
      <p:ext uri="{BB962C8B-B14F-4D97-AF65-F5344CB8AC3E}">
        <p14:creationId xmlns:p14="http://schemas.microsoft.com/office/powerpoint/2010/main" val="343242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make all this happen we've done the lit review we know the basics.  We certainly have the heart for the work or we wouldn't be sitting here. </a:t>
            </a:r>
          </a:p>
          <a:p>
            <a:endParaRPr lang="en-US" dirty="0"/>
          </a:p>
          <a:p>
            <a:r>
              <a:rPr lang="en-US" dirty="0"/>
              <a:t>How do we go from disorder in confusion too having a true collective impact.  How do we achieve the comment I shared from Anne on our very first slide: “Once we build capacity through relationships, then we set up the foundations of true inclusion.”</a:t>
            </a:r>
          </a:p>
          <a:p>
            <a:endParaRPr lang="en-US" dirty="0"/>
          </a:p>
          <a:p>
            <a:r>
              <a:rPr lang="en-US" dirty="0"/>
              <a:t>It sounds easy enough.  Another mentor of mine, Sally Carter, once said “This” (</a:t>
            </a:r>
            <a:r>
              <a:rPr lang="en-US" i="1" dirty="0"/>
              <a:t>meaning building welcoming communities</a:t>
            </a:r>
            <a:r>
              <a:rPr lang="en-US" dirty="0"/>
              <a:t>) isn’t rocket science.  It’s just hard work.  It takes dedication to a goal and consistent action toward that goal.  </a:t>
            </a:r>
          </a:p>
        </p:txBody>
      </p:sp>
      <p:sp>
        <p:nvSpPr>
          <p:cNvPr id="4" name="Slide Number Placeholder 3"/>
          <p:cNvSpPr>
            <a:spLocks noGrp="1"/>
          </p:cNvSpPr>
          <p:nvPr>
            <p:ph type="sldNum" sz="quarter" idx="5"/>
          </p:nvPr>
        </p:nvSpPr>
        <p:spPr/>
        <p:txBody>
          <a:bodyPr/>
          <a:lstStyle/>
          <a:p>
            <a:fld id="{6A79422E-AC49-41A6-A833-AD7E46A64E1F}" type="slidenum">
              <a:rPr lang="en-US" smtClean="0"/>
              <a:t>11</a:t>
            </a:fld>
            <a:endParaRPr lang="en-US"/>
          </a:p>
        </p:txBody>
      </p:sp>
    </p:spTree>
    <p:extLst>
      <p:ext uri="{BB962C8B-B14F-4D97-AF65-F5344CB8AC3E}">
        <p14:creationId xmlns:p14="http://schemas.microsoft.com/office/powerpoint/2010/main" val="225263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32CF-5E75-49EA-91C0-B5DD08E0ED6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2268872-28EE-4953-B8BC-E148FE933D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F2EF31E-69C3-4A82-9555-718A10C7FF20}"/>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5" name="Footer Placeholder 4">
            <a:extLst>
              <a:ext uri="{FF2B5EF4-FFF2-40B4-BE49-F238E27FC236}">
                <a16:creationId xmlns:a16="http://schemas.microsoft.com/office/drawing/2014/main" id="{301662E1-EA57-4624-B57A-6D90D343F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9D095-AB99-4D7A-AA71-CCD87166817A}"/>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314114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220F-0E37-405B-B375-C01B5307D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05A2EB-0A8B-45BC-A057-BD5045D3E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E8F10-7157-404F-8737-DF76C40299C0}"/>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5" name="Footer Placeholder 4">
            <a:extLst>
              <a:ext uri="{FF2B5EF4-FFF2-40B4-BE49-F238E27FC236}">
                <a16:creationId xmlns:a16="http://schemas.microsoft.com/office/drawing/2014/main" id="{14E26D98-BFA5-425F-BB72-D6AD13331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0E313-3D40-49F3-A1A9-DD2791EF2D36}"/>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229904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A3E34-CDA6-4D3F-BC94-7B9B522B580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8000C-9879-46D2-B46F-5BA6EFE9754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3BA0B-3AB8-418A-A79F-EC809E1D6BA4}"/>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5" name="Footer Placeholder 4">
            <a:extLst>
              <a:ext uri="{FF2B5EF4-FFF2-40B4-BE49-F238E27FC236}">
                <a16:creationId xmlns:a16="http://schemas.microsoft.com/office/drawing/2014/main" id="{BA383CBF-419A-43C5-AC0A-CBAC2A253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5D125-C639-4157-BDA2-349303D607A9}"/>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374068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30FD-D3DB-42BF-AA64-2E3848553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D71A3-9972-4A32-B40A-6EE3735B6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0638D-6B01-4258-B363-681EE3FEB31A}"/>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5" name="Footer Placeholder 4">
            <a:extLst>
              <a:ext uri="{FF2B5EF4-FFF2-40B4-BE49-F238E27FC236}">
                <a16:creationId xmlns:a16="http://schemas.microsoft.com/office/drawing/2014/main" id="{54833072-FAC5-4CE6-9071-77D57F54F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6620B-4779-4128-B16E-C2CECC29078F}"/>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413599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5063-9840-4821-BF2F-4FD18B8D31F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9328EF-74C8-4430-9689-A24D296EE73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4C31D5-0FB7-4B4B-8392-872D3BE560E4}"/>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5" name="Footer Placeholder 4">
            <a:extLst>
              <a:ext uri="{FF2B5EF4-FFF2-40B4-BE49-F238E27FC236}">
                <a16:creationId xmlns:a16="http://schemas.microsoft.com/office/drawing/2014/main" id="{906C1545-D3C5-444A-A182-9F8483277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80653-2E07-4DE0-9F82-795F0B083119}"/>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6126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339F-42AD-4D7A-AA13-7B4B74240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93556-8FE0-40ED-92A3-AB2F7AC232C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56057-226B-43DD-A47F-970EF31D9FE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2D56E-83CB-4E0A-9B53-469A3F03717B}"/>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6" name="Footer Placeholder 5">
            <a:extLst>
              <a:ext uri="{FF2B5EF4-FFF2-40B4-BE49-F238E27FC236}">
                <a16:creationId xmlns:a16="http://schemas.microsoft.com/office/drawing/2014/main" id="{C081E818-EE22-49AC-82DE-9013646AA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6DD15-0DED-4A31-83C8-09674CB224CF}"/>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354678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52B3-8806-4C88-815D-759BF5A0878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24889-E52F-4D7E-A007-749D6377CC4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26379C9-CEF7-4035-BE02-EB8B985049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76CE0-2A5A-4FCD-B590-A8345876A1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6828D-2D5D-40CB-9022-3E13C8B9582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65987-C9EF-4664-B203-4D3945C4D268}"/>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8" name="Footer Placeholder 7">
            <a:extLst>
              <a:ext uri="{FF2B5EF4-FFF2-40B4-BE49-F238E27FC236}">
                <a16:creationId xmlns:a16="http://schemas.microsoft.com/office/drawing/2014/main" id="{9795087B-90AE-4CFF-8EA5-8972F65DE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7E556C-606A-4EF1-8858-2EC308184ACB}"/>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291249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F278-7E18-4F65-BDBC-267D4AF7AE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96E113-D417-4A40-BE96-D91CF572746F}"/>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4" name="Footer Placeholder 3">
            <a:extLst>
              <a:ext uri="{FF2B5EF4-FFF2-40B4-BE49-F238E27FC236}">
                <a16:creationId xmlns:a16="http://schemas.microsoft.com/office/drawing/2014/main" id="{3104B9D7-E197-4284-A392-3435092816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886B8-2840-46B6-B535-A6E9F5BD9192}"/>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119376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D71E3-2B61-438F-BBB3-333225A3E90E}"/>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3" name="Footer Placeholder 2">
            <a:extLst>
              <a:ext uri="{FF2B5EF4-FFF2-40B4-BE49-F238E27FC236}">
                <a16:creationId xmlns:a16="http://schemas.microsoft.com/office/drawing/2014/main" id="{C1247FE5-81AB-4ECA-AFDA-69302718C5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EA58A8-65CA-4FF7-B6E0-950F3BF7327C}"/>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225060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2E74-81D4-4F61-8762-3601735F4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75F923C-46E8-4F72-8B49-65CFB5CB9E2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B3743F-3A0D-455B-A52B-DB2D50A360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31B5C3-55D6-4CA9-80AC-5EE860508494}"/>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6" name="Footer Placeholder 5">
            <a:extLst>
              <a:ext uri="{FF2B5EF4-FFF2-40B4-BE49-F238E27FC236}">
                <a16:creationId xmlns:a16="http://schemas.microsoft.com/office/drawing/2014/main" id="{FF1AA5BA-9DD9-41CE-8F4F-F1EB384F5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27C72-E492-4317-9B76-E23C4F558C8F}"/>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202654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5B6D-F122-4CF9-B5EF-FBCE7606CE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E624D1-3A98-4C6A-AD6A-27BEDC98A9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66AE21-B2F3-4D17-8D55-6BDE4F226A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989FAA-C4B8-4146-A1AB-CF095E8F001A}"/>
              </a:ext>
            </a:extLst>
          </p:cNvPr>
          <p:cNvSpPr>
            <a:spLocks noGrp="1"/>
          </p:cNvSpPr>
          <p:nvPr>
            <p:ph type="dt" sz="half" idx="10"/>
          </p:nvPr>
        </p:nvSpPr>
        <p:spPr/>
        <p:txBody>
          <a:bodyPr/>
          <a:lstStyle/>
          <a:p>
            <a:fld id="{1D9DC526-0B7C-400C-94B6-760ADFF56FCB}" type="datetimeFigureOut">
              <a:rPr lang="en-US" smtClean="0"/>
              <a:t>10/8/2021</a:t>
            </a:fld>
            <a:endParaRPr lang="en-US"/>
          </a:p>
        </p:txBody>
      </p:sp>
      <p:sp>
        <p:nvSpPr>
          <p:cNvPr id="6" name="Footer Placeholder 5">
            <a:extLst>
              <a:ext uri="{FF2B5EF4-FFF2-40B4-BE49-F238E27FC236}">
                <a16:creationId xmlns:a16="http://schemas.microsoft.com/office/drawing/2014/main" id="{F44CB727-8358-49AE-B716-9CC931A61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F9B54-09B1-4A12-B312-CF350F350E8C}"/>
              </a:ext>
            </a:extLst>
          </p:cNvPr>
          <p:cNvSpPr>
            <a:spLocks noGrp="1"/>
          </p:cNvSpPr>
          <p:nvPr>
            <p:ph type="sldNum" sz="quarter" idx="12"/>
          </p:nvPr>
        </p:nvSpPr>
        <p:spPr/>
        <p:txBody>
          <a:bodyPr/>
          <a:lstStyle/>
          <a:p>
            <a:fld id="{66E8D38A-0EB5-4741-9FF4-7D6D24EB8F75}" type="slidenum">
              <a:rPr lang="en-US" smtClean="0"/>
              <a:t>‹#›</a:t>
            </a:fld>
            <a:endParaRPr lang="en-US"/>
          </a:p>
        </p:txBody>
      </p:sp>
    </p:spTree>
    <p:extLst>
      <p:ext uri="{BB962C8B-B14F-4D97-AF65-F5344CB8AC3E}">
        <p14:creationId xmlns:p14="http://schemas.microsoft.com/office/powerpoint/2010/main" val="172320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0D9762-5813-4501-BA06-C5F8C72E9A9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7431D-6E87-42B8-99B2-768A72DEC2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561A1-971C-4E5D-A3BC-7B159C5552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9DC526-0B7C-400C-94B6-760ADFF56FCB}" type="datetimeFigureOut">
              <a:rPr lang="en-US" smtClean="0"/>
              <a:t>10/8/2021</a:t>
            </a:fld>
            <a:endParaRPr lang="en-US"/>
          </a:p>
        </p:txBody>
      </p:sp>
      <p:sp>
        <p:nvSpPr>
          <p:cNvPr id="5" name="Footer Placeholder 4">
            <a:extLst>
              <a:ext uri="{FF2B5EF4-FFF2-40B4-BE49-F238E27FC236}">
                <a16:creationId xmlns:a16="http://schemas.microsoft.com/office/drawing/2014/main" id="{53573CCB-D4C8-4794-B4C8-18B1049B8C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D39458-F195-432C-8E60-C79F6D87A3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E8D38A-0EB5-4741-9FF4-7D6D24EB8F75}" type="slidenum">
              <a:rPr lang="en-US" smtClean="0"/>
              <a:t>‹#›</a:t>
            </a:fld>
            <a:endParaRPr lang="en-US"/>
          </a:p>
        </p:txBody>
      </p:sp>
    </p:spTree>
    <p:extLst>
      <p:ext uri="{BB962C8B-B14F-4D97-AF65-F5344CB8AC3E}">
        <p14:creationId xmlns:p14="http://schemas.microsoft.com/office/powerpoint/2010/main" val="361145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bcchp.org/collective-impact-model-for-community-chang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collectiveimpactforum.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clearimpact.com/achieving-collective-impact/" TargetMode="External"/><Relationship Id="rId4" Type="http://schemas.openxmlformats.org/officeDocument/2006/relationships/hyperlink" Target="https://www.communitiesinschools.org/our-data/publications/publication/five-key-lessons-our-collective-imp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ssir.org/articles/entry/collective_impact" TargetMode="External"/><Relationship Id="rId7" Type="http://schemas.openxmlformats.org/officeDocument/2006/relationships/hyperlink" Target="https://ssir.org/articles/entry/the_nonprofit_starvation_cyc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sir.org/articles/entry/design_thinking_for_social_innovation" TargetMode="External"/><Relationship Id="rId5" Type="http://schemas.openxmlformats.org/officeDocument/2006/relationships/hyperlink" Target="https://ssir.org/articles/entry/the_dawn_of_system_leadership" TargetMode="External"/><Relationship Id="rId4" Type="http://schemas.openxmlformats.org/officeDocument/2006/relationships/hyperlink" Target="https://ssir.org/articles/entry/social_entrepreneurship_the_case_for_defini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D402-0F96-412C-8B4B-7529904F1487}"/>
              </a:ext>
            </a:extLst>
          </p:cNvPr>
          <p:cNvSpPr>
            <a:spLocks noGrp="1"/>
          </p:cNvSpPr>
          <p:nvPr>
            <p:ph type="ctrTitle"/>
          </p:nvPr>
        </p:nvSpPr>
        <p:spPr>
          <a:xfrm>
            <a:off x="630935" y="1655286"/>
            <a:ext cx="3456793" cy="2610042"/>
          </a:xfrm>
        </p:spPr>
        <p:txBody>
          <a:bodyPr>
            <a:normAutofit/>
          </a:bodyPr>
          <a:lstStyle/>
          <a:p>
            <a:pPr algn="l"/>
            <a:r>
              <a:rPr lang="en-US" sz="3300" b="1">
                <a:latin typeface="+mn-lt"/>
              </a:rPr>
              <a:t>Making Space for</a:t>
            </a:r>
            <a:br>
              <a:rPr lang="en-US" sz="3300" b="1">
                <a:latin typeface="+mn-lt"/>
              </a:rPr>
            </a:br>
            <a:r>
              <a:rPr lang="en-US" sz="3300" b="1">
                <a:latin typeface="+mn-lt"/>
              </a:rPr>
              <a:t>Knowledge, Skills, &amp; Attitudes</a:t>
            </a:r>
            <a:br>
              <a:rPr lang="en-US" sz="3300"/>
            </a:br>
            <a:endParaRPr lang="en-US" sz="3300"/>
          </a:p>
        </p:txBody>
      </p:sp>
      <p:sp>
        <p:nvSpPr>
          <p:cNvPr id="3" name="Subtitle 2">
            <a:extLst>
              <a:ext uri="{FF2B5EF4-FFF2-40B4-BE49-F238E27FC236}">
                <a16:creationId xmlns:a16="http://schemas.microsoft.com/office/drawing/2014/main" id="{D291727F-80D0-415A-BA67-F51E335CAF29}"/>
              </a:ext>
            </a:extLst>
          </p:cNvPr>
          <p:cNvSpPr>
            <a:spLocks noGrp="1"/>
          </p:cNvSpPr>
          <p:nvPr>
            <p:ph type="subTitle" idx="1"/>
          </p:nvPr>
        </p:nvSpPr>
        <p:spPr>
          <a:xfrm>
            <a:off x="630935" y="4373385"/>
            <a:ext cx="3456793" cy="766040"/>
          </a:xfrm>
        </p:spPr>
        <p:txBody>
          <a:bodyPr>
            <a:normAutofit/>
          </a:bodyPr>
          <a:lstStyle/>
          <a:p>
            <a:pPr algn="l"/>
            <a:r>
              <a:rPr lang="en-US" sz="1700"/>
              <a:t>Stacey Ramirez</a:t>
            </a:r>
          </a:p>
        </p:txBody>
      </p:sp>
      <p:sp>
        <p:nvSpPr>
          <p:cNvPr id="10" name="Freeform: Shape 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49657"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80" y="1"/>
            <a:ext cx="5320620"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16AE3C4-C5DF-4E2D-A1E7-756162EB4F35}"/>
              </a:ext>
            </a:extLst>
          </p:cNvPr>
          <p:cNvPicPr>
            <a:picLocks noChangeAspect="1"/>
          </p:cNvPicPr>
          <p:nvPr/>
        </p:nvPicPr>
        <p:blipFill rotWithShape="1">
          <a:blip r:embed="rId3">
            <a:extLst>
              <a:ext uri="{28A0092B-C50C-407E-A947-70E740481C1C}">
                <a14:useLocalDpi xmlns:a14="http://schemas.microsoft.com/office/drawing/2010/main" val="0"/>
              </a:ext>
            </a:extLst>
          </a:blip>
          <a:srcRect l="31045" t="23370" r="31411" b="14994"/>
          <a:stretch/>
        </p:blipFill>
        <p:spPr>
          <a:xfrm>
            <a:off x="5724395" y="1655560"/>
            <a:ext cx="2122106" cy="3483864"/>
          </a:xfrm>
          <a:prstGeom prst="rect">
            <a:avLst/>
          </a:prstGeom>
        </p:spPr>
      </p:pic>
      <p:sp>
        <p:nvSpPr>
          <p:cNvPr id="14" name="Freeform: Shape 1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587" y="5450103"/>
            <a:ext cx="4177413"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5335901"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32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622FC7-C04E-4E97-8F70-C7420EEF5AFE}"/>
              </a:ext>
            </a:extLst>
          </p:cNvPr>
          <p:cNvPicPr>
            <a:picLocks noChangeAspect="1"/>
          </p:cNvPicPr>
          <p:nvPr/>
        </p:nvPicPr>
        <p:blipFill rotWithShape="1">
          <a:blip r:embed="rId3"/>
          <a:srcRect r="1044" b="-1"/>
          <a:stretch/>
        </p:blipFill>
        <p:spPr>
          <a:xfrm>
            <a:off x="241299" y="321733"/>
            <a:ext cx="8661401" cy="6214534"/>
          </a:xfrm>
          <a:prstGeom prst="rect">
            <a:avLst/>
          </a:prstGeom>
        </p:spPr>
      </p:pic>
      <p:pic>
        <p:nvPicPr>
          <p:cNvPr id="2" name="Picture 1">
            <a:extLst>
              <a:ext uri="{FF2B5EF4-FFF2-40B4-BE49-F238E27FC236}">
                <a16:creationId xmlns:a16="http://schemas.microsoft.com/office/drawing/2014/main" id="{77C19C4D-9CED-4F1F-AE54-0A84C5C274A1}"/>
              </a:ext>
            </a:extLst>
          </p:cNvPr>
          <p:cNvPicPr>
            <a:picLocks noChangeAspect="1"/>
          </p:cNvPicPr>
          <p:nvPr/>
        </p:nvPicPr>
        <p:blipFill>
          <a:blip r:embed="rId4"/>
          <a:stretch>
            <a:fillRect/>
          </a:stretch>
        </p:blipFill>
        <p:spPr>
          <a:xfrm>
            <a:off x="558056" y="1641636"/>
            <a:ext cx="8027885" cy="3574727"/>
          </a:xfrm>
          <a:prstGeom prst="rect">
            <a:avLst/>
          </a:prstGeom>
        </p:spPr>
      </p:pic>
    </p:spTree>
    <p:extLst>
      <p:ext uri="{BB962C8B-B14F-4D97-AF65-F5344CB8AC3E}">
        <p14:creationId xmlns:p14="http://schemas.microsoft.com/office/powerpoint/2010/main" val="20644137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hape&#10;&#10;Description automatically generated with low confidence">
            <a:extLst>
              <a:ext uri="{FF2B5EF4-FFF2-40B4-BE49-F238E27FC236}">
                <a16:creationId xmlns:a16="http://schemas.microsoft.com/office/drawing/2014/main" id="{235AACCB-D39D-4C1E-A723-2E68FC2AB0C1}"/>
              </a:ext>
            </a:extLst>
          </p:cNvPr>
          <p:cNvPicPr>
            <a:picLocks noGrp="1" noChangeAspect="1"/>
          </p:cNvPicPr>
          <p:nvPr>
            <p:ph idx="1"/>
          </p:nvPr>
        </p:nvPicPr>
        <p:blipFill>
          <a:blip r:embed="rId3"/>
          <a:stretch>
            <a:fillRect/>
          </a:stretch>
        </p:blipFill>
        <p:spPr>
          <a:xfrm>
            <a:off x="482599" y="2443794"/>
            <a:ext cx="8178799" cy="2903473"/>
          </a:xfrm>
          <a:prstGeom prst="rect">
            <a:avLst/>
          </a:prstGeom>
        </p:spPr>
      </p:pic>
      <p:sp>
        <p:nvSpPr>
          <p:cNvPr id="8" name="Title 1">
            <a:extLst>
              <a:ext uri="{FF2B5EF4-FFF2-40B4-BE49-F238E27FC236}">
                <a16:creationId xmlns:a16="http://schemas.microsoft.com/office/drawing/2014/main" id="{DFF23ACB-5B06-43BC-BFED-19FFC4510F17}"/>
              </a:ext>
            </a:extLst>
          </p:cNvPr>
          <p:cNvSpPr>
            <a:spLocks noGrp="1"/>
          </p:cNvSpPr>
          <p:nvPr>
            <p:ph type="title"/>
          </p:nvPr>
        </p:nvSpPr>
        <p:spPr>
          <a:xfrm>
            <a:off x="2428478" y="1000799"/>
            <a:ext cx="4287042" cy="554038"/>
          </a:xfrm>
        </p:spPr>
        <p:txBody>
          <a:bodyPr vert="horz" lIns="91440" tIns="45720" rIns="91440" bIns="45720" rtlCol="0" anchor="ctr">
            <a:normAutofit fontScale="90000"/>
          </a:bodyPr>
          <a:lstStyle/>
          <a:p>
            <a:pPr algn="ctr" defTabSz="914400"/>
            <a:r>
              <a:rPr lang="en-US" sz="4000" b="1" kern="1200" cap="all" dirty="0">
                <a:latin typeface="+mn-lt"/>
                <a:ea typeface="+mj-ea"/>
                <a:cs typeface="+mj-cs"/>
              </a:rPr>
              <a:t>making space to build capacity</a:t>
            </a:r>
          </a:p>
        </p:txBody>
      </p:sp>
      <p:pic>
        <p:nvPicPr>
          <p:cNvPr id="3" name="Picture 2" descr="A picture containing text, clipart&#10;&#10;Description automatically generated">
            <a:extLst>
              <a:ext uri="{FF2B5EF4-FFF2-40B4-BE49-F238E27FC236}">
                <a16:creationId xmlns:a16="http://schemas.microsoft.com/office/drawing/2014/main" id="{DEAE8F3D-B058-4E6C-8BD3-25BDA43BC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37" y="140842"/>
            <a:ext cx="938333" cy="933061"/>
          </a:xfrm>
          <a:prstGeom prst="rect">
            <a:avLst/>
          </a:prstGeom>
        </p:spPr>
      </p:pic>
    </p:spTree>
    <p:extLst>
      <p:ext uri="{BB962C8B-B14F-4D97-AF65-F5344CB8AC3E}">
        <p14:creationId xmlns:p14="http://schemas.microsoft.com/office/powerpoint/2010/main" val="223996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3971-2F51-4118-AD7B-83D2DA9349A9}"/>
              </a:ext>
            </a:extLst>
          </p:cNvPr>
          <p:cNvSpPr>
            <a:spLocks noGrp="1"/>
          </p:cNvSpPr>
          <p:nvPr>
            <p:ph type="title"/>
          </p:nvPr>
        </p:nvSpPr>
        <p:spPr/>
        <p:txBody>
          <a:bodyPr/>
          <a:lstStyle/>
          <a:p>
            <a:pPr algn="ctr"/>
            <a:r>
              <a:rPr lang="en-US" dirty="0">
                <a:latin typeface="+mn-lt"/>
              </a:rPr>
              <a:t>Moving from Isolated Impact to </a:t>
            </a:r>
            <a:br>
              <a:rPr lang="en-US" dirty="0">
                <a:latin typeface="+mn-lt"/>
              </a:rPr>
            </a:br>
            <a:r>
              <a:rPr lang="en-US" dirty="0">
                <a:latin typeface="+mn-lt"/>
              </a:rPr>
              <a:t>Collective Impact</a:t>
            </a:r>
          </a:p>
        </p:txBody>
      </p:sp>
      <p:graphicFrame>
        <p:nvGraphicFramePr>
          <p:cNvPr id="8" name="Table 8">
            <a:extLst>
              <a:ext uri="{FF2B5EF4-FFF2-40B4-BE49-F238E27FC236}">
                <a16:creationId xmlns:a16="http://schemas.microsoft.com/office/drawing/2014/main" id="{CD270DB7-2948-4378-B919-27C5777E99FF}"/>
              </a:ext>
            </a:extLst>
          </p:cNvPr>
          <p:cNvGraphicFramePr>
            <a:graphicFrameLocks noGrp="1"/>
          </p:cNvGraphicFramePr>
          <p:nvPr>
            <p:ph sz="half" idx="2"/>
            <p:extLst>
              <p:ext uri="{D42A27DB-BD31-4B8C-83A1-F6EECF244321}">
                <p14:modId xmlns:p14="http://schemas.microsoft.com/office/powerpoint/2010/main" val="693747119"/>
              </p:ext>
            </p:extLst>
          </p:nvPr>
        </p:nvGraphicFramePr>
        <p:xfrm>
          <a:off x="630238" y="1717989"/>
          <a:ext cx="7886304" cy="4861560"/>
        </p:xfrm>
        <a:graphic>
          <a:graphicData uri="http://schemas.openxmlformats.org/drawingml/2006/table">
            <a:tbl>
              <a:tblPr firstRow="1" bandRow="1">
                <a:tableStyleId>{5C22544A-7EE6-4342-B048-85BDC9FD1C3A}</a:tableStyleId>
              </a:tblPr>
              <a:tblGrid>
                <a:gridCol w="2628768">
                  <a:extLst>
                    <a:ext uri="{9D8B030D-6E8A-4147-A177-3AD203B41FA5}">
                      <a16:colId xmlns:a16="http://schemas.microsoft.com/office/drawing/2014/main" val="2567929103"/>
                    </a:ext>
                  </a:extLst>
                </a:gridCol>
                <a:gridCol w="2628768">
                  <a:extLst>
                    <a:ext uri="{9D8B030D-6E8A-4147-A177-3AD203B41FA5}">
                      <a16:colId xmlns:a16="http://schemas.microsoft.com/office/drawing/2014/main" val="3121731858"/>
                    </a:ext>
                  </a:extLst>
                </a:gridCol>
                <a:gridCol w="2628768">
                  <a:extLst>
                    <a:ext uri="{9D8B030D-6E8A-4147-A177-3AD203B41FA5}">
                      <a16:colId xmlns:a16="http://schemas.microsoft.com/office/drawing/2014/main" val="1553656806"/>
                    </a:ext>
                  </a:extLst>
                </a:gridCol>
              </a:tblGrid>
              <a:tr h="620884">
                <a:tc>
                  <a:txBody>
                    <a:bodyPr/>
                    <a:lstStyle/>
                    <a:p>
                      <a:pPr algn="ctr"/>
                      <a:r>
                        <a:rPr lang="en-US" sz="2400" b="1" kern="1200" dirty="0">
                          <a:solidFill>
                            <a:schemeClr val="lt1"/>
                          </a:solidFill>
                          <a:latin typeface="+mn-lt"/>
                          <a:ea typeface="+mn-ea"/>
                          <a:cs typeface="+mn-cs"/>
                        </a:rPr>
                        <a:t>Isolated</a:t>
                      </a:r>
                      <a:r>
                        <a:rPr lang="en-US" sz="2400" dirty="0"/>
                        <a:t> Impact</a:t>
                      </a:r>
                    </a:p>
                  </a:txBody>
                  <a:tcPr>
                    <a:solidFill>
                      <a:srgbClr val="4D4A29"/>
                    </a:solidFill>
                  </a:tcPr>
                </a:tc>
                <a:tc>
                  <a:txBody>
                    <a:bodyPr/>
                    <a:lstStyle/>
                    <a:p>
                      <a:pPr algn="ctr"/>
                      <a:r>
                        <a:rPr lang="en-US" sz="2400" dirty="0"/>
                        <a:t>Collaboration/</a:t>
                      </a:r>
                    </a:p>
                    <a:p>
                      <a:pPr algn="ctr"/>
                      <a:r>
                        <a:rPr lang="en-US" sz="2400" dirty="0"/>
                        <a:t>Partnership</a:t>
                      </a:r>
                    </a:p>
                  </a:txBody>
                  <a:tcPr>
                    <a:solidFill>
                      <a:srgbClr val="4D4A29"/>
                    </a:solidFill>
                  </a:tcPr>
                </a:tc>
                <a:tc>
                  <a:txBody>
                    <a:bodyPr/>
                    <a:lstStyle/>
                    <a:p>
                      <a:pPr algn="ctr"/>
                      <a:r>
                        <a:rPr lang="en-US" sz="2400" dirty="0"/>
                        <a:t>Collective Impact</a:t>
                      </a:r>
                    </a:p>
                  </a:txBody>
                  <a:tcPr>
                    <a:solidFill>
                      <a:srgbClr val="4D4A29"/>
                    </a:solidFill>
                  </a:tcPr>
                </a:tc>
                <a:extLst>
                  <a:ext uri="{0D108BD9-81ED-4DB2-BD59-A6C34878D82A}">
                    <a16:rowId xmlns:a16="http://schemas.microsoft.com/office/drawing/2014/main" val="743634046"/>
                  </a:ext>
                </a:extLst>
              </a:tr>
              <a:tr h="1057391">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rgbClr val="9F9D71"/>
                    </a:solidFill>
                  </a:tcPr>
                </a:tc>
                <a:tc>
                  <a:txBody>
                    <a:bodyPr/>
                    <a:lstStyle/>
                    <a:p>
                      <a:endParaRPr lang="en-US" dirty="0"/>
                    </a:p>
                  </a:txBody>
                  <a:tcPr>
                    <a:solidFill>
                      <a:srgbClr val="9F9D71"/>
                    </a:solidFill>
                  </a:tcPr>
                </a:tc>
                <a:tc>
                  <a:txBody>
                    <a:bodyPr/>
                    <a:lstStyle/>
                    <a:p>
                      <a:endParaRPr lang="en-US" dirty="0"/>
                    </a:p>
                  </a:txBody>
                  <a:tcPr>
                    <a:solidFill>
                      <a:srgbClr val="9F9D71"/>
                    </a:solidFill>
                  </a:tcPr>
                </a:tc>
                <a:extLst>
                  <a:ext uri="{0D108BD9-81ED-4DB2-BD59-A6C34878D82A}">
                    <a16:rowId xmlns:a16="http://schemas.microsoft.com/office/drawing/2014/main" val="457451392"/>
                  </a:ext>
                </a:extLst>
              </a:tr>
              <a:tr h="1057391">
                <a:tc>
                  <a:txBody>
                    <a:bodyPr/>
                    <a:lstStyle/>
                    <a:p>
                      <a:pPr marL="285750" indent="-285750">
                        <a:spcAft>
                          <a:spcPts val="600"/>
                        </a:spcAft>
                        <a:buFont typeface="Arial" panose="020B0604020202020204" pitchFamily="34" charset="0"/>
                        <a:buChar char="•"/>
                      </a:pPr>
                      <a:r>
                        <a:rPr lang="en-US" sz="1400" dirty="0"/>
                        <a:t>Great initiatives, projects and pilots that </a:t>
                      </a:r>
                      <a:r>
                        <a:rPr lang="en-US" sz="1400" b="1" dirty="0"/>
                        <a:t>do not coordinate </a:t>
                      </a:r>
                      <a:r>
                        <a:rPr lang="en-US" sz="1400" dirty="0"/>
                        <a:t>with one another</a:t>
                      </a:r>
                    </a:p>
                    <a:p>
                      <a:pPr marL="285750" indent="-285750">
                        <a:spcAft>
                          <a:spcPts val="600"/>
                        </a:spcAft>
                        <a:buFont typeface="Arial" panose="020B0604020202020204" pitchFamily="34" charset="0"/>
                        <a:buChar char="•"/>
                      </a:pPr>
                      <a:r>
                        <a:rPr lang="en-US" sz="1400" b="1" dirty="0"/>
                        <a:t>Duplication </a:t>
                      </a:r>
                      <a:r>
                        <a:rPr lang="en-US" sz="1400" dirty="0"/>
                        <a:t>of efforts and inability to compare results and track big picture progress</a:t>
                      </a:r>
                    </a:p>
                    <a:p>
                      <a:pPr marL="285750" indent="-285750">
                        <a:spcAft>
                          <a:spcPts val="600"/>
                        </a:spcAft>
                        <a:buFont typeface="Arial" panose="020B0604020202020204" pitchFamily="34" charset="0"/>
                        <a:buChar char="•"/>
                      </a:pPr>
                      <a:r>
                        <a:rPr lang="en-US" sz="1400" dirty="0"/>
                        <a:t>Sense of </a:t>
                      </a:r>
                      <a:r>
                        <a:rPr lang="en-US" sz="1400" b="1" dirty="0"/>
                        <a:t>competition and turf battles</a:t>
                      </a:r>
                    </a:p>
                  </a:txBody>
                  <a:tcPr>
                    <a:solidFill>
                      <a:srgbClr val="C6C5AA"/>
                    </a:solidFill>
                  </a:tcPr>
                </a:tc>
                <a:tc>
                  <a:txBody>
                    <a:bodyPr/>
                    <a:lstStyle/>
                    <a:p>
                      <a:pPr marL="285750" indent="-285750">
                        <a:spcAft>
                          <a:spcPts val="600"/>
                        </a:spcAft>
                        <a:buFont typeface="Arial" panose="020B0604020202020204" pitchFamily="34" charset="0"/>
                        <a:buChar char="•"/>
                      </a:pPr>
                      <a:r>
                        <a:rPr lang="en-US" dirty="0"/>
                        <a:t>Agreement and excitement around a common “</a:t>
                      </a:r>
                      <a:r>
                        <a:rPr lang="en-US" b="1" dirty="0"/>
                        <a:t>topic</a:t>
                      </a:r>
                      <a:r>
                        <a:rPr lang="en-US" dirty="0"/>
                        <a:t>”</a:t>
                      </a:r>
                    </a:p>
                    <a:p>
                      <a:pPr marL="285750" indent="-285750">
                        <a:spcAft>
                          <a:spcPts val="600"/>
                        </a:spcAft>
                        <a:buFont typeface="Arial" panose="020B0604020202020204" pitchFamily="34" charset="0"/>
                        <a:buChar char="•"/>
                      </a:pPr>
                      <a:r>
                        <a:rPr lang="en-US" dirty="0"/>
                        <a:t>Too often, parties involved only include the “</a:t>
                      </a:r>
                      <a:r>
                        <a:rPr lang="en-US" b="1" dirty="0"/>
                        <a:t>usual suspects</a:t>
                      </a:r>
                      <a:r>
                        <a:rPr lang="en-US" dirty="0"/>
                        <a:t>”</a:t>
                      </a:r>
                    </a:p>
                    <a:p>
                      <a:pPr marL="285750" indent="-285750">
                        <a:spcAft>
                          <a:spcPts val="600"/>
                        </a:spcAft>
                        <a:buFont typeface="Arial" panose="020B0604020202020204" pitchFamily="34" charset="0"/>
                        <a:buChar char="•"/>
                      </a:pPr>
                      <a:r>
                        <a:rPr lang="en-US" dirty="0"/>
                        <a:t>Meetings and working groups typically </a:t>
                      </a:r>
                      <a:r>
                        <a:rPr lang="en-US" b="1" dirty="0"/>
                        <a:t>lack real alignment </a:t>
                      </a:r>
                      <a:r>
                        <a:rPr lang="en-US" dirty="0"/>
                        <a:t>or shared measures / accountability</a:t>
                      </a:r>
                    </a:p>
                  </a:txBody>
                  <a:tcPr>
                    <a:solidFill>
                      <a:srgbClr val="C6C5AA"/>
                    </a:solidFill>
                  </a:tcPr>
                </a:tc>
                <a:tc>
                  <a:txBody>
                    <a:bodyPr/>
                    <a:lstStyle/>
                    <a:p>
                      <a:pPr marL="285750" indent="-285750">
                        <a:spcAft>
                          <a:spcPts val="600"/>
                        </a:spcAft>
                        <a:buFont typeface="Arial" panose="020B0604020202020204" pitchFamily="34" charset="0"/>
                        <a:buChar char="•"/>
                      </a:pPr>
                      <a:r>
                        <a:rPr lang="en-US" dirty="0"/>
                        <a:t>All relevant actors work toward the </a:t>
                      </a:r>
                      <a:r>
                        <a:rPr lang="en-US" b="1" dirty="0"/>
                        <a:t>same goal </a:t>
                      </a:r>
                      <a:r>
                        <a:rPr lang="en-US" dirty="0"/>
                        <a:t>and measure the </a:t>
                      </a:r>
                      <a:r>
                        <a:rPr lang="en-US" b="1" dirty="0"/>
                        <a:t>same things</a:t>
                      </a:r>
                    </a:p>
                    <a:p>
                      <a:pPr marL="285750" indent="-285750">
                        <a:spcAft>
                          <a:spcPts val="600"/>
                        </a:spcAft>
                        <a:buFont typeface="Arial" panose="020B0604020202020204" pitchFamily="34" charset="0"/>
                        <a:buChar char="•"/>
                      </a:pPr>
                      <a:r>
                        <a:rPr lang="en-US" dirty="0"/>
                        <a:t>Cross-sector </a:t>
                      </a:r>
                      <a:r>
                        <a:rPr lang="en-US" b="1" dirty="0"/>
                        <a:t>alignment</a:t>
                      </a:r>
                      <a:r>
                        <a:rPr lang="en-US" dirty="0"/>
                        <a:t>, includes “usual suspects”</a:t>
                      </a:r>
                    </a:p>
                    <a:p>
                      <a:pPr marL="285750" indent="-285750">
                        <a:spcAft>
                          <a:spcPts val="600"/>
                        </a:spcAft>
                        <a:buFont typeface="Arial" panose="020B0604020202020204" pitchFamily="34" charset="0"/>
                        <a:buChar char="•"/>
                      </a:pPr>
                      <a:r>
                        <a:rPr lang="en-US" dirty="0"/>
                        <a:t>Organizations actively </a:t>
                      </a:r>
                      <a:r>
                        <a:rPr lang="en-US" b="1" dirty="0"/>
                        <a:t>coordinate</a:t>
                      </a:r>
                      <a:r>
                        <a:rPr lang="en-US" dirty="0"/>
                        <a:t> their action and </a:t>
                      </a:r>
                      <a:r>
                        <a:rPr lang="en-US" b="1" dirty="0"/>
                        <a:t>share</a:t>
                      </a:r>
                      <a:r>
                        <a:rPr lang="en-US" dirty="0"/>
                        <a:t> lessons learned</a:t>
                      </a:r>
                    </a:p>
                  </a:txBody>
                  <a:tcPr>
                    <a:solidFill>
                      <a:srgbClr val="C6C5AA"/>
                    </a:solidFill>
                  </a:tcPr>
                </a:tc>
                <a:extLst>
                  <a:ext uri="{0D108BD9-81ED-4DB2-BD59-A6C34878D82A}">
                    <a16:rowId xmlns:a16="http://schemas.microsoft.com/office/drawing/2014/main" val="3745585510"/>
                  </a:ext>
                </a:extLst>
              </a:tr>
            </a:tbl>
          </a:graphicData>
        </a:graphic>
      </p:graphicFrame>
      <p:pic>
        <p:nvPicPr>
          <p:cNvPr id="9" name="Picture 8">
            <a:extLst>
              <a:ext uri="{FF2B5EF4-FFF2-40B4-BE49-F238E27FC236}">
                <a16:creationId xmlns:a16="http://schemas.microsoft.com/office/drawing/2014/main" id="{99D95D0E-5E50-456F-BD67-CBBBA37FDF45}"/>
              </a:ext>
            </a:extLst>
          </p:cNvPr>
          <p:cNvPicPr>
            <a:picLocks noChangeAspect="1"/>
          </p:cNvPicPr>
          <p:nvPr/>
        </p:nvPicPr>
        <p:blipFill>
          <a:blip r:embed="rId3"/>
          <a:stretch>
            <a:fillRect/>
          </a:stretch>
        </p:blipFill>
        <p:spPr>
          <a:xfrm>
            <a:off x="1219201" y="2581140"/>
            <a:ext cx="1511559" cy="1842996"/>
          </a:xfrm>
          <a:prstGeom prst="rect">
            <a:avLst/>
          </a:prstGeom>
        </p:spPr>
      </p:pic>
      <p:pic>
        <p:nvPicPr>
          <p:cNvPr id="11" name="Picture 10">
            <a:extLst>
              <a:ext uri="{FF2B5EF4-FFF2-40B4-BE49-F238E27FC236}">
                <a16:creationId xmlns:a16="http://schemas.microsoft.com/office/drawing/2014/main" id="{736EC45A-7966-46E3-BE73-19CA107A41CC}"/>
              </a:ext>
            </a:extLst>
          </p:cNvPr>
          <p:cNvPicPr>
            <a:picLocks noChangeAspect="1"/>
          </p:cNvPicPr>
          <p:nvPr/>
        </p:nvPicPr>
        <p:blipFill>
          <a:blip r:embed="rId4"/>
          <a:stretch>
            <a:fillRect/>
          </a:stretch>
        </p:blipFill>
        <p:spPr>
          <a:xfrm>
            <a:off x="3872204" y="2598776"/>
            <a:ext cx="1399592" cy="1847462"/>
          </a:xfrm>
          <a:prstGeom prst="rect">
            <a:avLst/>
          </a:prstGeom>
        </p:spPr>
      </p:pic>
      <p:pic>
        <p:nvPicPr>
          <p:cNvPr id="12" name="Picture 11">
            <a:extLst>
              <a:ext uri="{FF2B5EF4-FFF2-40B4-BE49-F238E27FC236}">
                <a16:creationId xmlns:a16="http://schemas.microsoft.com/office/drawing/2014/main" id="{3F0837AD-0B4B-4D8F-AA07-CA189A6266B2}"/>
              </a:ext>
            </a:extLst>
          </p:cNvPr>
          <p:cNvPicPr>
            <a:picLocks noChangeAspect="1"/>
          </p:cNvPicPr>
          <p:nvPr/>
        </p:nvPicPr>
        <p:blipFill>
          <a:blip r:embed="rId5"/>
          <a:stretch>
            <a:fillRect/>
          </a:stretch>
        </p:blipFill>
        <p:spPr>
          <a:xfrm>
            <a:off x="6413240" y="2568338"/>
            <a:ext cx="1708090" cy="1877900"/>
          </a:xfrm>
          <a:prstGeom prst="rect">
            <a:avLst/>
          </a:prstGeom>
        </p:spPr>
      </p:pic>
      <p:sp>
        <p:nvSpPr>
          <p:cNvPr id="13" name="TextBox 12">
            <a:extLst>
              <a:ext uri="{FF2B5EF4-FFF2-40B4-BE49-F238E27FC236}">
                <a16:creationId xmlns:a16="http://schemas.microsoft.com/office/drawing/2014/main" id="{F874147B-A02B-431B-B032-224AFF8010D4}"/>
              </a:ext>
            </a:extLst>
          </p:cNvPr>
          <p:cNvSpPr txBox="1"/>
          <p:nvPr/>
        </p:nvSpPr>
        <p:spPr>
          <a:xfrm>
            <a:off x="4037045" y="6579549"/>
            <a:ext cx="4612641" cy="215444"/>
          </a:xfrm>
          <a:prstGeom prst="rect">
            <a:avLst/>
          </a:prstGeom>
          <a:noFill/>
        </p:spPr>
        <p:txBody>
          <a:bodyPr wrap="square" rtlCol="0">
            <a:spAutoFit/>
          </a:bodyPr>
          <a:lstStyle/>
          <a:p>
            <a:r>
              <a:rPr lang="en-US" sz="800" dirty="0"/>
              <a:t>Buffalo County Community Partners: </a:t>
            </a:r>
            <a:r>
              <a:rPr lang="en-US" sz="800" dirty="0">
                <a:hlinkClick r:id="rId6"/>
              </a:rPr>
              <a:t>https://bcchp.org/collective-impact-model-for-community-change/</a:t>
            </a:r>
            <a:endParaRPr lang="en-US" sz="800" dirty="0"/>
          </a:p>
        </p:txBody>
      </p:sp>
      <p:sp>
        <p:nvSpPr>
          <p:cNvPr id="14" name="TextBox 13">
            <a:extLst>
              <a:ext uri="{FF2B5EF4-FFF2-40B4-BE49-F238E27FC236}">
                <a16:creationId xmlns:a16="http://schemas.microsoft.com/office/drawing/2014/main" id="{A0176336-D38C-4E04-BF05-43378B42EE5A}"/>
              </a:ext>
            </a:extLst>
          </p:cNvPr>
          <p:cNvSpPr txBox="1"/>
          <p:nvPr/>
        </p:nvSpPr>
        <p:spPr>
          <a:xfrm>
            <a:off x="7585996" y="240632"/>
            <a:ext cx="926432" cy="307777"/>
          </a:xfrm>
          <a:prstGeom prst="rect">
            <a:avLst/>
          </a:prstGeom>
          <a:noFill/>
        </p:spPr>
        <p:txBody>
          <a:bodyPr wrap="square" rtlCol="0">
            <a:spAutoFit/>
          </a:bodyPr>
          <a:lstStyle/>
          <a:p>
            <a:r>
              <a:rPr lang="en-US" sz="1400" i="1" dirty="0"/>
              <a:t>Zoom Poll</a:t>
            </a:r>
          </a:p>
        </p:txBody>
      </p:sp>
      <p:pic>
        <p:nvPicPr>
          <p:cNvPr id="3" name="Picture 2">
            <a:extLst>
              <a:ext uri="{FF2B5EF4-FFF2-40B4-BE49-F238E27FC236}">
                <a16:creationId xmlns:a16="http://schemas.microsoft.com/office/drawing/2014/main" id="{A5422E41-FCFB-4083-8FBC-0C6292137338}"/>
              </a:ext>
            </a:extLst>
          </p:cNvPr>
          <p:cNvPicPr>
            <a:picLocks noChangeAspect="1"/>
          </p:cNvPicPr>
          <p:nvPr/>
        </p:nvPicPr>
        <p:blipFill>
          <a:blip r:embed="rId7"/>
          <a:stretch>
            <a:fillRect/>
          </a:stretch>
        </p:blipFill>
        <p:spPr>
          <a:xfrm>
            <a:off x="101339" y="95138"/>
            <a:ext cx="938865" cy="932769"/>
          </a:xfrm>
          <a:prstGeom prst="rect">
            <a:avLst/>
          </a:prstGeom>
        </p:spPr>
      </p:pic>
    </p:spTree>
    <p:extLst>
      <p:ext uri="{BB962C8B-B14F-4D97-AF65-F5344CB8AC3E}">
        <p14:creationId xmlns:p14="http://schemas.microsoft.com/office/powerpoint/2010/main" val="237337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51FA3-8C0E-430F-A0FF-A6880DA7D20A}"/>
              </a:ext>
            </a:extLst>
          </p:cNvPr>
          <p:cNvSpPr>
            <a:spLocks noGrp="1"/>
          </p:cNvSpPr>
          <p:nvPr>
            <p:ph idx="1"/>
          </p:nvPr>
        </p:nvSpPr>
        <p:spPr>
          <a:xfrm>
            <a:off x="775010" y="1761499"/>
            <a:ext cx="5573374" cy="4427428"/>
          </a:xfrm>
        </p:spPr>
        <p:txBody>
          <a:bodyPr anchor="ctr">
            <a:normAutofit/>
          </a:bodyPr>
          <a:lstStyle/>
          <a:p>
            <a:pPr marL="0" indent="0">
              <a:buNone/>
            </a:pPr>
            <a:r>
              <a:rPr lang="en-US" sz="2000" b="1" i="0" dirty="0">
                <a:solidFill>
                  <a:srgbClr val="4D4A29"/>
                </a:solidFill>
                <a:effectLst/>
              </a:rPr>
              <a:t>Collective Impact Forum</a:t>
            </a:r>
          </a:p>
          <a:p>
            <a:pPr marL="0" indent="0">
              <a:buNone/>
            </a:pPr>
            <a:r>
              <a:rPr lang="en-US" sz="2000" i="0" dirty="0">
                <a:solidFill>
                  <a:srgbClr val="4D4A29"/>
                </a:solidFill>
                <a:effectLst/>
                <a:hlinkClick r:id="rId3">
                  <a:extLst>
                    <a:ext uri="{A12FA001-AC4F-418D-AE19-62706E023703}">
                      <ahyp:hlinkClr xmlns:ahyp="http://schemas.microsoft.com/office/drawing/2018/hyperlinkcolor" val="tx"/>
                    </a:ext>
                  </a:extLst>
                </a:hlinkClick>
              </a:rPr>
              <a:t>https://www.collectiveimpactforum.org/</a:t>
            </a:r>
            <a:r>
              <a:rPr lang="en-US" sz="2000" i="0" dirty="0">
                <a:solidFill>
                  <a:srgbClr val="4D4A29"/>
                </a:solidFill>
                <a:effectLst/>
              </a:rPr>
              <a:t> </a:t>
            </a:r>
          </a:p>
          <a:p>
            <a:pPr marL="0" indent="0">
              <a:buNone/>
            </a:pPr>
            <a:endParaRPr lang="en-US" sz="2000" b="1" i="0" dirty="0">
              <a:solidFill>
                <a:srgbClr val="4D4A29"/>
              </a:solidFill>
              <a:effectLst/>
            </a:endParaRPr>
          </a:p>
          <a:p>
            <a:pPr marL="0" indent="0">
              <a:buNone/>
            </a:pPr>
            <a:r>
              <a:rPr lang="en-US" sz="2000" b="1" i="0" dirty="0">
                <a:solidFill>
                  <a:srgbClr val="4D4A29"/>
                </a:solidFill>
                <a:effectLst/>
              </a:rPr>
              <a:t>Together for Students: Five Key Lessons From Our Collective Impact Initiative, Communities in Schools</a:t>
            </a:r>
          </a:p>
          <a:p>
            <a:pPr marL="0" indent="0">
              <a:buNone/>
            </a:pPr>
            <a:r>
              <a:rPr lang="en-US" sz="2000" dirty="0">
                <a:solidFill>
                  <a:srgbClr val="4D4A29"/>
                </a:solidFill>
                <a:hlinkClick r:id="rId4">
                  <a:extLst>
                    <a:ext uri="{A12FA001-AC4F-418D-AE19-62706E023703}">
                      <ahyp:hlinkClr xmlns:ahyp="http://schemas.microsoft.com/office/drawing/2018/hyperlinkcolor" val="tx"/>
                    </a:ext>
                  </a:extLst>
                </a:hlinkClick>
              </a:rPr>
              <a:t>https://www.communitiesinschools.org/our-data/publications/publication/five-key-lessons-our-collective-impact</a:t>
            </a:r>
            <a:r>
              <a:rPr lang="en-US" sz="2000" dirty="0">
                <a:solidFill>
                  <a:srgbClr val="4D4A29"/>
                </a:solidFill>
              </a:rPr>
              <a:t> </a:t>
            </a:r>
          </a:p>
          <a:p>
            <a:pPr marL="0" indent="0">
              <a:buNone/>
            </a:pPr>
            <a:endParaRPr lang="en-US" sz="2000" dirty="0">
              <a:solidFill>
                <a:srgbClr val="4D4A29"/>
              </a:solidFill>
            </a:endParaRPr>
          </a:p>
          <a:p>
            <a:pPr marL="0" indent="0">
              <a:buNone/>
            </a:pPr>
            <a:r>
              <a:rPr lang="en-US" sz="2000" b="1" dirty="0">
                <a:solidFill>
                  <a:srgbClr val="4D4A29"/>
                </a:solidFill>
              </a:rPr>
              <a:t>CLEAR IMPACT…Reach Your Peak</a:t>
            </a:r>
          </a:p>
          <a:p>
            <a:pPr marL="0" indent="0">
              <a:buNone/>
            </a:pPr>
            <a:r>
              <a:rPr lang="en-US" sz="2000" dirty="0">
                <a:solidFill>
                  <a:srgbClr val="4D4A29"/>
                </a:solidFill>
                <a:hlinkClick r:id="rId5">
                  <a:extLst>
                    <a:ext uri="{A12FA001-AC4F-418D-AE19-62706E023703}">
                      <ahyp:hlinkClr xmlns:ahyp="http://schemas.microsoft.com/office/drawing/2018/hyperlinkcolor" val="tx"/>
                    </a:ext>
                  </a:extLst>
                </a:hlinkClick>
              </a:rPr>
              <a:t>https://clearimpact.com/achieving-collective-impact/</a:t>
            </a:r>
            <a:r>
              <a:rPr lang="en-US" sz="2000" dirty="0">
                <a:solidFill>
                  <a:srgbClr val="4D4A29"/>
                </a:solidFill>
              </a:rPr>
              <a:t>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8C8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E9D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DFB5AC-D64C-49BB-8A82-97F0408B8F4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88030" y="2831292"/>
            <a:ext cx="1202167" cy="1195413"/>
          </a:xfrm>
          <a:prstGeom prst="rect">
            <a:avLst/>
          </a:prstGeom>
        </p:spPr>
      </p:pic>
      <p:sp>
        <p:nvSpPr>
          <p:cNvPr id="7" name="Title 1">
            <a:extLst>
              <a:ext uri="{FF2B5EF4-FFF2-40B4-BE49-F238E27FC236}">
                <a16:creationId xmlns:a16="http://schemas.microsoft.com/office/drawing/2014/main" id="{55319B35-C9F2-4859-9C45-33707AEF6CD8}"/>
              </a:ext>
            </a:extLst>
          </p:cNvPr>
          <p:cNvSpPr txBox="1">
            <a:spLocks/>
          </p:cNvSpPr>
          <p:nvPr/>
        </p:nvSpPr>
        <p:spPr>
          <a:xfrm>
            <a:off x="617367" y="435935"/>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cap="all" dirty="0">
                <a:latin typeface="Calibri" panose="020F0502020204030204" pitchFamily="34" charset="0"/>
                <a:ea typeface="Calibri" panose="020F0502020204030204" pitchFamily="34" charset="0"/>
                <a:cs typeface="Times New Roman" panose="02020603050405020304" pitchFamily="18" charset="0"/>
              </a:rPr>
              <a:t>RESOURCES</a:t>
            </a:r>
          </a:p>
          <a:p>
            <a:br>
              <a:rPr lang="en-US" sz="600" b="1" cap="all" dirty="0">
                <a:latin typeface="Calibri" panose="020F0502020204030204" pitchFamily="34" charset="0"/>
                <a:ea typeface="Calibri" panose="020F0502020204030204" pitchFamily="34" charset="0"/>
                <a:cs typeface="Times New Roman" panose="02020603050405020304" pitchFamily="18" charset="0"/>
              </a:rPr>
            </a:br>
            <a:r>
              <a:rPr lang="en-US" b="1" cap="all" dirty="0">
                <a:latin typeface="Calibri" panose="020F0502020204030204" pitchFamily="34" charset="0"/>
                <a:ea typeface="Calibri" panose="020F0502020204030204" pitchFamily="34" charset="0"/>
                <a:cs typeface="Times New Roman" panose="02020603050405020304" pitchFamily="18" charset="0"/>
              </a:rPr>
              <a:t>COLLECTIVE IMPACT</a:t>
            </a:r>
            <a:endParaRPr lang="en-US" b="1" cap="all" dirty="0"/>
          </a:p>
        </p:txBody>
      </p:sp>
    </p:spTree>
    <p:extLst>
      <p:ext uri="{BB962C8B-B14F-4D97-AF65-F5344CB8AC3E}">
        <p14:creationId xmlns:p14="http://schemas.microsoft.com/office/powerpoint/2010/main" val="170096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8C8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A451FA3-8C0E-430F-A0FF-A6880DA7D20A}"/>
              </a:ext>
            </a:extLst>
          </p:cNvPr>
          <p:cNvSpPr>
            <a:spLocks noGrp="1"/>
          </p:cNvSpPr>
          <p:nvPr>
            <p:ph idx="1"/>
          </p:nvPr>
        </p:nvSpPr>
        <p:spPr>
          <a:xfrm>
            <a:off x="419192" y="4920672"/>
            <a:ext cx="2638621" cy="1255521"/>
          </a:xfrm>
        </p:spPr>
        <p:txBody>
          <a:bodyPr>
            <a:normAutofit/>
          </a:bodyPr>
          <a:lstStyle/>
          <a:p>
            <a:pPr marL="0" marR="0" lvl="0" indent="0" defTabSz="685800" rtl="0" eaLnBrk="1" fontAlgn="auto" latinLnBrk="0" hangingPunct="1">
              <a:spcBef>
                <a:spcPts val="750"/>
              </a:spcBef>
              <a:spcAft>
                <a:spcPts val="0"/>
              </a:spcAft>
              <a:buClrTx/>
              <a:buSzTx/>
              <a:buNone/>
              <a:tabLst/>
              <a:defRPr/>
            </a:pPr>
            <a:r>
              <a:rPr kumimoji="0" lang="en-US" sz="2000" b="0" i="0" u="none" strike="noStrike" kern="1200" cap="none" spc="0" normalizeH="0" baseline="0" noProof="0" dirty="0">
                <a:ln>
                  <a:noFill/>
                </a:ln>
                <a:effectLst/>
                <a:uLnTx/>
                <a:uFillTx/>
                <a:latin typeface="Calibri" panose="020F0502020204030204"/>
              </a:rPr>
              <a:t>Stacey Ramirez</a:t>
            </a:r>
          </a:p>
          <a:p>
            <a:pPr marL="0" marR="0" lvl="0" indent="0" defTabSz="685800" rtl="0" eaLnBrk="1" fontAlgn="auto" latinLnBrk="0" hangingPunct="1">
              <a:spcBef>
                <a:spcPts val="750"/>
              </a:spcBef>
              <a:spcAft>
                <a:spcPts val="0"/>
              </a:spcAft>
              <a:buClrTx/>
              <a:buSzTx/>
              <a:buNone/>
              <a:tabLst/>
              <a:defRPr/>
            </a:pPr>
            <a:r>
              <a:rPr lang="en-US" sz="2000" dirty="0">
                <a:latin typeface="Calibri" panose="020F0502020204030204"/>
              </a:rPr>
              <a:t>678-313-3177</a:t>
            </a:r>
          </a:p>
          <a:p>
            <a:pPr marL="0" marR="0" lvl="0" indent="0" defTabSz="685800" rtl="0" eaLnBrk="1" fontAlgn="auto" latinLnBrk="0" hangingPunct="1">
              <a:spcBef>
                <a:spcPts val="750"/>
              </a:spcBef>
              <a:spcAft>
                <a:spcPts val="0"/>
              </a:spcAft>
              <a:buClrTx/>
              <a:buSzTx/>
              <a:buNone/>
              <a:tabLst/>
              <a:defRPr/>
            </a:pPr>
            <a:r>
              <a:rPr kumimoji="0" lang="en-US" sz="1800" b="0" i="0" u="none" strike="noStrike" kern="1200" cap="none" spc="0" normalizeH="0" baseline="0" noProof="0" dirty="0" err="1">
                <a:ln>
                  <a:noFill/>
                </a:ln>
                <a:effectLst/>
                <a:uLnTx/>
                <a:uFillTx/>
                <a:latin typeface="Calibri" panose="020F0502020204030204"/>
              </a:rPr>
              <a:t>sramirez@crimminz</a:t>
            </a:r>
            <a:r>
              <a:rPr lang="en-US" sz="1800" dirty="0">
                <a:latin typeface="Calibri" panose="020F0502020204030204"/>
              </a:rPr>
              <a:t>.com</a:t>
            </a:r>
            <a:endParaRPr kumimoji="0" lang="en-US" sz="1800" b="0" i="0" u="none" strike="noStrike" kern="1200" cap="none" spc="0" normalizeH="0" baseline="0" noProof="0" dirty="0">
              <a:ln>
                <a:noFill/>
              </a:ln>
              <a:effectLst/>
              <a:uLnTx/>
              <a:uFillTx/>
              <a:latin typeface="Calibri" panose="020F0502020204030204"/>
            </a:endParaRPr>
          </a:p>
        </p:txBody>
      </p:sp>
      <p:pic>
        <p:nvPicPr>
          <p:cNvPr id="2" name="Picture 1">
            <a:extLst>
              <a:ext uri="{FF2B5EF4-FFF2-40B4-BE49-F238E27FC236}">
                <a16:creationId xmlns:a16="http://schemas.microsoft.com/office/drawing/2014/main" id="{6B618B89-B717-48E0-BCF1-110839FFB939}"/>
              </a:ext>
            </a:extLst>
          </p:cNvPr>
          <p:cNvPicPr>
            <a:picLocks noChangeAspect="1"/>
          </p:cNvPicPr>
          <p:nvPr/>
        </p:nvPicPr>
        <p:blipFill>
          <a:blip r:embed="rId3"/>
          <a:stretch>
            <a:fillRect/>
          </a:stretch>
        </p:blipFill>
        <p:spPr>
          <a:xfrm>
            <a:off x="512934" y="559406"/>
            <a:ext cx="2408685" cy="3948933"/>
          </a:xfrm>
          <a:prstGeom prst="rect">
            <a:avLst/>
          </a:prstGeom>
        </p:spPr>
      </p:pic>
      <p:sp>
        <p:nvSpPr>
          <p:cNvPr id="9" name="Content Placeholder 2">
            <a:extLst>
              <a:ext uri="{FF2B5EF4-FFF2-40B4-BE49-F238E27FC236}">
                <a16:creationId xmlns:a16="http://schemas.microsoft.com/office/drawing/2014/main" id="{B353F72F-FAC1-4B33-96C8-AFE4515378BD}"/>
              </a:ext>
            </a:extLst>
          </p:cNvPr>
          <p:cNvSpPr txBox="1">
            <a:spLocks/>
          </p:cNvSpPr>
          <p:nvPr/>
        </p:nvSpPr>
        <p:spPr>
          <a:xfrm>
            <a:off x="3626466" y="733442"/>
            <a:ext cx="5107429" cy="33200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defRPr/>
            </a:pPr>
            <a:r>
              <a:rPr lang="en-US" sz="3200" dirty="0">
                <a:latin typeface="Calibri" panose="020F0502020204030204"/>
              </a:rPr>
              <a:t>Now it is your turn to </a:t>
            </a:r>
            <a:br>
              <a:rPr lang="en-US" sz="3200" dirty="0">
                <a:latin typeface="Calibri" panose="020F0502020204030204"/>
              </a:rPr>
            </a:br>
            <a:r>
              <a:rPr lang="en-US" sz="3200" dirty="0">
                <a:latin typeface="Calibri" panose="020F0502020204030204"/>
              </a:rPr>
              <a:t>be brave, be bold, be brilliant in the way you </a:t>
            </a:r>
          </a:p>
          <a:p>
            <a:pPr marL="0" indent="0">
              <a:buFont typeface="Arial" panose="020B0604020202020204" pitchFamily="34" charset="0"/>
              <a:buNone/>
              <a:defRPr/>
            </a:pPr>
            <a:r>
              <a:rPr lang="en-US" sz="3200" i="1" dirty="0">
                <a:latin typeface="Calibri" panose="020F0502020204030204"/>
              </a:rPr>
              <a:t>Build Capacity Today for a Better Tomorrow </a:t>
            </a:r>
            <a:r>
              <a:rPr lang="en-US" sz="3200" dirty="0">
                <a:latin typeface="Calibri" panose="020F0502020204030204"/>
              </a:rPr>
              <a:t>by </a:t>
            </a:r>
            <a:br>
              <a:rPr lang="en-US" sz="3200" dirty="0">
                <a:latin typeface="Calibri" panose="020F0502020204030204"/>
              </a:rPr>
            </a:br>
            <a:endParaRPr lang="en-US" sz="1800" dirty="0">
              <a:latin typeface="Calibri" panose="020F0502020204030204"/>
            </a:endParaRPr>
          </a:p>
          <a:p>
            <a:pPr marL="0" indent="0">
              <a:buFont typeface="Arial" panose="020B0604020202020204" pitchFamily="34" charset="0"/>
              <a:buNone/>
              <a:defRPr/>
            </a:pPr>
            <a:r>
              <a:rPr lang="en-US" sz="3200" b="1" dirty="0">
                <a:latin typeface="Calibri" panose="020F0502020204030204"/>
              </a:rPr>
              <a:t>Sharing KNOWLEDGE,</a:t>
            </a:r>
            <a:br>
              <a:rPr lang="en-US" sz="3200" b="1" dirty="0">
                <a:latin typeface="Calibri" panose="020F0502020204030204"/>
              </a:rPr>
            </a:br>
            <a:r>
              <a:rPr lang="en-US" sz="3200" b="1" dirty="0">
                <a:latin typeface="Calibri" panose="020F0502020204030204"/>
              </a:rPr>
              <a:t>Building SKILLS,  &amp; </a:t>
            </a:r>
            <a:br>
              <a:rPr lang="en-US" sz="3200" b="1" dirty="0">
                <a:latin typeface="Calibri" panose="020F0502020204030204"/>
              </a:rPr>
            </a:br>
            <a:r>
              <a:rPr lang="en-US" sz="3200" b="1" dirty="0">
                <a:latin typeface="Calibri" panose="020F0502020204030204"/>
              </a:rPr>
              <a:t>Modeling ATTITUDES</a:t>
            </a:r>
            <a:br>
              <a:rPr lang="en-US" sz="2400" dirty="0">
                <a:latin typeface="Calibri" panose="020F0502020204030204"/>
              </a:rPr>
            </a:br>
            <a:endParaRPr lang="en-US" sz="2400" dirty="0">
              <a:latin typeface="Calibri" panose="020F0502020204030204"/>
            </a:endParaRPr>
          </a:p>
          <a:p>
            <a:pPr marL="0" indent="0">
              <a:buFont typeface="Arial" panose="020B0604020202020204" pitchFamily="34" charset="0"/>
              <a:buNone/>
              <a:defRPr/>
            </a:pPr>
            <a:r>
              <a:rPr lang="en-US" sz="3200" dirty="0">
                <a:latin typeface="Calibri" panose="020F0502020204030204"/>
              </a:rPr>
              <a:t>with a diverse group outside your “usual suspects” in your communities</a:t>
            </a:r>
          </a:p>
        </p:txBody>
      </p:sp>
    </p:spTree>
    <p:extLst>
      <p:ext uri="{BB962C8B-B14F-4D97-AF65-F5344CB8AC3E}">
        <p14:creationId xmlns:p14="http://schemas.microsoft.com/office/powerpoint/2010/main" val="275870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FF9065-4665-43FC-81A5-BCC89B33F06E}"/>
              </a:ext>
            </a:extLst>
          </p:cNvPr>
          <p:cNvPicPr>
            <a:picLocks noGrp="1" noChangeAspect="1"/>
          </p:cNvPicPr>
          <p:nvPr>
            <p:ph idx="1"/>
          </p:nvPr>
        </p:nvPicPr>
        <p:blipFill>
          <a:blip r:embed="rId3"/>
          <a:stretch>
            <a:fillRect/>
          </a:stretch>
        </p:blipFill>
        <p:spPr>
          <a:xfrm>
            <a:off x="-461868" y="-74645"/>
            <a:ext cx="10067735" cy="7341507"/>
          </a:xfrm>
          <a:prstGeom prst="rect">
            <a:avLst/>
          </a:prstGeom>
        </p:spPr>
      </p:pic>
      <p:sp>
        <p:nvSpPr>
          <p:cNvPr id="5" name="TextBox 4">
            <a:extLst>
              <a:ext uri="{FF2B5EF4-FFF2-40B4-BE49-F238E27FC236}">
                <a16:creationId xmlns:a16="http://schemas.microsoft.com/office/drawing/2014/main" id="{474D4E4E-A339-4E9E-A9D4-85C6B0775FC6}"/>
              </a:ext>
            </a:extLst>
          </p:cNvPr>
          <p:cNvSpPr txBox="1"/>
          <p:nvPr/>
        </p:nvSpPr>
        <p:spPr>
          <a:xfrm>
            <a:off x="6193579" y="6122856"/>
            <a:ext cx="2818914" cy="461665"/>
          </a:xfrm>
          <a:prstGeom prst="rect">
            <a:avLst/>
          </a:prstGeom>
          <a:noFill/>
        </p:spPr>
        <p:txBody>
          <a:bodyPr wrap="square" rtlCol="0">
            <a:spAutoFit/>
          </a:bodyPr>
          <a:lstStyle/>
          <a:p>
            <a:pPr algn="l"/>
            <a:r>
              <a:rPr lang="en-US" sz="1200" i="0" dirty="0">
                <a:solidFill>
                  <a:schemeClr val="bg1"/>
                </a:solidFill>
                <a:effectLst/>
                <a:latin typeface="Open Sans" panose="020B0606030504020204" pitchFamily="34" charset="0"/>
              </a:rPr>
              <a:t>The Importance of Building Capacity in Schools, Misty M. Kirby, Ph.D.</a:t>
            </a:r>
          </a:p>
        </p:txBody>
      </p:sp>
      <p:sp>
        <p:nvSpPr>
          <p:cNvPr id="2" name="TextBox 1">
            <a:extLst>
              <a:ext uri="{FF2B5EF4-FFF2-40B4-BE49-F238E27FC236}">
                <a16:creationId xmlns:a16="http://schemas.microsoft.com/office/drawing/2014/main" id="{CAA4147D-DF03-4540-870C-A2E87DC60A83}"/>
              </a:ext>
            </a:extLst>
          </p:cNvPr>
          <p:cNvSpPr txBox="1"/>
          <p:nvPr/>
        </p:nvSpPr>
        <p:spPr>
          <a:xfrm>
            <a:off x="8119438" y="134979"/>
            <a:ext cx="952079" cy="276999"/>
          </a:xfrm>
          <a:prstGeom prst="rect">
            <a:avLst/>
          </a:prstGeom>
          <a:noFill/>
        </p:spPr>
        <p:txBody>
          <a:bodyPr wrap="square" rtlCol="0">
            <a:spAutoFit/>
          </a:bodyPr>
          <a:lstStyle/>
          <a:p>
            <a:r>
              <a:rPr lang="en-US" sz="1200" i="1" dirty="0">
                <a:solidFill>
                  <a:schemeClr val="bg1"/>
                </a:solidFill>
              </a:rPr>
              <a:t>Zoom Poll</a:t>
            </a:r>
          </a:p>
        </p:txBody>
      </p:sp>
    </p:spTree>
    <p:extLst>
      <p:ext uri="{BB962C8B-B14F-4D97-AF65-F5344CB8AC3E}">
        <p14:creationId xmlns:p14="http://schemas.microsoft.com/office/powerpoint/2010/main" val="96200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3FB3-4787-4E46-ACED-7467EFCF0C26}"/>
              </a:ext>
            </a:extLst>
          </p:cNvPr>
          <p:cNvSpPr>
            <a:spLocks noGrp="1"/>
          </p:cNvSpPr>
          <p:nvPr>
            <p:ph type="title"/>
          </p:nvPr>
        </p:nvSpPr>
        <p:spPr>
          <a:xfrm>
            <a:off x="607212" y="466432"/>
            <a:ext cx="6620133" cy="1325563"/>
          </a:xfrm>
        </p:spPr>
        <p:txBody>
          <a:bodyPr>
            <a:normAutofit/>
          </a:bodyPr>
          <a:lstStyle/>
          <a:p>
            <a:r>
              <a:rPr lang="en-US" sz="4000" b="1" cap="all">
                <a:latin typeface="Calibri" panose="020F0502020204030204" pitchFamily="34" charset="0"/>
                <a:ea typeface="Calibri" panose="020F0502020204030204" pitchFamily="34" charset="0"/>
                <a:cs typeface="Times New Roman" panose="02020603050405020304" pitchFamily="18" charset="0"/>
              </a:rPr>
              <a:t>How do we build capacity</a:t>
            </a:r>
            <a:endParaRPr lang="en-US" sz="4000" b="1" cap="all" dirty="0"/>
          </a:p>
        </p:txBody>
      </p:sp>
      <p:sp>
        <p:nvSpPr>
          <p:cNvPr id="3" name="Content Placeholder 2">
            <a:extLst>
              <a:ext uri="{FF2B5EF4-FFF2-40B4-BE49-F238E27FC236}">
                <a16:creationId xmlns:a16="http://schemas.microsoft.com/office/drawing/2014/main" id="{0A451FA3-8C0E-430F-A0FF-A6880DA7D20A}"/>
              </a:ext>
            </a:extLst>
          </p:cNvPr>
          <p:cNvSpPr>
            <a:spLocks noGrp="1"/>
          </p:cNvSpPr>
          <p:nvPr>
            <p:ph idx="1"/>
          </p:nvPr>
        </p:nvSpPr>
        <p:spPr>
          <a:xfrm>
            <a:off x="617367" y="2278173"/>
            <a:ext cx="5731016" cy="3450613"/>
          </a:xfrm>
        </p:spPr>
        <p:txBody>
          <a:bodyPr anchor="ctr">
            <a:normAutofit lnSpcReduction="10000"/>
          </a:bodyPr>
          <a:lstStyle/>
          <a:p>
            <a:pPr marL="0" indent="0">
              <a:buNone/>
            </a:pPr>
            <a:r>
              <a:rPr lang="en-US" sz="3600"/>
              <a:t>In conversation with our esteemed leader </a:t>
            </a:r>
            <a:r>
              <a:rPr lang="en-US" sz="3600" b="1"/>
              <a:t>Anne Ladd</a:t>
            </a:r>
            <a:r>
              <a:rPr lang="en-US" sz="3600"/>
              <a:t>:</a:t>
            </a:r>
          </a:p>
          <a:p>
            <a:endParaRPr lang="en-US" sz="3600"/>
          </a:p>
          <a:p>
            <a:pPr lvl="1"/>
            <a:r>
              <a:rPr lang="en-US" sz="3600"/>
              <a:t>It starts with relationships</a:t>
            </a:r>
          </a:p>
          <a:p>
            <a:pPr marL="342900" lvl="1" indent="0">
              <a:buNone/>
            </a:pPr>
            <a:r>
              <a:rPr lang="en-US" sz="3600"/>
              <a:t> </a:t>
            </a:r>
          </a:p>
          <a:p>
            <a:pPr lvl="1"/>
            <a:r>
              <a:rPr lang="en-US" sz="3600"/>
              <a:t>If you build capacity, then you will set up inclusion.</a:t>
            </a:r>
            <a:endParaRPr lang="en-US" sz="36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8C8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E9D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DFB5AC-D64C-49BB-8A82-97F0408B8F42}"/>
              </a:ext>
            </a:extLst>
          </p:cNvPr>
          <p:cNvPicPr>
            <a:picLocks noChangeAspect="1"/>
          </p:cNvPicPr>
          <p:nvPr/>
        </p:nvPicPr>
        <p:blipFill>
          <a:blip r:embed="rId3"/>
          <a:stretch>
            <a:fillRect/>
          </a:stretch>
        </p:blipFill>
        <p:spPr>
          <a:xfrm>
            <a:off x="6888030" y="2830078"/>
            <a:ext cx="1202167" cy="1197842"/>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EDFF009B-7CEC-4B3A-92C7-D39B5D5F9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176" y="2802051"/>
            <a:ext cx="1260979" cy="1253895"/>
          </a:xfrm>
          <a:prstGeom prst="rect">
            <a:avLst/>
          </a:prstGeom>
        </p:spPr>
      </p:pic>
    </p:spTree>
    <p:extLst>
      <p:ext uri="{BB962C8B-B14F-4D97-AF65-F5344CB8AC3E}">
        <p14:creationId xmlns:p14="http://schemas.microsoft.com/office/powerpoint/2010/main" val="185458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DE549C-002C-438C-B5AE-69CF12336DD7}"/>
              </a:ext>
            </a:extLst>
          </p:cNvPr>
          <p:cNvPicPr>
            <a:picLocks noChangeAspect="1"/>
          </p:cNvPicPr>
          <p:nvPr/>
        </p:nvPicPr>
        <p:blipFill rotWithShape="1">
          <a:blip r:embed="rId3"/>
          <a:srcRect r="1" b="36143"/>
          <a:stretch/>
        </p:blipFill>
        <p:spPr>
          <a:xfrm>
            <a:off x="241299" y="321733"/>
            <a:ext cx="8661401" cy="6214534"/>
          </a:xfrm>
          <a:prstGeom prst="rect">
            <a:avLst/>
          </a:prstGeom>
        </p:spPr>
      </p:pic>
    </p:spTree>
    <p:extLst>
      <p:ext uri="{BB962C8B-B14F-4D97-AF65-F5344CB8AC3E}">
        <p14:creationId xmlns:p14="http://schemas.microsoft.com/office/powerpoint/2010/main" val="26204438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1EA5-ADFE-4A70-9717-E8794FE53CDE}"/>
              </a:ext>
            </a:extLst>
          </p:cNvPr>
          <p:cNvSpPr>
            <a:spLocks noGrp="1"/>
          </p:cNvSpPr>
          <p:nvPr>
            <p:ph type="title"/>
          </p:nvPr>
        </p:nvSpPr>
        <p:spPr/>
        <p:txBody>
          <a:bodyPr/>
          <a:lstStyle/>
          <a:p>
            <a:endParaRPr lang="en-US"/>
          </a:p>
        </p:txBody>
      </p:sp>
      <p:pic>
        <p:nvPicPr>
          <p:cNvPr id="6" name="Content Placeholder 5" descr="A picture containing text, person, whiteboard, front&#10;&#10;Description automatically generated">
            <a:extLst>
              <a:ext uri="{FF2B5EF4-FFF2-40B4-BE49-F238E27FC236}">
                <a16:creationId xmlns:a16="http://schemas.microsoft.com/office/drawing/2014/main" id="{6915B591-D142-407A-AC5A-832CDB3EFA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75" y="741557"/>
            <a:ext cx="9299949" cy="5218770"/>
          </a:xfrm>
        </p:spPr>
      </p:pic>
      <p:sp>
        <p:nvSpPr>
          <p:cNvPr id="4" name="Slide Number Placeholder 3">
            <a:extLst>
              <a:ext uri="{FF2B5EF4-FFF2-40B4-BE49-F238E27FC236}">
                <a16:creationId xmlns:a16="http://schemas.microsoft.com/office/drawing/2014/main" id="{C9F6AF97-3D38-41DD-BC08-D048828F2B3C}"/>
              </a:ext>
            </a:extLst>
          </p:cNvPr>
          <p:cNvSpPr>
            <a:spLocks noGrp="1"/>
          </p:cNvSpPr>
          <p:nvPr>
            <p:ph type="sldNum" sz="quarter" idx="12"/>
          </p:nvPr>
        </p:nvSpPr>
        <p:spPr/>
        <p:txBody>
          <a:bodyPr/>
          <a:lstStyle/>
          <a:p>
            <a:fld id="{2470E4EE-93C4-4E95-B331-B6ED0AF1AEB0}" type="slidenum">
              <a:rPr lang="en-US" smtClean="0"/>
              <a:pPr/>
              <a:t>5</a:t>
            </a:fld>
            <a:endParaRPr lang="en-US" dirty="0"/>
          </a:p>
        </p:txBody>
      </p:sp>
    </p:spTree>
    <p:extLst>
      <p:ext uri="{BB962C8B-B14F-4D97-AF65-F5344CB8AC3E}">
        <p14:creationId xmlns:p14="http://schemas.microsoft.com/office/powerpoint/2010/main" val="26639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1EA5-ADFE-4A70-9717-E8794FE53CD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9F6AF97-3D38-41DD-BC08-D048828F2B3C}"/>
              </a:ext>
            </a:extLst>
          </p:cNvPr>
          <p:cNvSpPr>
            <a:spLocks noGrp="1"/>
          </p:cNvSpPr>
          <p:nvPr>
            <p:ph type="sldNum" sz="quarter" idx="12"/>
          </p:nvPr>
        </p:nvSpPr>
        <p:spPr/>
        <p:txBody>
          <a:bodyPr/>
          <a:lstStyle/>
          <a:p>
            <a:fld id="{2470E4EE-93C4-4E95-B331-B6ED0AF1AEB0}" type="slidenum">
              <a:rPr lang="en-US" smtClean="0"/>
              <a:pPr/>
              <a:t>6</a:t>
            </a:fld>
            <a:endParaRPr lang="en-US" dirty="0"/>
          </a:p>
        </p:txBody>
      </p:sp>
      <p:pic>
        <p:nvPicPr>
          <p:cNvPr id="5" name="Picture 4" descr="A group of people in a room&#10;&#10;Description automatically generated">
            <a:extLst>
              <a:ext uri="{FF2B5EF4-FFF2-40B4-BE49-F238E27FC236}">
                <a16:creationId xmlns:a16="http://schemas.microsoft.com/office/drawing/2014/main" id="{002B5416-76C8-4B34-9903-C103BE760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2" y="289932"/>
            <a:ext cx="9368455" cy="6202942"/>
          </a:xfrm>
          <a:prstGeom prst="rect">
            <a:avLst/>
          </a:prstGeom>
        </p:spPr>
      </p:pic>
      <p:sp>
        <p:nvSpPr>
          <p:cNvPr id="12" name="Content Placeholder 11">
            <a:extLst>
              <a:ext uri="{FF2B5EF4-FFF2-40B4-BE49-F238E27FC236}">
                <a16:creationId xmlns:a16="http://schemas.microsoft.com/office/drawing/2014/main" id="{41289C13-81AC-47C3-9822-4474975638A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1116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51FA3-8C0E-430F-A0FF-A6880DA7D20A}"/>
              </a:ext>
            </a:extLst>
          </p:cNvPr>
          <p:cNvSpPr>
            <a:spLocks noGrp="1"/>
          </p:cNvSpPr>
          <p:nvPr>
            <p:ph idx="1"/>
          </p:nvPr>
        </p:nvSpPr>
        <p:spPr>
          <a:xfrm>
            <a:off x="522713" y="1514980"/>
            <a:ext cx="5764735" cy="4582210"/>
          </a:xfrm>
        </p:spPr>
        <p:txBody>
          <a:bodyPr anchor="ctr">
            <a:normAutofit/>
          </a:bodyPr>
          <a:lstStyle/>
          <a:p>
            <a:pPr marL="0" marR="0" lvl="0" indent="0" defTabSz="685800" rtl="0" eaLnBrk="1" fontAlgn="auto" latinLnBrk="0" hangingPunct="1">
              <a:spcBef>
                <a:spcPts val="750"/>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Four critical steps in building capacity:</a:t>
            </a:r>
          </a:p>
          <a:p>
            <a:pPr marL="0" marR="0" lvl="0" indent="0" defTabSz="685800" rtl="0" eaLnBrk="1" fontAlgn="auto" latinLnBrk="0" hangingPunct="1">
              <a:spcBef>
                <a:spcPts val="750"/>
              </a:spcBef>
              <a:spcAft>
                <a:spcPts val="0"/>
              </a:spcAft>
              <a:buClrTx/>
              <a:buSzTx/>
              <a:buNone/>
              <a:tabLst/>
              <a:defRPr/>
            </a:pP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342900" marR="0" lvl="1" indent="0" defTabSz="685800" rtl="0" eaLnBrk="1" fontAlgn="auto" latinLnBrk="0" hangingPunct="1">
              <a:spcBef>
                <a:spcPts val="375"/>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1. Understand your priorities;</a:t>
            </a:r>
          </a:p>
          <a:p>
            <a:pPr marL="342900" marR="0" lvl="1" indent="0" defTabSz="685800" rtl="0" eaLnBrk="1" fontAlgn="auto" latinLnBrk="0" hangingPunct="1">
              <a:spcBef>
                <a:spcPts val="375"/>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2. Learn from your peers;</a:t>
            </a:r>
          </a:p>
          <a:p>
            <a:pPr marL="342900" marR="0" lvl="1" indent="0" defTabSz="685800" rtl="0" eaLnBrk="1" fontAlgn="auto" latinLnBrk="0" hangingPunct="1">
              <a:spcBef>
                <a:spcPts val="375"/>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3. Utilize technology; and</a:t>
            </a:r>
          </a:p>
          <a:p>
            <a:pPr marL="342900" marR="0" lvl="1" indent="0" defTabSz="685800" rtl="0" eaLnBrk="1" fontAlgn="auto" latinLnBrk="0" hangingPunct="1">
              <a:spcBef>
                <a:spcPts val="375"/>
              </a:spcBef>
              <a:spcAft>
                <a:spcPts val="0"/>
              </a:spcAft>
              <a:buClrTx/>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4. Make it last.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8C8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E9D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0CCDFAF9-4D44-41A5-B8D6-6E3614B154D8}"/>
              </a:ext>
            </a:extLst>
          </p:cNvPr>
          <p:cNvSpPr>
            <a:spLocks noGrp="1"/>
          </p:cNvSpPr>
          <p:nvPr>
            <p:ph type="title"/>
          </p:nvPr>
        </p:nvSpPr>
        <p:spPr>
          <a:xfrm>
            <a:off x="522713" y="320521"/>
            <a:ext cx="7886700" cy="1325563"/>
          </a:xfrm>
        </p:spPr>
        <p:txBody>
          <a:bodyPr>
            <a:normAutofit/>
          </a:bodyPr>
          <a:lstStyle/>
          <a:p>
            <a:r>
              <a:rPr lang="en-US" b="1" cap="all" dirty="0">
                <a:latin typeface="Calibri" panose="020F0502020204030204" pitchFamily="34" charset="0"/>
                <a:ea typeface="Calibri" panose="020F0502020204030204" pitchFamily="34" charset="0"/>
                <a:cs typeface="Times New Roman" panose="02020603050405020304" pitchFamily="18" charset="0"/>
              </a:rPr>
              <a:t>Define Building Capacity</a:t>
            </a:r>
            <a:br>
              <a:rPr lang="en-US" b="1" cap="all" dirty="0">
                <a:latin typeface="Calibri" panose="020F0502020204030204" pitchFamily="34" charset="0"/>
                <a:ea typeface="Calibri" panose="020F0502020204030204" pitchFamily="34" charset="0"/>
                <a:cs typeface="Times New Roman" panose="02020603050405020304" pitchFamily="18" charset="0"/>
              </a:rPr>
            </a:br>
            <a:br>
              <a:rPr lang="en-US" sz="1100" b="1" cap="all" dirty="0">
                <a:latin typeface="Calibri" panose="020F0502020204030204" pitchFamily="34" charset="0"/>
                <a:ea typeface="Calibri" panose="020F0502020204030204" pitchFamily="34" charset="0"/>
                <a:cs typeface="Times New Roman" panose="02020603050405020304" pitchFamily="18" charset="0"/>
              </a:rPr>
            </a:br>
            <a:r>
              <a:rPr lang="en-US" b="1" cap="all" dirty="0">
                <a:latin typeface="Calibri" panose="020F0502020204030204" pitchFamily="34" charset="0"/>
                <a:ea typeface="Calibri" panose="020F0502020204030204" pitchFamily="34" charset="0"/>
                <a:cs typeface="Times New Roman" panose="02020603050405020304" pitchFamily="18" charset="0"/>
              </a:rPr>
              <a:t>Non-Profit</a:t>
            </a:r>
            <a:endParaRPr lang="en-US" b="1" cap="all" dirty="0"/>
          </a:p>
        </p:txBody>
      </p:sp>
      <p:pic>
        <p:nvPicPr>
          <p:cNvPr id="2" name="Picture 1">
            <a:extLst>
              <a:ext uri="{FF2B5EF4-FFF2-40B4-BE49-F238E27FC236}">
                <a16:creationId xmlns:a16="http://schemas.microsoft.com/office/drawing/2014/main" id="{938AA585-51F0-49F6-AAE6-7BB31460FCE3}"/>
              </a:ext>
            </a:extLst>
          </p:cNvPr>
          <p:cNvPicPr>
            <a:picLocks noChangeAspect="1"/>
          </p:cNvPicPr>
          <p:nvPr/>
        </p:nvPicPr>
        <p:blipFill>
          <a:blip r:embed="rId3"/>
          <a:stretch>
            <a:fillRect/>
          </a:stretch>
        </p:blipFill>
        <p:spPr>
          <a:xfrm>
            <a:off x="6561492" y="2804106"/>
            <a:ext cx="1255885" cy="1249788"/>
          </a:xfrm>
          <a:prstGeom prst="rect">
            <a:avLst/>
          </a:prstGeom>
        </p:spPr>
      </p:pic>
    </p:spTree>
    <p:extLst>
      <p:ext uri="{BB962C8B-B14F-4D97-AF65-F5344CB8AC3E}">
        <p14:creationId xmlns:p14="http://schemas.microsoft.com/office/powerpoint/2010/main" val="149737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3FB3-4787-4E46-ACED-7467EFCF0C26}"/>
              </a:ext>
            </a:extLst>
          </p:cNvPr>
          <p:cNvSpPr>
            <a:spLocks noGrp="1"/>
          </p:cNvSpPr>
          <p:nvPr>
            <p:ph type="title"/>
          </p:nvPr>
        </p:nvSpPr>
        <p:spPr/>
        <p:txBody>
          <a:bodyPr>
            <a:normAutofit/>
          </a:bodyPr>
          <a:lstStyle/>
          <a:p>
            <a:r>
              <a:rPr lang="en-US" cap="all" dirty="0">
                <a:latin typeface="Calibri" panose="020F0502020204030204" pitchFamily="34" charset="0"/>
                <a:ea typeface="Calibri" panose="020F0502020204030204" pitchFamily="34" charset="0"/>
                <a:cs typeface="Times New Roman" panose="02020603050405020304" pitchFamily="18" charset="0"/>
              </a:rPr>
              <a:t>Starter Kit for Leaders of </a:t>
            </a:r>
            <a:br>
              <a:rPr lang="en-US" cap="all" dirty="0">
                <a:latin typeface="Calibri" panose="020F0502020204030204" pitchFamily="34" charset="0"/>
                <a:ea typeface="Calibri" panose="020F0502020204030204" pitchFamily="34" charset="0"/>
                <a:cs typeface="Times New Roman" panose="02020603050405020304" pitchFamily="18" charset="0"/>
              </a:rPr>
            </a:br>
            <a:br>
              <a:rPr lang="en-US" sz="1100" cap="all" dirty="0">
                <a:latin typeface="Calibri" panose="020F0502020204030204" pitchFamily="34" charset="0"/>
                <a:ea typeface="Calibri" panose="020F0502020204030204" pitchFamily="34" charset="0"/>
                <a:cs typeface="Times New Roman" panose="02020603050405020304" pitchFamily="18" charset="0"/>
              </a:rPr>
            </a:br>
            <a:r>
              <a:rPr lang="en-US" b="1" cap="all" dirty="0">
                <a:latin typeface="Calibri" panose="020F0502020204030204" pitchFamily="34" charset="0"/>
                <a:ea typeface="Calibri" panose="020F0502020204030204" pitchFamily="34" charset="0"/>
                <a:cs typeface="Times New Roman" panose="02020603050405020304" pitchFamily="18" charset="0"/>
              </a:rPr>
              <a:t>Social Change</a:t>
            </a:r>
            <a:endParaRPr lang="en-US" b="1" cap="all" dirty="0"/>
          </a:p>
        </p:txBody>
      </p:sp>
      <p:sp>
        <p:nvSpPr>
          <p:cNvPr id="3" name="Content Placeholder 2">
            <a:extLst>
              <a:ext uri="{FF2B5EF4-FFF2-40B4-BE49-F238E27FC236}">
                <a16:creationId xmlns:a16="http://schemas.microsoft.com/office/drawing/2014/main" id="{0A451FA3-8C0E-430F-A0FF-A6880DA7D20A}"/>
              </a:ext>
            </a:extLst>
          </p:cNvPr>
          <p:cNvSpPr>
            <a:spLocks noGrp="1"/>
          </p:cNvSpPr>
          <p:nvPr>
            <p:ph idx="1"/>
          </p:nvPr>
        </p:nvSpPr>
        <p:spPr>
          <a:xfrm>
            <a:off x="628650" y="2355308"/>
            <a:ext cx="7886700" cy="4351338"/>
          </a:xfrm>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Collective Impact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Social Entrepreneurship: The Case for Definition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Dawn of System Leadership</a:t>
            </a:r>
            <a:endPar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Design Thinking for Social Innovation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The Nonprofit Starvation Cycle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359720F-633C-491E-8D5C-3FE53C8E683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969587" y="4805848"/>
            <a:ext cx="1694835" cy="1685313"/>
          </a:xfrm>
          <a:prstGeom prst="rect">
            <a:avLst/>
          </a:prstGeom>
        </p:spPr>
      </p:pic>
    </p:spTree>
    <p:extLst>
      <p:ext uri="{BB962C8B-B14F-4D97-AF65-F5344CB8AC3E}">
        <p14:creationId xmlns:p14="http://schemas.microsoft.com/office/powerpoint/2010/main" val="142062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5726430"/>
            <a:ext cx="1403812" cy="273844"/>
          </a:xfrm>
        </p:spPr>
        <p:txBody>
          <a:bodyPr>
            <a:normAutofit lnSpcReduction="10000"/>
          </a:bodyPr>
          <a:lstStyle/>
          <a:p>
            <a:pPr>
              <a:lnSpc>
                <a:spcPct val="90000"/>
              </a:lnSpc>
              <a:spcAft>
                <a:spcPts val="450"/>
              </a:spcAft>
            </a:pPr>
            <a:fld id="{2470E4EE-93C4-4E95-B331-B6ED0AF1AEB0}" type="slidenum">
              <a:rPr lang="en-US" sz="1350"/>
              <a:pPr>
                <a:lnSpc>
                  <a:spcPct val="90000"/>
                </a:lnSpc>
                <a:spcAft>
                  <a:spcPts val="450"/>
                </a:spcAft>
              </a:pPr>
              <a:t>9</a:t>
            </a:fld>
            <a:endParaRPr lang="en-US" sz="1350"/>
          </a:p>
        </p:txBody>
      </p:sp>
      <p:sp>
        <p:nvSpPr>
          <p:cNvPr id="8" name="Title 7">
            <a:extLst>
              <a:ext uri="{FF2B5EF4-FFF2-40B4-BE49-F238E27FC236}">
                <a16:creationId xmlns:a16="http://schemas.microsoft.com/office/drawing/2014/main" id="{D0168535-29EF-4D1A-80F3-71BA7BE429D5}"/>
              </a:ext>
            </a:extLst>
          </p:cNvPr>
          <p:cNvSpPr>
            <a:spLocks noGrp="1"/>
          </p:cNvSpPr>
          <p:nvPr>
            <p:ph type="title"/>
          </p:nvPr>
        </p:nvSpPr>
        <p:spPr/>
        <p:txBody>
          <a:bodyPr/>
          <a:lstStyle/>
          <a:p>
            <a:endParaRPr lang="en-US"/>
          </a:p>
        </p:txBody>
      </p:sp>
      <p:pic>
        <p:nvPicPr>
          <p:cNvPr id="3" name="Picture 2" descr="A screenshot of a cell phone&#10;&#10;Description automatically generated">
            <a:extLst>
              <a:ext uri="{FF2B5EF4-FFF2-40B4-BE49-F238E27FC236}">
                <a16:creationId xmlns:a16="http://schemas.microsoft.com/office/drawing/2014/main" id="{F79BDF6B-45ED-460D-95B2-7D5FC5EC596E}"/>
              </a:ext>
            </a:extLst>
          </p:cNvPr>
          <p:cNvPicPr>
            <a:picLocks noChangeAspect="1"/>
          </p:cNvPicPr>
          <p:nvPr/>
        </p:nvPicPr>
        <p:blipFill rotWithShape="1">
          <a:blip r:embed="rId3">
            <a:extLst>
              <a:ext uri="{28A0092B-C50C-407E-A947-70E740481C1C}">
                <a14:useLocalDpi xmlns:a14="http://schemas.microsoft.com/office/drawing/2010/main" val="0"/>
              </a:ext>
            </a:extLst>
          </a:blip>
          <a:srcRect b="39640"/>
          <a:stretch/>
        </p:blipFill>
        <p:spPr>
          <a:xfrm>
            <a:off x="179430" y="0"/>
            <a:ext cx="8779542" cy="6858000"/>
          </a:xfrm>
          <a:prstGeom prst="rect">
            <a:avLst/>
          </a:prstGeom>
        </p:spPr>
      </p:pic>
    </p:spTree>
    <p:extLst>
      <p:ext uri="{BB962C8B-B14F-4D97-AF65-F5344CB8AC3E}">
        <p14:creationId xmlns:p14="http://schemas.microsoft.com/office/powerpoint/2010/main" val="3955006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2221</TotalTime>
  <Words>998</Words>
  <Application>Microsoft Office PowerPoint</Application>
  <PresentationFormat>On-screen Show (4:3)</PresentationFormat>
  <Paragraphs>117</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Open Sans</vt:lpstr>
      <vt:lpstr>Times New Roman</vt:lpstr>
      <vt:lpstr>Office Theme</vt:lpstr>
      <vt:lpstr>Making Space for Knowledge, Skills, &amp; Attitudes </vt:lpstr>
      <vt:lpstr>PowerPoint Presentation</vt:lpstr>
      <vt:lpstr>How do we build capacity</vt:lpstr>
      <vt:lpstr>PowerPoint Presentation</vt:lpstr>
      <vt:lpstr>PowerPoint Presentation</vt:lpstr>
      <vt:lpstr>PowerPoint Presentation</vt:lpstr>
      <vt:lpstr>Define Building Capacity  Non-Profit</vt:lpstr>
      <vt:lpstr>Starter Kit for Leaders of   Social Change</vt:lpstr>
      <vt:lpstr>PowerPoint Presentation</vt:lpstr>
      <vt:lpstr>PowerPoint Presentation</vt:lpstr>
      <vt:lpstr>making space to build capacity</vt:lpstr>
      <vt:lpstr>Moving from Isolated Impact to  Collective Impact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Today for a Better Tomorrow</dc:title>
  <dc:creator>Stacey Ramirez</dc:creator>
  <cp:lastModifiedBy>jane.grillo</cp:lastModifiedBy>
  <cp:revision>10</cp:revision>
  <dcterms:created xsi:type="dcterms:W3CDTF">2021-09-09T21:24:02Z</dcterms:created>
  <dcterms:modified xsi:type="dcterms:W3CDTF">2021-10-08T15:36:54Z</dcterms:modified>
</cp:coreProperties>
</file>