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9"/>
  </p:notesMasterIdLst>
  <p:sldIdLst>
    <p:sldId id="256" r:id="rId4"/>
    <p:sldId id="308" r:id="rId5"/>
    <p:sldId id="1884" r:id="rId6"/>
    <p:sldId id="1885" r:id="rId7"/>
    <p:sldId id="1886" r:id="rId8"/>
    <p:sldId id="289" r:id="rId9"/>
    <p:sldId id="294" r:id="rId10"/>
    <p:sldId id="1887" r:id="rId11"/>
    <p:sldId id="1888" r:id="rId12"/>
    <p:sldId id="290" r:id="rId13"/>
    <p:sldId id="330" r:id="rId14"/>
    <p:sldId id="307" r:id="rId15"/>
    <p:sldId id="337" r:id="rId16"/>
    <p:sldId id="281" r:id="rId17"/>
    <p:sldId id="333" r:id="rId18"/>
    <p:sldId id="306" r:id="rId19"/>
    <p:sldId id="1889" r:id="rId20"/>
    <p:sldId id="336" r:id="rId21"/>
    <p:sldId id="334" r:id="rId22"/>
    <p:sldId id="304" r:id="rId23"/>
    <p:sldId id="1890" r:id="rId24"/>
    <p:sldId id="331" r:id="rId25"/>
    <p:sldId id="305" r:id="rId26"/>
    <p:sldId id="1891" r:id="rId27"/>
    <p:sldId id="1892" r:id="rId28"/>
    <p:sldId id="1893" r:id="rId29"/>
    <p:sldId id="1894" r:id="rId30"/>
    <p:sldId id="1895" r:id="rId31"/>
    <p:sldId id="1896" r:id="rId32"/>
    <p:sldId id="1897" r:id="rId33"/>
    <p:sldId id="1898" r:id="rId34"/>
    <p:sldId id="1899" r:id="rId35"/>
    <p:sldId id="1900" r:id="rId36"/>
    <p:sldId id="1901" r:id="rId37"/>
    <p:sldId id="1902" r:id="rId38"/>
    <p:sldId id="1903" r:id="rId39"/>
    <p:sldId id="1904" r:id="rId40"/>
    <p:sldId id="1905" r:id="rId41"/>
    <p:sldId id="1906" r:id="rId42"/>
    <p:sldId id="1907" r:id="rId43"/>
    <p:sldId id="1908" r:id="rId44"/>
    <p:sldId id="1909" r:id="rId45"/>
    <p:sldId id="1910" r:id="rId46"/>
    <p:sldId id="1911" r:id="rId47"/>
    <p:sldId id="191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9BADB-5B4F-4D3E-A428-9AEEA321291C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6A9D0-752D-4A95-9A19-0AA29F820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381000"/>
            <a:ext cx="3606800" cy="202882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6400800" cy="5486400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96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30350" y="381000"/>
            <a:ext cx="3606800" cy="202882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609600" y="29718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67F341-15E6-4C73-B554-F4C6C4F6B1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196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3550" y="457200"/>
            <a:ext cx="3200400" cy="18002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867400" cy="518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20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30350" y="381000"/>
            <a:ext cx="3606800" cy="202882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609600" y="29718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67F341-15E6-4C73-B554-F4C6C4F6B1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923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3EDF9-91DF-4BC5-AF0C-6E7F2496A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4525" y="457200"/>
            <a:ext cx="2978150" cy="16764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6477000" cy="640080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5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4550" y="762000"/>
            <a:ext cx="4826000" cy="2714625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038600"/>
            <a:ext cx="5607050" cy="4183063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1E43E-5410-45FB-9837-9A3777616B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84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75" y="609600"/>
            <a:ext cx="4043363" cy="22748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657600"/>
            <a:ext cx="5607050" cy="4183063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664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0800" y="457200"/>
            <a:ext cx="4064000" cy="2286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EF524-124D-4F0F-A792-927D4FA64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60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0800" y="457200"/>
            <a:ext cx="4064000" cy="2286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5607050" cy="4183063"/>
          </a:xfrm>
          <a:noFill/>
          <a:ln/>
        </p:spPr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EF524-124D-4F0F-A792-927D4FA64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616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0650" y="381000"/>
            <a:ext cx="4114800" cy="231457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5607050" cy="4183063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FB648-15A2-4D39-8818-0695ECA887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42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600" y="381000"/>
            <a:ext cx="4064000" cy="2286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5607050" cy="5257800"/>
          </a:xfrm>
          <a:noFill/>
          <a:ln/>
        </p:spPr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42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166DAE-F965-4236-A631-189D5FBA3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0050" y="457200"/>
            <a:ext cx="3708400" cy="20859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4290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2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12925" y="457200"/>
            <a:ext cx="3790950" cy="21336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48000"/>
            <a:ext cx="5607050" cy="4727575"/>
          </a:xfrm>
          <a:noFill/>
          <a:ln/>
        </p:spPr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2A3E9-11C7-41B8-8E2B-B4DA0F6636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07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88DCCB-8794-4909-82A0-F95A6109B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3850" y="609600"/>
            <a:ext cx="3708400" cy="20859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352800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8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457200"/>
            <a:ext cx="4419600" cy="248602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589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06550" y="381000"/>
            <a:ext cx="3606800" cy="202882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6400800" cy="5486400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96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166DAE-F965-4236-A631-189D5FBA3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0050" y="457200"/>
            <a:ext cx="3708400" cy="208597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4290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27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4FAAD-79E9-4C66-8971-550E6A78B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1150" y="457200"/>
            <a:ext cx="3810000" cy="21431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6248400" cy="51054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7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91A0A-A3C2-40AB-A6B2-62750A3A5F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1925" y="228600"/>
            <a:ext cx="3790950" cy="21336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6553200" cy="61722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41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85F6F-D89A-45CE-B276-EA752226A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457200"/>
            <a:ext cx="4313237" cy="24272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6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4050" y="609600"/>
            <a:ext cx="3505200" cy="19716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31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87500" y="381000"/>
            <a:ext cx="3770313" cy="2122488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5607050" cy="4183063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8BBCDE-DC81-4B12-BE3C-EF6CD62746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10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4FAAD-79E9-4C66-8971-550E6A78BF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1150" y="457200"/>
            <a:ext cx="3810000" cy="214312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6248400" cy="51054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47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2450" y="533400"/>
            <a:ext cx="3708400" cy="208597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06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4050" y="381000"/>
            <a:ext cx="2895600" cy="16287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6400800" cy="5715000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958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30350" y="381000"/>
            <a:ext cx="3606800" cy="202882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609600" y="29718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67F341-15E6-4C73-B554-F4C6C4F6B1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196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3550" y="457200"/>
            <a:ext cx="3200400" cy="18002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867400" cy="518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20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30350" y="381000"/>
            <a:ext cx="3606800" cy="202882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xfrm>
            <a:off x="609600" y="29718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67F341-15E6-4C73-B554-F4C6C4F6B1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923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3EDF9-91DF-4BC5-AF0C-6E7F2496AC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14525" y="457200"/>
            <a:ext cx="2978150" cy="16764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6477000" cy="6400800"/>
          </a:xfr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55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4550" y="762000"/>
            <a:ext cx="4826000" cy="2714625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038600"/>
            <a:ext cx="5607050" cy="4183063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1E43E-5410-45FB-9837-9A3777616B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848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75" y="609600"/>
            <a:ext cx="4043363" cy="227488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657600"/>
            <a:ext cx="5607050" cy="4183063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6647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0800" y="457200"/>
            <a:ext cx="4064000" cy="2286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EF524-124D-4F0F-A792-927D4FA64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1600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20800" y="457200"/>
            <a:ext cx="4064000" cy="2286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5607050" cy="4183063"/>
          </a:xfrm>
          <a:noFill/>
          <a:ln/>
        </p:spPr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EF524-124D-4F0F-A792-927D4FA64B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616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D91A0A-A3C2-40AB-A6B2-62750A3A5F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1925" y="228600"/>
            <a:ext cx="3790950" cy="21336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6553200" cy="61722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413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0650" y="381000"/>
            <a:ext cx="4114800" cy="2314575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5607050" cy="4183063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9FB648-15A2-4D39-8818-0695ECA887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423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600" y="381000"/>
            <a:ext cx="4064000" cy="2286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5607050" cy="5257800"/>
          </a:xfrm>
          <a:noFill/>
          <a:ln/>
        </p:spPr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4212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812925" y="457200"/>
            <a:ext cx="3790950" cy="21336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48000"/>
            <a:ext cx="5607050" cy="4727575"/>
          </a:xfrm>
          <a:noFill/>
          <a:ln/>
        </p:spPr>
        <p:txBody>
          <a:bodyPr/>
          <a:lstStyle/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2A3E9-11C7-41B8-8E2B-B4DA0F6636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2070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88DCCB-8794-4909-82A0-F95A6109B9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93850" y="609600"/>
            <a:ext cx="3708400" cy="20859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352800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87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457200"/>
            <a:ext cx="4419600" cy="248602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86200"/>
            <a:ext cx="5607050" cy="4183063"/>
          </a:xfr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58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85F6F-D89A-45CE-B276-EA752226A3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457200"/>
            <a:ext cx="4313237" cy="24272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6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4050" y="609600"/>
            <a:ext cx="3505200" cy="19716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31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87500" y="381000"/>
            <a:ext cx="3770313" cy="2122488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200400"/>
            <a:ext cx="5607050" cy="4183063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8BBCDE-DC81-4B12-BE3C-EF6CD62746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10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2450" y="533400"/>
            <a:ext cx="3708400" cy="2085975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5607050" cy="418306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06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24050" y="381000"/>
            <a:ext cx="2895600" cy="16287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6400800" cy="5715000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50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5E262-55C5-47A1-AB97-0B685B704C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350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9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B8EF-8353-4EE2-870F-36076570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8E0E7-92B1-F784-0E2B-69ADD983A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58AE8-44F3-31FD-4F3B-0B45C3E0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2D445-0DE7-ECD1-2EE3-1A883978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7764C-38E8-FBBB-322D-5AAB8BCD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DF6C-38A2-DB75-5A18-DFE529E3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393DE-7DE3-E73A-6795-6EBE4A96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30937-06D6-18D2-7B10-319FAE10F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2B164-00A1-9F45-A1F0-78956B2A7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01415-BF1B-C283-2616-814A2C72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58625B-A0DD-5B5F-DF13-97B4DB484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B10E9-F284-4C79-0AAA-8EF8E6EFA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84239-0526-CD1F-774E-260F00F8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4A74-04A0-5630-22E6-1260D6C3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A4C43-6322-024D-704E-BA6757B5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6EF6-D12F-4489-96F9-BA8584DC5A44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B543-8410-442C-AC88-5ED8046E0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13F4-40EA-4FFD-8706-510D91BC194B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139A9-3CE9-48B7-A0CD-741221F36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4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EBB41-77BC-49B1-9812-6358D6480E07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CB8F7-5EBF-45B5-8FB6-BAE92274F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30DB3-0ACB-4892-88C0-B0BF3EBD39B8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D775-8173-46D6-864E-15E9AAD4D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2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C70C-13D8-411E-818D-A4DCD03EC28E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583F-7BBE-4933-8965-AEAC17579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61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008D7-7D7B-4DFC-A77D-0FD868859826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8CF4-8845-444F-85D0-BD5CB4002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1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EF010-61CC-4683-A00F-07779EC14100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423CC-D566-4C95-A410-3AB3EFF17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70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3389-FFC1-48F6-8B73-65E36AEA2E64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4EE8E-D453-4ABD-9722-180456A48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C995-C339-3EF8-330F-C7AC2C4F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17563-B9A1-C18F-786A-C4891FBA3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D07FF-41AB-B6CA-AEBB-D7CCBAD2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965E2-096E-AAFD-30AF-BF789038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1EB4C-2C28-1A8A-5048-018D106F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37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8349-88B1-4CE2-BED8-D79971CFB5A6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B344-4EAE-451E-BC3C-C217063CB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04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E89F-A7EE-4085-9D9A-99B1254BC882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93A7B-782D-41CF-B11E-1ACB50DEF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6E897-3D07-4E33-BD28-73F662368F32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14778-8487-4577-B321-550B39EF0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8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6594-8826-467E-9BC5-2F72632E0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3CE8-6488-493C-ACBE-40FCEA994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61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A932-29F1-4064-BCEC-60D31923C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66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C0A83-2112-424A-A2B7-10D0CA22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951C4-804D-42E2-A3B8-499AB6F56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38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D76A0-8577-43F8-8BDA-02A4DC99B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5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6A3D6-D164-4D21-B03D-A4B567D1D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D7A7-EAB9-CBDD-87CB-0F773C3CD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C75D7-0B1D-DC90-E281-46FB8EADE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34426-0554-19B8-AFA1-B0F5DF63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071AF-49CA-AEDB-C8E0-6215E708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FA568-85B1-DB56-76B4-8725E9C6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6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3421D-481C-41F2-A01E-2121F366F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4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1505B-FBB9-4AFD-866D-1E6A0B9B7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2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A3CD2-01DE-4BF8-927A-7288212FD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4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F6E41-AAC5-4912-B673-3301FBC6A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6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DEC2-A4D5-15B4-501E-9DE1B341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31E4C-EA38-94A6-C471-1A0DF28CE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05973-D8AD-2C47-10F5-0B5432E8F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8FF49-2864-AB61-0FCE-6D3742D6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FD3ED-A479-0585-F052-5686D1B1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8CB81-11B9-D506-4D7B-0F77955DC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2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3487-DF4C-670D-51AC-4427816A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D988-66C8-E455-76A8-75AACD928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EE166-6269-FD19-7619-47C6E0B30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622D1-8693-6E95-AD13-1BD5379B7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B6306-E573-B6D9-60D9-B4AC8CE26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222AE-55D4-2CB4-65FF-49130311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360C71-ED20-00A2-6A91-947B8548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A7CFD-EDF6-5848-1F5E-7C3E3A90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AED6-022E-A20E-CCE5-4958467A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CE325-D376-F186-6F81-5EA981FC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B9754B-5033-7BD6-6267-50E04436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609D6-7F40-D66D-9AC1-7F57C61B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3DF9F-2757-D124-3CB8-9C0F1087D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B634A3-0EF2-F29D-2F10-91F15714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BD654-39B7-BA50-78B1-54BC8A70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1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C2F9-7556-13FA-3E94-82ECE5C4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ACF57-FF3E-160C-04B5-FB59E2107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DD75C-4C47-094A-8D63-630DA6A36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13CDF-5D07-5426-9E69-0D159CDA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BFF97-F0FB-50E5-D72D-5B61DCB9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6ECEF-D599-2B25-D998-6A773000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6C6C-FB40-4963-E6C2-5A60BFE8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2FA9D-2A52-FA5D-2E57-E657ECD24B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17FC0-19DA-FD06-3D71-7C7FE5778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BF71D-FA47-BFD7-B318-AD4AACD7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C0F0D-0E24-A241-F19B-AEC283D8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D9D43-F96A-7CFE-D81B-142A837E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9746D-AD1C-E48D-4214-BBDF2E73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D0EC6-97C5-FE97-C74A-DFBF24C16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0B786-6A62-7082-837E-F6F39BE01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2374-A100-489F-9FFE-228C7331860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DB5A5-DC68-89F5-D5AF-5FF3E3834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E6C1-BFD1-CD40-BFAC-4BA404403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46A8-400C-49AF-937D-01D954599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EB56AD9-4C9C-445D-B09A-159D3141B55A}" type="datetimeFigureOut">
              <a:rPr lang="en-US"/>
              <a:pPr>
                <a:defRPr/>
              </a:pPr>
              <a:t>8/25/2023</a:t>
            </a:fld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A9EFE3E-3C2D-4288-AB19-D1A5E633F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F475E7-B617-479F-BA59-456CFD582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9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itara@p2pga.org" TargetMode="External"/><Relationship Id="rId4" Type="http://schemas.openxmlformats.org/officeDocument/2006/relationships/hyperlink" Target="mailto:Mitzi@p2pga.or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itara@p2pga.org" TargetMode="External"/><Relationship Id="rId5" Type="http://schemas.openxmlformats.org/officeDocument/2006/relationships/hyperlink" Target="mailto:Mitzi@p2pga.org" TargetMode="External"/><Relationship Id="rId4" Type="http://schemas.openxmlformats.org/officeDocument/2006/relationships/hyperlink" Target="http://www.p2pga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Sitara@p2pga.org" TargetMode="External"/><Relationship Id="rId4" Type="http://schemas.openxmlformats.org/officeDocument/2006/relationships/hyperlink" Target="mailto:Mitzi@p2pga.or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p2pga.org/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www.p2pga.org/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p2pga.org/roadmap" TargetMode="Externa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Relationship Id="rId6" Type="http://schemas.openxmlformats.org/officeDocument/2006/relationships/hyperlink" Target="mailto:Sitara@p2pga.org" TargetMode="External"/><Relationship Id="rId5" Type="http://schemas.openxmlformats.org/officeDocument/2006/relationships/hyperlink" Target="mailto:Mitzi@p2pga.org" TargetMode="External"/><Relationship Id="rId4" Type="http://schemas.openxmlformats.org/officeDocument/2006/relationships/hyperlink" Target="http://www.p2pga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2pga.org/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2pga.org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2pga.org/roadmap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AFCE-202C-D6E2-C8E3-338B2EF75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7A9D2-FD90-95C1-5CB1-5FAA195B3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8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86200" y="228601"/>
            <a:ext cx="6477000" cy="61978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charset="0"/>
              </a:rPr>
              <a:t>3. Supporting Parents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 rot="-369405">
            <a:off x="1609726" y="1117600"/>
            <a:ext cx="3890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76B900"/>
                </a:solidFill>
                <a:latin typeface="Georgia" pitchFamily="18" charset="0"/>
                <a:cs typeface="Arial" charset="0"/>
              </a:rPr>
              <a:t>Trained Parent Volunteers across the state!  Great source of Emotional Support!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25" y="3306442"/>
            <a:ext cx="35433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1219201"/>
            <a:ext cx="480060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train caregivers to support other families when they need it…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can match parents in a number of ways, including:  </a:t>
            </a:r>
          </a:p>
          <a:p>
            <a:pPr marL="576263" indent="-347663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child’s disability  </a:t>
            </a:r>
          </a:p>
          <a:p>
            <a:pPr marL="576263" indent="-347663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medical condition </a:t>
            </a:r>
          </a:p>
          <a:p>
            <a:pPr marL="576263" indent="-347663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specific educational issue</a:t>
            </a:r>
          </a:p>
          <a:p>
            <a:pPr marL="576263" indent="-347663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health issues</a:t>
            </a:r>
          </a:p>
          <a:p>
            <a:pPr marL="576263" indent="-347663" fontAlgn="base"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child’s age</a:t>
            </a:r>
          </a:p>
        </p:txBody>
      </p:sp>
      <p:sp>
        <p:nvSpPr>
          <p:cNvPr id="2" name="Text Box 364">
            <a:extLst>
              <a:ext uri="{FF2B5EF4-FFF2-40B4-BE49-F238E27FC236}">
                <a16:creationId xmlns:a16="http://schemas.microsoft.com/office/drawing/2014/main" id="{A55ECB87-B3AF-A8A7-20BE-AC70716B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4413"/>
            <a:ext cx="7848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181601" y="4020235"/>
            <a:ext cx="5384807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 can YOU help us?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473204" y="1865531"/>
            <a:ext cx="6756396" cy="16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indent="-338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Call us &amp; tell your families to call for a match!</a:t>
            </a:r>
          </a:p>
          <a:p>
            <a:pPr marL="338138" indent="-338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You and your families can be trained to offer this support to other parents!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1676401" y="1219201"/>
            <a:ext cx="5450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4555C7"/>
                </a:solidFill>
                <a:latin typeface="Tahoma" pitchFamily="34" charset="0"/>
                <a:cs typeface="Tahoma" pitchFamily="34" charset="0"/>
              </a:rPr>
              <a:t>How can WE help you?</a:t>
            </a:r>
          </a:p>
        </p:txBody>
      </p: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876800" y="4689424"/>
            <a:ext cx="6400800" cy="16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Spread the word to families!</a:t>
            </a:r>
          </a:p>
          <a:p>
            <a:pPr marL="338138" indent="-338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Help legitimize the need for emotional support!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10000" y="304800"/>
            <a:ext cx="6629400" cy="55387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charset="0"/>
              </a:rPr>
              <a:t>4. One-On-One Assistance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66" y="1327143"/>
            <a:ext cx="2759668" cy="2768730"/>
          </a:xfrm>
          <a:prstGeom prst="rect">
            <a:avLst/>
          </a:prstGeom>
        </p:spPr>
      </p:pic>
      <p:sp>
        <p:nvSpPr>
          <p:cNvPr id="14341" name="TextBox 9"/>
          <p:cNvSpPr txBox="1">
            <a:spLocks noChangeArrowheads="1"/>
          </p:cNvSpPr>
          <p:nvPr/>
        </p:nvSpPr>
        <p:spPr bwMode="auto">
          <a:xfrm rot="-347633">
            <a:off x="1644081" y="4371470"/>
            <a:ext cx="37925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76B900"/>
                </a:solidFill>
                <a:latin typeface="Georgia" pitchFamily="18" charset="0"/>
                <a:cs typeface="Arial" charset="0"/>
              </a:rPr>
              <a:t>Help based on family needs, from simple to intensive assistance available!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781800" y="1379425"/>
            <a:ext cx="36576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Talk to another PARENT, trained on latest practices, laws, and trends!</a:t>
            </a:r>
          </a:p>
          <a:p>
            <a:pPr marL="53975"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53975"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Have access to Bilingual staff and resources!</a:t>
            </a:r>
          </a:p>
          <a:p>
            <a:pPr marL="53975"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53975"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Receive individualized and customized help with:</a:t>
            </a:r>
          </a:p>
          <a:p>
            <a:pPr marL="53975"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EDUCATION issues</a:t>
            </a:r>
          </a:p>
          <a:p>
            <a:pPr marL="53975" lvl="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Blip>
                <a:blip r:embed="rId5"/>
              </a:buBlip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HEALTH issues </a:t>
            </a:r>
          </a:p>
        </p:txBody>
      </p:sp>
      <p:sp>
        <p:nvSpPr>
          <p:cNvPr id="3" name="Text Box 364">
            <a:extLst>
              <a:ext uri="{FF2B5EF4-FFF2-40B4-BE49-F238E27FC236}">
                <a16:creationId xmlns:a16="http://schemas.microsoft.com/office/drawing/2014/main" id="{609EBBE6-AB55-73D3-376F-B8093928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386371"/>
            <a:ext cx="7848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91000" y="152401"/>
            <a:ext cx="5966698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P2P Coordinator Regions</a:t>
            </a:r>
          </a:p>
        </p:txBody>
      </p:sp>
      <p:pic>
        <p:nvPicPr>
          <p:cNvPr id="5" name="Picture 4" descr="Map of Georgia showing coordinator regions">
            <a:extLst>
              <a:ext uri="{FF2B5EF4-FFF2-40B4-BE49-F238E27FC236}">
                <a16:creationId xmlns:a16="http://schemas.microsoft.com/office/drawing/2014/main" id="{ECCF9688-65BA-CD10-7C95-77FF9F17D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9172"/>
            <a:ext cx="9144000" cy="60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3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505200" y="258574"/>
            <a:ext cx="472440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charset="0"/>
              </a:rPr>
              <a:t>5. Navigator Project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SimSun" pitchFamily="2" charset="-122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22" y="1408113"/>
            <a:ext cx="3731006" cy="2798255"/>
          </a:xfrm>
          <a:prstGeom prst="rect">
            <a:avLst/>
          </a:prstGeom>
        </p:spPr>
      </p:pic>
      <p:sp>
        <p:nvSpPr>
          <p:cNvPr id="16394" name="TextBox 10"/>
          <p:cNvSpPr txBox="1">
            <a:spLocks noChangeArrowheads="1"/>
          </p:cNvSpPr>
          <p:nvPr/>
        </p:nvSpPr>
        <p:spPr bwMode="auto">
          <a:xfrm rot="-369405">
            <a:off x="2040477" y="4536756"/>
            <a:ext cx="3890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76B900"/>
                </a:solidFill>
                <a:latin typeface="Georgia" pitchFamily="18" charset="0"/>
                <a:cs typeface="Arial" charset="0"/>
              </a:rPr>
              <a:t>Parent Leadership Training and Practice!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553200" y="1295400"/>
            <a:ext cx="3657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Volunteer Parent Leadership Program of P2P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Training and performance expectations at each level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Designed to build collaborative community leaders</a:t>
            </a:r>
          </a:p>
        </p:txBody>
      </p:sp>
      <p:sp>
        <p:nvSpPr>
          <p:cNvPr id="3" name="Text Box 364">
            <a:extLst>
              <a:ext uri="{FF2B5EF4-FFF2-40B4-BE49-F238E27FC236}">
                <a16:creationId xmlns:a16="http://schemas.microsoft.com/office/drawing/2014/main" id="{C4C1FC8E-4A06-1A65-0E24-A5F7A0AE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386371"/>
            <a:ext cx="7848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5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91000" y="228601"/>
            <a:ext cx="4548040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Support Group List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F6B0F5-6B4F-D14C-B96C-A22FE6662BF0}"/>
              </a:ext>
            </a:extLst>
          </p:cNvPr>
          <p:cNvSpPr/>
          <p:nvPr/>
        </p:nvSpPr>
        <p:spPr>
          <a:xfrm>
            <a:off x="1752600" y="1442621"/>
            <a:ext cx="2895600" cy="1143000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Spanish  Speaking Groups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Clayton &amp; Metro Atlanta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768C2D-1590-3DEF-3E57-E3E029A91BD8}"/>
              </a:ext>
            </a:extLst>
          </p:cNvPr>
          <p:cNvSpPr/>
          <p:nvPr/>
        </p:nvSpPr>
        <p:spPr>
          <a:xfrm>
            <a:off x="1715816" y="3865152"/>
            <a:ext cx="2895600" cy="1066800"/>
          </a:xfrm>
          <a:prstGeom prst="roundRect">
            <a:avLst/>
          </a:prstGeom>
          <a:solidFill>
            <a:srgbClr val="A7D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Rising Beyond Stillness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Columbia &amp; Richmond area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E5DD0A-5F0B-8329-A326-52CA38260616}"/>
              </a:ext>
            </a:extLst>
          </p:cNvPr>
          <p:cNvSpPr/>
          <p:nvPr/>
        </p:nvSpPr>
        <p:spPr>
          <a:xfrm>
            <a:off x="1676400" y="5638800"/>
            <a:ext cx="2895600" cy="106680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Connections for Special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Franklin, Banks, Elbert &amp; surrounding areas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EFFB8E-0F06-8A85-BF33-63CF8E274FFB}"/>
              </a:ext>
            </a:extLst>
          </p:cNvPr>
          <p:cNvSpPr/>
          <p:nvPr/>
        </p:nvSpPr>
        <p:spPr>
          <a:xfrm>
            <a:off x="7648905" y="1325575"/>
            <a:ext cx="2895600" cy="1066800"/>
          </a:xfrm>
          <a:prstGeom prst="roundRect">
            <a:avLst/>
          </a:prstGeom>
          <a:solidFill>
            <a:srgbClr val="EFF1A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Empowerment General Parent Support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Troup &amp; surrounding areas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04172F-FCE8-2302-3F87-AB175800285D}"/>
              </a:ext>
            </a:extLst>
          </p:cNvPr>
          <p:cNvSpPr/>
          <p:nvPr/>
        </p:nvSpPr>
        <p:spPr>
          <a:xfrm>
            <a:off x="7764516" y="3888800"/>
            <a:ext cx="2895600" cy="1066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Zariz’a</a:t>
            </a: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Song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DeKalb &amp; Rockdale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F4B599-A5BA-4FC8-8247-C0ED4D397126}"/>
              </a:ext>
            </a:extLst>
          </p:cNvPr>
          <p:cNvSpPr/>
          <p:nvPr/>
        </p:nvSpPr>
        <p:spPr>
          <a:xfrm>
            <a:off x="7796050" y="5562600"/>
            <a:ext cx="2895600" cy="1066800"/>
          </a:xfrm>
          <a:prstGeom prst="roundRect">
            <a:avLst/>
          </a:prstGeom>
          <a:solidFill>
            <a:srgbClr val="FF8F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Bridges to Understanding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Cobb, Cherokee &amp; Paulding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7E6853-CDFC-54E4-E172-BA46F7CCF286}"/>
              </a:ext>
            </a:extLst>
          </p:cNvPr>
          <p:cNvSpPr/>
          <p:nvPr/>
        </p:nvSpPr>
        <p:spPr>
          <a:xfrm>
            <a:off x="4753305" y="2822000"/>
            <a:ext cx="2895600" cy="1066800"/>
          </a:xfrm>
          <a:prstGeom prst="roundRect">
            <a:avLst/>
          </a:prstGeom>
          <a:solidFill>
            <a:srgbClr val="FCCA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We are all in this together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For grandparents &amp; Foster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Fulton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DA7DF4-F593-D0B6-20C9-69DA99BC3663}"/>
              </a:ext>
            </a:extLst>
          </p:cNvPr>
          <p:cNvSpPr/>
          <p:nvPr/>
        </p:nvSpPr>
        <p:spPr>
          <a:xfrm>
            <a:off x="4572000" y="4272380"/>
            <a:ext cx="3192516" cy="19760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FFFFFF"/>
                </a:solidFill>
                <a:latin typeface="Arial"/>
              </a:rPr>
              <a:t>Interested in starting a group?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FFFFFF"/>
                </a:solidFill>
                <a:latin typeface="Arial"/>
              </a:rPr>
              <a:t>Contact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/>
              </a:rPr>
              <a:t>Cindy Saylor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/>
              </a:rPr>
              <a:t>cindy@p2pga.org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590800" y="287311"/>
            <a:ext cx="503555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Tahoma" pitchFamily="34" charset="0"/>
              </a:rPr>
              <a:t>6. Free Trainings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17412" name="Text Box 16"/>
          <p:cNvSpPr txBox="1">
            <a:spLocks noChangeArrowheads="1"/>
          </p:cNvSpPr>
          <p:nvPr/>
        </p:nvSpPr>
        <p:spPr bwMode="auto">
          <a:xfrm>
            <a:off x="1752600" y="1447801"/>
            <a:ext cx="41148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P2P Provides</a:t>
            </a:r>
          </a:p>
          <a:p>
            <a:pPr marL="341313" indent="-233363" fontAlgn="base"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trainer/trainers</a:t>
            </a:r>
          </a:p>
          <a:p>
            <a:pPr marL="341313" indent="-233363" fontAlgn="base"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Virtual platform</a:t>
            </a:r>
          </a:p>
          <a:p>
            <a:pPr marL="341313" indent="-233363" fontAlgn="base"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Full curriculum including PowerPoint and handouts</a:t>
            </a:r>
          </a:p>
          <a:p>
            <a:pPr marL="341313" indent="-233363" fontAlgn="base"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Fliers for the host to use</a:t>
            </a:r>
          </a:p>
          <a:p>
            <a:pPr marL="341313" indent="-233363" fontAlgn="base">
              <a:spcBef>
                <a:spcPct val="5000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Advertising on our calendar of events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0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 rot="223459">
            <a:off x="5848350" y="1277591"/>
            <a:ext cx="444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76B900"/>
                </a:solidFill>
                <a:latin typeface="Georgia" pitchFamily="18" charset="0"/>
                <a:cs typeface="Arial" charset="0"/>
              </a:rPr>
              <a:t>Just pick up the phone or email us to schedule a training!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 l="15625" t="41667" r="12500"/>
          <a:stretch>
            <a:fillRect/>
          </a:stretch>
        </p:blipFill>
        <p:spPr bwMode="auto">
          <a:xfrm>
            <a:off x="5943600" y="2895600"/>
            <a:ext cx="425608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9" name="Text Box 364"/>
          <p:cNvSpPr txBox="1">
            <a:spLocks noChangeArrowheads="1"/>
          </p:cNvSpPr>
          <p:nvPr/>
        </p:nvSpPr>
        <p:spPr bwMode="auto">
          <a:xfrm>
            <a:off x="2286000" y="5943600"/>
            <a:ext cx="7848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Call Toll Free 1-800-229-2038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962006" y="355600"/>
            <a:ext cx="6096000" cy="1016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P2P Trainings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87830" y="1371601"/>
            <a:ext cx="4495800" cy="4878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fontAlgn="base">
              <a:spcBef>
                <a:spcPct val="8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  <a:cs typeface="Tahoma" pitchFamily="34" charset="0"/>
              </a:rPr>
              <a:t>Special Education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 Brief Overview of Special Education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Parental Rights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IEP &amp; Effective Communication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Inclusion in Schools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Understanding the School Discipline Process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Focusing on a Vision and Strengths to get to Measurable Goals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Unlocking Ambitious IEP goals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53200" y="1324304"/>
            <a:ext cx="3950970" cy="4926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fontAlgn="base">
              <a:spcBef>
                <a:spcPct val="8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2D2D8A">
                    <a:lumMod val="60000"/>
                    <a:lumOff val="40000"/>
                  </a:srgbClr>
                </a:solidFill>
                <a:latin typeface="Tahoma" pitchFamily="34" charset="0"/>
                <a:cs typeface="Tahoma" pitchFamily="34" charset="0"/>
              </a:rPr>
              <a:t>Health Care</a:t>
            </a:r>
          </a:p>
          <a:p>
            <a:pPr marL="287338" indent="-287338" fontAlgn="base">
              <a:spcBef>
                <a:spcPts val="1200"/>
              </a:spcBef>
              <a:spcAft>
                <a:spcPts val="120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Medicaid and Home and Community-Based Services Basics Overview</a:t>
            </a:r>
          </a:p>
          <a:p>
            <a:pPr marL="287338" indent="-287338" fontAlgn="base">
              <a:spcBef>
                <a:spcPts val="1200"/>
              </a:spcBef>
              <a:spcAft>
                <a:spcPts val="120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Medicaid and Care Management Organizations (CMOs)</a:t>
            </a:r>
          </a:p>
          <a:p>
            <a:pPr marL="287338" indent="-287338" fontAlgn="base">
              <a:spcBef>
                <a:spcPts val="1200"/>
              </a:spcBef>
              <a:spcAft>
                <a:spcPts val="120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Transition to Adult Healthcare</a:t>
            </a:r>
          </a:p>
          <a:p>
            <a:pPr marL="287338" indent="-287338" fontAlgn="base">
              <a:spcBef>
                <a:spcPts val="1200"/>
              </a:spcBef>
              <a:spcAft>
                <a:spcPts val="120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Medicaid &amp; KB Waiver</a:t>
            </a:r>
          </a:p>
          <a:p>
            <a:pPr marL="287338" indent="-287338" fontAlgn="base">
              <a:spcBef>
                <a:spcPts val="1200"/>
              </a:spcBef>
              <a:spcAft>
                <a:spcPts val="120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Medicaid and NOW/COMP Waiver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79570" y="279400"/>
            <a:ext cx="6096000" cy="1016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P2P Trainings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15193" y="1493158"/>
            <a:ext cx="4585607" cy="203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fontAlgn="base">
              <a:spcBef>
                <a:spcPct val="8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  <a:cs typeface="Tahoma" pitchFamily="34" charset="0"/>
              </a:rPr>
              <a:t>Assistive Technology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Assistive Technology for school age children  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Assistive Technology for Young Children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4A4DEF01-095A-4E72-AE90-059B8CB350B9}"/>
              </a:ext>
            </a:extLst>
          </p:cNvPr>
          <p:cNvSpPr/>
          <p:nvPr/>
        </p:nvSpPr>
        <p:spPr>
          <a:xfrm>
            <a:off x="1804307" y="3726544"/>
            <a:ext cx="4748893" cy="1638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fontAlgn="base">
              <a:spcBef>
                <a:spcPct val="8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  <a:cs typeface="Tahoma" pitchFamily="34" charset="0"/>
              </a:rPr>
              <a:t>Advocacy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Skills that help empower you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Youth development-Self Determination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05600" y="1489528"/>
            <a:ext cx="3810000" cy="38753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 fontAlgn="base">
              <a:spcBef>
                <a:spcPct val="8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  <a:cs typeface="Tahoma" pitchFamily="34" charset="0"/>
              </a:rPr>
              <a:t>Transitions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Transition at age 3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Transition from High School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Keys to help your teen get a first job</a:t>
            </a:r>
          </a:p>
          <a:p>
            <a:pPr marL="287338" indent="-287338" fontAlgn="base">
              <a:spcBef>
                <a:spcPct val="80000"/>
              </a:spcBef>
              <a:spcAft>
                <a:spcPct val="0"/>
              </a:spcAft>
              <a:buSzPct val="150000"/>
              <a:buBlip>
                <a:blip r:embed="rId4"/>
              </a:buBlip>
              <a:defRPr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Transition from Elementary to Middle school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04306" y="5606142"/>
            <a:ext cx="86106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341313" algn="ctr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  <a:cs typeface="Tahoma" pitchFamily="34" charset="0"/>
              </a:rPr>
              <a:t>Webinars</a:t>
            </a:r>
          </a:p>
          <a:p>
            <a:pPr marL="341313" indent="-341313" eaLnBrk="0" fontAlgn="base" hangingPunct="0">
              <a:spcBef>
                <a:spcPct val="0"/>
              </a:spcBef>
              <a:spcAft>
                <a:spcPts val="1200"/>
              </a:spcAft>
              <a:buSzPct val="150000"/>
              <a:buBlip>
                <a:blip r:embed="rId4"/>
              </a:buBlip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Topical Sessions on a wide variety of topics by parents and professionals</a:t>
            </a: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28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1676401" y="1295401"/>
            <a:ext cx="5450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4555C7"/>
                </a:solidFill>
                <a:latin typeface="Tahoma" pitchFamily="34" charset="0"/>
                <a:cs typeface="Tahoma" pitchFamily="34" charset="0"/>
              </a:rPr>
              <a:t>How can WE help you?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638300" y="1900501"/>
            <a:ext cx="8623307" cy="16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indent="-338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Call us &amp; schedule a training!</a:t>
            </a:r>
          </a:p>
          <a:p>
            <a:pPr marL="338138" indent="-338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We provide accurate and meaningful information in a variety of formats.</a:t>
            </a:r>
            <a:endParaRPr lang="en-US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876801" y="4073455"/>
            <a:ext cx="5384807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 can YOU help us?</a:t>
            </a: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3848100" y="4750147"/>
            <a:ext cx="7162800" cy="16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indent="-338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Encourage families and professionals to attend our trainings!</a:t>
            </a:r>
          </a:p>
          <a:p>
            <a:pPr marL="338138" indent="-338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Suggest OR train on a topic via our webinars!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83400"/>
          </a:xfrm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657600" y="1752601"/>
            <a:ext cx="4344988" cy="320357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P2P &amp; ME!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An Overview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Programs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Services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447800" y="4953000"/>
            <a:ext cx="929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4555C7"/>
                </a:solidFill>
                <a:latin typeface="Georgia" pitchFamily="18" charset="0"/>
                <a:cs typeface="Arial" charset="0"/>
              </a:rPr>
              <a:t>Supporting Georgia families of  children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4555C7"/>
                </a:solidFill>
                <a:latin typeface="Georgia" pitchFamily="18" charset="0"/>
                <a:cs typeface="Arial" charset="0"/>
              </a:rPr>
              <a:t> with disabilities &amp; special healthcare needs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Mitzi Proffitt, Director of Support Services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4"/>
              </a:rPr>
              <a:t>Mitzi@p2pga.org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Sitara Nayak ,VP of Programs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5"/>
              </a:rPr>
              <a:t>Sitara@p2pga.org</a:t>
            </a:r>
            <a:endParaRPr lang="en-US" sz="2000" b="1" dirty="0">
              <a:solidFill>
                <a:srgbClr val="4555C7"/>
              </a:solidFill>
              <a:latin typeface="Georgia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91000" y="304801"/>
            <a:ext cx="624840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Tahoma" pitchFamily="34" charset="0"/>
              </a:rPr>
              <a:t>7. Online Opportunities</a:t>
            </a:r>
          </a:p>
        </p:txBody>
      </p:sp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4" cstate="print"/>
          <a:srcRect t="11838" b="8301"/>
          <a:stretch>
            <a:fillRect/>
          </a:stretch>
        </p:blipFill>
        <p:spPr bwMode="auto">
          <a:xfrm rot="-532214">
            <a:off x="1958976" y="1692276"/>
            <a:ext cx="2397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 rot="-357267">
            <a:off x="1858963" y="471423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Castellar" pitchFamily="18" charset="0"/>
                <a:cs typeface="Arial" charset="0"/>
              </a:rPr>
              <a:t>P2P Email News Blasts </a:t>
            </a:r>
          </a:p>
        </p:txBody>
      </p:sp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5938">
            <a:off x="4780905" y="1504874"/>
            <a:ext cx="2209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65684">
            <a:off x="5002109" y="2900455"/>
            <a:ext cx="2260261" cy="83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660000">
            <a:off x="8566601" y="2088591"/>
            <a:ext cx="1524000" cy="508000"/>
          </a:xfrm>
          <a:prstGeom prst="rect">
            <a:avLst/>
          </a:prstGeom>
          <a:noFill/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47058">
            <a:off x="7215188" y="3182939"/>
            <a:ext cx="3276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364"/>
          <p:cNvSpPr txBox="1">
            <a:spLocks noChangeArrowheads="1"/>
          </p:cNvSpPr>
          <p:nvPr/>
        </p:nvSpPr>
        <p:spPr bwMode="auto">
          <a:xfrm>
            <a:off x="2286000" y="5943600"/>
            <a:ext cx="7848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Visit us at www.p2pga.org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022726" y="228601"/>
            <a:ext cx="6645275" cy="7080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What you can do for us…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981200" y="1066801"/>
            <a:ext cx="8610600" cy="840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Collaborate with us to help families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Tell your families to call us!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Use our Special Needs Database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Host Trainings!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Refer potential Supporting Parents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Become a Supporting Parent!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Start a support group or refer interested parents!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Check out our website www.p2pga.org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Follow us on Facebook/Twitter!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Donate time, talents, or money!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83400"/>
          </a:xfr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819400" y="1371601"/>
            <a:ext cx="7239000" cy="7080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Why Are We Here Today?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F80D4-04C2-4529-9F2E-2DDD87833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1785901" y="2851634"/>
            <a:ext cx="2926080" cy="1947054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t="11627" b="4555"/>
          <a:stretch>
            <a:fillRect/>
          </a:stretch>
        </p:blipFill>
        <p:spPr bwMode="auto">
          <a:xfrm>
            <a:off x="4922838" y="2424826"/>
            <a:ext cx="2346325" cy="2746375"/>
          </a:xfrm>
          <a:prstGeom prst="rect">
            <a:avLst/>
          </a:prstGeom>
          <a:noFill/>
          <a:ln w="19050">
            <a:solidFill>
              <a:srgbClr val="4555C7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 t="9296" b="6778"/>
          <a:stretch>
            <a:fillRect/>
          </a:stretch>
        </p:blipFill>
        <p:spPr bwMode="auto">
          <a:xfrm rot="1032716">
            <a:off x="7473473" y="2879637"/>
            <a:ext cx="2916190" cy="1836748"/>
          </a:xfrm>
          <a:prstGeom prst="rect">
            <a:avLst/>
          </a:prstGeom>
          <a:noFill/>
          <a:ln w="6350">
            <a:solidFill>
              <a:srgbClr val="4555C7"/>
            </a:solidFill>
            <a:miter lim="800000"/>
            <a:headEnd/>
            <a:tailEnd/>
          </a:ln>
          <a:effectLst/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676400" y="5715000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43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WE  want to partner with YOU </a:t>
            </a:r>
            <a:b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</a:br>
            <a: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to help YOU and the parents in your community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2P_ppt_Co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83400"/>
          </a:xfrm>
        </p:spPr>
      </p:pic>
      <p:pic>
        <p:nvPicPr>
          <p:cNvPr id="27651" name="Picture 3" descr="P2P_ppt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012466" y="1371601"/>
            <a:ext cx="8503134" cy="4955203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P2P &amp; ME!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Thank you for listening!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Remember,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help is just a phone call or click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away…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Main Number: 800-229-2038 Website: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4"/>
              </a:rPr>
              <a:t>www.p2pga.org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Other contacts: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Mitzi Proffitt, Director of Support Services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5"/>
              </a:rPr>
              <a:t>Mitzi@p2pga.org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Sitara Nayak ,VP of Programs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6"/>
              </a:rPr>
              <a:t>Sitara@p2pga.org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83400"/>
          </a:xfrm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657600" y="1752601"/>
            <a:ext cx="4344988" cy="320357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P2P &amp; ME!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An Overview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Programs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Services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447800" y="4953000"/>
            <a:ext cx="929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Supporting Georgia families of  children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 with disabilities &amp; special healthcare needs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Mitzi Proffitt, Director of Support Services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4"/>
              </a:rPr>
              <a:t>Mitzi@p2pga.org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Sitara Nayak ,VP of Programs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5"/>
              </a:rPr>
              <a:t>Sitara@p2pga.org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5C7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2P_ppt_Co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83400"/>
          </a:xfrm>
        </p:spPr>
      </p:pic>
      <p:pic>
        <p:nvPicPr>
          <p:cNvPr id="5123" name="Picture 3" descr="P2P_ppt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895600" y="1332340"/>
            <a:ext cx="7239000" cy="7080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Why Are We Here Today?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524000" y="5777088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1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WE want to partner with YOU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to help YOU and the parents in your community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333500" y="2362200"/>
            <a:ext cx="7581900" cy="30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86150" marR="0" lvl="2" indent="-514350" algn="l" defTabSz="1143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Who we are</a:t>
            </a:r>
          </a:p>
          <a:p>
            <a:pPr marL="3486150" marR="0" lvl="2" indent="-514350" algn="l" defTabSz="1143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What we do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  <a:p>
            <a:pPr marL="3486150" marR="0" lvl="2" indent="-514350" algn="l" defTabSz="1143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How we can help you</a:t>
            </a:r>
          </a:p>
          <a:p>
            <a:pPr marL="3486150" marR="0" lvl="2" indent="-514350" algn="l" defTabSz="1143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How you can help us</a:t>
            </a:r>
          </a:p>
          <a:p>
            <a:pPr marL="3486150" marR="0" lvl="2" indent="-514350" algn="l" defTabSz="1143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pic>
        <p:nvPicPr>
          <p:cNvPr id="8" name="Picture 7" descr="A group of parent to parent  staff posing for a photo&#10;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6163103" y="2533136"/>
            <a:ext cx="4119684" cy="268250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sz="4000" b="1">
                <a:solidFill>
                  <a:schemeClr val="tx1"/>
                </a:solidFill>
                <a:latin typeface="Tahoma" pitchFamily="34" charset="0"/>
              </a:rPr>
              <a:t>Who we are . . 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95400"/>
            <a:ext cx="8382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</a:rPr>
              <a:t>We are Georgia’s Parent Training and Information Center (PTI)</a:t>
            </a:r>
            <a:r>
              <a:rPr lang="en-US" sz="2400">
                <a:solidFill>
                  <a:srgbClr val="4555C7"/>
                </a:solidFill>
                <a:latin typeface="Tahoma" pitchFamily="34" charset="0"/>
              </a:rPr>
              <a:t> </a:t>
            </a:r>
            <a:r>
              <a:rPr lang="en-US" sz="2400">
                <a:latin typeface="Tahoma" pitchFamily="34" charset="0"/>
              </a:rPr>
              <a:t>– providing information to families so that they can be equal partners in the educational decision-making process.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endParaRPr lang="en-US" sz="2400" b="1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</a:rPr>
              <a:t>We are Georgia’s Family to Family Health Information Center (F2F) </a:t>
            </a:r>
            <a:r>
              <a:rPr lang="en-US" sz="2400">
                <a:latin typeface="Tahoma" pitchFamily="34" charset="0"/>
              </a:rPr>
              <a:t>–</a:t>
            </a:r>
            <a:r>
              <a:rPr lang="en-US" sz="2400" b="1">
                <a:latin typeface="Tahoma" pitchFamily="34" charset="0"/>
              </a:rPr>
              <a:t> </a:t>
            </a:r>
            <a:r>
              <a:rPr lang="en-US" sz="2400">
                <a:latin typeface="Tahoma" pitchFamily="34" charset="0"/>
              </a:rPr>
              <a:t>providing information to families so they can make better health-related decisions.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endParaRPr lang="en-US" sz="240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</a:rPr>
              <a:t>We are the Central Directory for Georgia’s Babies Can’t Wait (Part C) Program </a:t>
            </a:r>
            <a:r>
              <a:rPr lang="en-US" sz="2400">
                <a:latin typeface="Tahoma" pitchFamily="34" charset="0"/>
              </a:rPr>
              <a:t>-</a:t>
            </a:r>
            <a:r>
              <a:rPr lang="en-US" sz="2400" b="1">
                <a:latin typeface="Tahoma" pitchFamily="34" charset="0"/>
              </a:rPr>
              <a:t> </a:t>
            </a:r>
            <a:r>
              <a:rPr lang="en-US" sz="2400">
                <a:latin typeface="Tahoma" pitchFamily="34" charset="0"/>
              </a:rPr>
              <a:t>assisting families of children in need of early intervention services with information and resources.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endParaRPr lang="en-US" sz="240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</a:rPr>
              <a:t>We are the State Affiliate of Parent to Parent USA </a:t>
            </a:r>
            <a:r>
              <a:rPr lang="en-US" sz="2400">
                <a:latin typeface="Tahoma" pitchFamily="34" charset="0"/>
              </a:rPr>
              <a:t>– providing research-based best practice emotional support.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sz="1800">
              <a:solidFill>
                <a:srgbClr val="3333CC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en-US" sz="1800">
              <a:solidFill>
                <a:srgbClr val="33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14800" y="0"/>
            <a:ext cx="65532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What we do . . 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28800" y="1219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We encourage families to work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</a:b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with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systems . . . not 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against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 them!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57228"/>
            <a:ext cx="5334000" cy="3151632"/>
          </a:xfrm>
          <a:prstGeom prst="rect">
            <a:avLst/>
          </a:prstGeo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0" y="5780089"/>
            <a:ext cx="73914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And we ARE Parents!  We are not paid advocates or attorneys!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648200" y="190500"/>
            <a:ext cx="65532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What we do . . .</a:t>
            </a: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2438400" y="1143001"/>
            <a:ext cx="6400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7 Core Services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352800" y="1905000"/>
            <a:ext cx="73152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Special Needs Database</a:t>
            </a:r>
          </a:p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Roadmap to Success</a:t>
            </a:r>
          </a:p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Supporting Parents </a:t>
            </a:r>
          </a:p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One-On-One Assistance</a:t>
            </a:r>
          </a:p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Navigator Project</a:t>
            </a:r>
          </a:p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Free Trainings </a:t>
            </a:r>
          </a:p>
          <a:p>
            <a:pPr marL="514350" marR="0" lvl="0" indent="-51435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On-Line Opportunities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86200" y="228601"/>
            <a:ext cx="662940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Tahoma" pitchFamily="34" charset="0"/>
              </a:rPr>
              <a:t>1. Special Needs Database</a:t>
            </a:r>
          </a:p>
        </p:txBody>
      </p:sp>
      <p:graphicFrame>
        <p:nvGraphicFramePr>
          <p:cNvPr id="1026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066800"/>
          <a:ext cx="452913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7691040" imgH="9974160" progId="AcroExch.Document.11">
                  <p:embed/>
                </p:oleObj>
              </mc:Choice>
              <mc:Fallback>
                <p:oleObj name="Acrobat Document" r:id="rId4" imgW="7691040" imgH="9974160" progId="AcroExch.Document.11">
                  <p:embed/>
                  <p:pic>
                    <p:nvPicPr>
                      <p:cNvPr id="1026" name="Object 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4529138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6400800" y="114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Tahoma" pitchFamily="34" charset="0"/>
              </a:rPr>
              <a:t>Over 6,000 Resources in 160 Categories!</a:t>
            </a:r>
          </a:p>
        </p:txBody>
      </p:sp>
      <p:sp>
        <p:nvSpPr>
          <p:cNvPr id="1029" name="Text Box 364"/>
          <p:cNvSpPr txBox="1">
            <a:spLocks noChangeArrowheads="1"/>
          </p:cNvSpPr>
          <p:nvPr/>
        </p:nvSpPr>
        <p:spPr bwMode="auto">
          <a:xfrm>
            <a:off x="6553200" y="3200401"/>
            <a:ext cx="30813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Access the Database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24 Hours Per Day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Visit our Website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hlinkClick r:id="rId6"/>
              </a:rPr>
              <a:t>www.p2pga.org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031" name="Text Box 364"/>
          <p:cNvSpPr txBox="1">
            <a:spLocks noChangeArrowheads="1"/>
          </p:cNvSpPr>
          <p:nvPr/>
        </p:nvSpPr>
        <p:spPr bwMode="auto">
          <a:xfrm>
            <a:off x="2286000" y="6096000"/>
            <a:ext cx="7848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2P_ppt_Co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83400"/>
          </a:xfrm>
        </p:spPr>
      </p:pic>
      <p:pic>
        <p:nvPicPr>
          <p:cNvPr id="5123" name="Picture 3" descr="P2P_ppt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895600" y="1332340"/>
            <a:ext cx="7239000" cy="7080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Why Are We Here Today?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524000" y="5777088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43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WE want to partner with YOU </a:t>
            </a:r>
            <a:b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</a:br>
            <a: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to help YOU and the parents in your community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333500" y="2362200"/>
            <a:ext cx="7581900" cy="305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86150" lvl="2" indent="-514350" defTabSz="1143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50000"/>
              <a:buBlip>
                <a:blip r:embed="rId4"/>
              </a:buBlip>
            </a:pPr>
            <a:r>
              <a:rPr lang="en-US" sz="26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Who we are</a:t>
            </a:r>
          </a:p>
          <a:p>
            <a:pPr marL="3486150" lvl="2" indent="-514350" defTabSz="1143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50000"/>
              <a:buBlip>
                <a:blip r:embed="rId4"/>
              </a:buBlip>
            </a:pPr>
            <a:r>
              <a:rPr lang="en-US" sz="26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What we do</a:t>
            </a:r>
            <a:endParaRPr lang="en-US" sz="2600">
              <a:solidFill>
                <a:srgbClr val="3333CC"/>
              </a:solidFill>
              <a:latin typeface="Tahoma" pitchFamily="34" charset="0"/>
              <a:cs typeface="Arial" charset="0"/>
            </a:endParaRPr>
          </a:p>
          <a:p>
            <a:pPr marL="3486150" lvl="2" indent="-514350" defTabSz="1143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50000"/>
              <a:buBlip>
                <a:blip r:embed="rId4"/>
              </a:buBlip>
            </a:pPr>
            <a:r>
              <a:rPr lang="en-US" sz="26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How we can help you</a:t>
            </a:r>
          </a:p>
          <a:p>
            <a:pPr marL="3486150" lvl="2" indent="-514350" defTabSz="1143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150000"/>
              <a:buBlip>
                <a:blip r:embed="rId4"/>
              </a:buBlip>
            </a:pPr>
            <a:r>
              <a:rPr lang="en-US" sz="26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How you can help us</a:t>
            </a:r>
          </a:p>
          <a:p>
            <a:pPr marL="3486150" lvl="2" indent="-514350" defTabSz="1143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800" b="1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8" name="Picture 7" descr="A group of parent to parent  staff posing for a photo&#10;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000">
            <a:off x="6163103" y="2533136"/>
            <a:ext cx="4119684" cy="268250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762598" y="1171321"/>
            <a:ext cx="5450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 can WE help you?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626712" y="1913697"/>
            <a:ext cx="6096000" cy="19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Call us &amp; tell your families to call us!</a:t>
            </a:r>
          </a:p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Visit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hlinkClick r:id="rId5"/>
              </a:rPr>
              <a:t>www.p2pga.org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, and conduct searches yourself!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219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724401" y="4067407"/>
            <a:ext cx="5384807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 can YOU help us?</a:t>
            </a: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4487863" y="4953001"/>
            <a:ext cx="6400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Contact us if you see resources need updating!</a:t>
            </a:r>
          </a:p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Contact us if you know of resources not included!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657600" y="228601"/>
            <a:ext cx="670560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charset="0"/>
              </a:rPr>
              <a:t>2. P2P Roadmap to Success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SimSun" pitchFamily="2" charset="-122"/>
              <a:cs typeface="Arial" charset="0"/>
            </a:endParaRPr>
          </a:p>
        </p:txBody>
      </p:sp>
      <p:pic>
        <p:nvPicPr>
          <p:cNvPr id="1013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8590" t="9943" r="4478" b="14030"/>
          <a:stretch>
            <a:fillRect/>
          </a:stretch>
        </p:blipFill>
        <p:spPr bwMode="auto">
          <a:xfrm>
            <a:off x="4724400" y="1143000"/>
            <a:ext cx="5422900" cy="3278188"/>
          </a:xfrm>
          <a:prstGeom prst="rect">
            <a:avLst/>
          </a:prstGeom>
          <a:ln w="38100" cap="sq">
            <a:solidFill>
              <a:srgbClr val="4555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1371601"/>
            <a:ext cx="25146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Tons of information!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All clickable…</a:t>
            </a:r>
          </a:p>
          <a:p>
            <a:pPr marL="293688" marR="0" lvl="0" indent="-293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Reading materials</a:t>
            </a:r>
          </a:p>
          <a:p>
            <a:pPr marL="293688" marR="0" lvl="0" indent="-293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Videos</a:t>
            </a:r>
          </a:p>
          <a:p>
            <a:pPr marL="293688" marR="0" lvl="0" indent="-2936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pitchFamily="34" charset="0"/>
              </a:rPr>
              <a:t>Links to useful sites</a:t>
            </a:r>
          </a:p>
        </p:txBody>
      </p:sp>
      <p:sp>
        <p:nvSpPr>
          <p:cNvPr id="10246" name="Text Box 364"/>
          <p:cNvSpPr txBox="1">
            <a:spLocks noChangeArrowheads="1"/>
          </p:cNvSpPr>
          <p:nvPr/>
        </p:nvSpPr>
        <p:spPr bwMode="auto">
          <a:xfrm>
            <a:off x="4648200" y="4549775"/>
            <a:ext cx="6019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Access the Roadmap 24 Hours Per Day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Visit our Website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hlinkClick r:id="rId5"/>
              </a:rPr>
              <a:t>roadmap.p2pga.org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</a:p>
        </p:txBody>
      </p:sp>
      <p:sp>
        <p:nvSpPr>
          <p:cNvPr id="2" name="Text Box 364">
            <a:extLst>
              <a:ext uri="{FF2B5EF4-FFF2-40B4-BE49-F238E27FC236}">
                <a16:creationId xmlns:a16="http://schemas.microsoft.com/office/drawing/2014/main" id="{B4940EF4-EF9F-1162-9D32-7C1DCE9A4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6001"/>
            <a:ext cx="7848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86200" y="228601"/>
            <a:ext cx="6477000" cy="61978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charset="0"/>
              </a:rPr>
              <a:t>3. Supporting Parents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 rot="-369405">
            <a:off x="1609726" y="1117600"/>
            <a:ext cx="3890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Trained Parent Volunteers across the state!  Great source of Emotional Support!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25" y="3306442"/>
            <a:ext cx="35433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1219201"/>
            <a:ext cx="4800600" cy="3940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We train caregivers to support other families when they need it…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We can match parents in a number of ways, including:  </a:t>
            </a:r>
          </a:p>
          <a:p>
            <a:pPr marL="5762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child’s disability  </a:t>
            </a:r>
          </a:p>
          <a:p>
            <a:pPr marL="5762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medical condition </a:t>
            </a:r>
          </a:p>
          <a:p>
            <a:pPr marL="5762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specific educational issue</a:t>
            </a:r>
          </a:p>
          <a:p>
            <a:pPr marL="5762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health issues</a:t>
            </a:r>
          </a:p>
          <a:p>
            <a:pPr marL="5762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child’s age</a:t>
            </a:r>
          </a:p>
        </p:txBody>
      </p:sp>
      <p:sp>
        <p:nvSpPr>
          <p:cNvPr id="2" name="Text Box 364">
            <a:extLst>
              <a:ext uri="{FF2B5EF4-FFF2-40B4-BE49-F238E27FC236}">
                <a16:creationId xmlns:a16="http://schemas.microsoft.com/office/drawing/2014/main" id="{A55ECB87-B3AF-A8A7-20BE-AC70716B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4413"/>
            <a:ext cx="7848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5181601" y="4020235"/>
            <a:ext cx="5384807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 can YOU help us?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473204" y="1865531"/>
            <a:ext cx="6756396" cy="16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Call us &amp; tell your families to call for a match!</a:t>
            </a:r>
          </a:p>
          <a:p>
            <a:pPr marL="338138" marR="0" lvl="0" indent="-3381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and your families can be trained to offer this support to other parents!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1676401" y="1219201"/>
            <a:ext cx="5450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 can WE help you?</a:t>
            </a:r>
          </a:p>
        </p:txBody>
      </p:sp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876800" y="4689424"/>
            <a:ext cx="6400800" cy="16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Spread the word to families!</a:t>
            </a:r>
          </a:p>
          <a:p>
            <a:pPr marL="338138" marR="0" lvl="0" indent="-3381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Help legitimize the need for emotional support!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10000" y="304800"/>
            <a:ext cx="6629400" cy="55387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charset="0"/>
              </a:rPr>
              <a:t>4. One-On-One Assistance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66" y="1327143"/>
            <a:ext cx="2759668" cy="2768730"/>
          </a:xfrm>
          <a:prstGeom prst="rect">
            <a:avLst/>
          </a:prstGeom>
        </p:spPr>
      </p:pic>
      <p:sp>
        <p:nvSpPr>
          <p:cNvPr id="14341" name="TextBox 9"/>
          <p:cNvSpPr txBox="1">
            <a:spLocks noChangeArrowheads="1"/>
          </p:cNvSpPr>
          <p:nvPr/>
        </p:nvSpPr>
        <p:spPr bwMode="auto">
          <a:xfrm rot="-347633">
            <a:off x="1644081" y="4371470"/>
            <a:ext cx="37925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Help based on family needs, from simple to intensive assistance available!</a:t>
            </a: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781800" y="1379425"/>
            <a:ext cx="36576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 marR="0" lvl="3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Talk to another PARENT, trained on latest practices, laws, and trends!</a:t>
            </a:r>
          </a:p>
          <a:p>
            <a:pPr marL="53975" marR="0" lvl="3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53975" marR="0" lvl="3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Have access to Bilingual staff and resources!</a:t>
            </a:r>
          </a:p>
          <a:p>
            <a:pPr marL="53975" marR="0" lvl="3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53975" marR="0" lvl="3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Receive individualized and customized help with:</a:t>
            </a:r>
          </a:p>
          <a:p>
            <a:pPr marL="53975" marR="0" lvl="3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 EDUCATION issues</a:t>
            </a:r>
          </a:p>
          <a:p>
            <a:pPr marL="53975" marR="0" lvl="3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 HEALTH issues </a:t>
            </a:r>
          </a:p>
        </p:txBody>
      </p:sp>
      <p:sp>
        <p:nvSpPr>
          <p:cNvPr id="3" name="Text Box 364">
            <a:extLst>
              <a:ext uri="{FF2B5EF4-FFF2-40B4-BE49-F238E27FC236}">
                <a16:creationId xmlns:a16="http://schemas.microsoft.com/office/drawing/2014/main" id="{609EBBE6-AB55-73D3-376F-B8093928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386371"/>
            <a:ext cx="7848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91000" y="152401"/>
            <a:ext cx="5966698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P2P Coordinator Regions</a:t>
            </a:r>
          </a:p>
        </p:txBody>
      </p:sp>
      <p:pic>
        <p:nvPicPr>
          <p:cNvPr id="5" name="Picture 4" descr="Map of Georgia showing coordinator regions">
            <a:extLst>
              <a:ext uri="{FF2B5EF4-FFF2-40B4-BE49-F238E27FC236}">
                <a16:creationId xmlns:a16="http://schemas.microsoft.com/office/drawing/2014/main" id="{ECCF9688-65BA-CD10-7C95-77FF9F17D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9172"/>
            <a:ext cx="9144000" cy="604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4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505200" y="258574"/>
            <a:ext cx="472440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charset="0"/>
              </a:rPr>
              <a:t>5. Navigator Project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SimSun" pitchFamily="2" charset="-122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22" y="1408113"/>
            <a:ext cx="3731006" cy="2798255"/>
          </a:xfrm>
          <a:prstGeom prst="rect">
            <a:avLst/>
          </a:prstGeom>
        </p:spPr>
      </p:pic>
      <p:sp>
        <p:nvSpPr>
          <p:cNvPr id="16394" name="TextBox 10"/>
          <p:cNvSpPr txBox="1">
            <a:spLocks noChangeArrowheads="1"/>
          </p:cNvSpPr>
          <p:nvPr/>
        </p:nvSpPr>
        <p:spPr bwMode="auto">
          <a:xfrm rot="-369405">
            <a:off x="2040477" y="4536756"/>
            <a:ext cx="3890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Parent Leadership Training and Practice!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6553200" y="1295400"/>
            <a:ext cx="3657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Volunteer Parent Leadership Program of P2P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Training and performance expectations at each level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Designed to build collaborative community leaders</a:t>
            </a:r>
          </a:p>
        </p:txBody>
      </p:sp>
      <p:sp>
        <p:nvSpPr>
          <p:cNvPr id="3" name="Text Box 364">
            <a:extLst>
              <a:ext uri="{FF2B5EF4-FFF2-40B4-BE49-F238E27FC236}">
                <a16:creationId xmlns:a16="http://schemas.microsoft.com/office/drawing/2014/main" id="{C4C1FC8E-4A06-1A65-0E24-A5F7A0AE6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386371"/>
            <a:ext cx="7848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5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91000" y="228601"/>
            <a:ext cx="4548040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Support Group List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F6B0F5-6B4F-D14C-B96C-A22FE6662BF0}"/>
              </a:ext>
            </a:extLst>
          </p:cNvPr>
          <p:cNvSpPr/>
          <p:nvPr/>
        </p:nvSpPr>
        <p:spPr>
          <a:xfrm>
            <a:off x="1752600" y="1442621"/>
            <a:ext cx="2895600" cy="1143000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Spanish  Speaking Groups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Clayton &amp; Metro Atlanta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A768C2D-1590-3DEF-3E57-E3E029A91BD8}"/>
              </a:ext>
            </a:extLst>
          </p:cNvPr>
          <p:cNvSpPr/>
          <p:nvPr/>
        </p:nvSpPr>
        <p:spPr>
          <a:xfrm>
            <a:off x="1715816" y="3865152"/>
            <a:ext cx="2895600" cy="1066800"/>
          </a:xfrm>
          <a:prstGeom prst="roundRect">
            <a:avLst/>
          </a:prstGeom>
          <a:solidFill>
            <a:srgbClr val="A7D9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Rising Beyond Stillness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Columbia &amp; Richmond area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E5DD0A-5F0B-8329-A326-52CA38260616}"/>
              </a:ext>
            </a:extLst>
          </p:cNvPr>
          <p:cNvSpPr/>
          <p:nvPr/>
        </p:nvSpPr>
        <p:spPr>
          <a:xfrm>
            <a:off x="1676400" y="5638800"/>
            <a:ext cx="2895600" cy="106680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Connections for Special Parents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Franklin, Banks, Elbert &amp; surrounding areas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3EFFB8E-0F06-8A85-BF33-63CF8E274FFB}"/>
              </a:ext>
            </a:extLst>
          </p:cNvPr>
          <p:cNvSpPr/>
          <p:nvPr/>
        </p:nvSpPr>
        <p:spPr>
          <a:xfrm>
            <a:off x="7648905" y="1325575"/>
            <a:ext cx="2895600" cy="1066800"/>
          </a:xfrm>
          <a:prstGeom prst="roundRect">
            <a:avLst/>
          </a:prstGeom>
          <a:solidFill>
            <a:srgbClr val="EFF1A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Empowerment General Parent Support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Troup &amp; surrounding areas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04172F-FCE8-2302-3F87-AB175800285D}"/>
              </a:ext>
            </a:extLst>
          </p:cNvPr>
          <p:cNvSpPr/>
          <p:nvPr/>
        </p:nvSpPr>
        <p:spPr>
          <a:xfrm>
            <a:off x="7764516" y="3888800"/>
            <a:ext cx="2895600" cy="1066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Zariz’a</a:t>
            </a: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Song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DeKalb &amp; Rockdale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F4B599-A5BA-4FC8-8247-C0ED4D397126}"/>
              </a:ext>
            </a:extLst>
          </p:cNvPr>
          <p:cNvSpPr/>
          <p:nvPr/>
        </p:nvSpPr>
        <p:spPr>
          <a:xfrm>
            <a:off x="7796050" y="5562600"/>
            <a:ext cx="2895600" cy="1066800"/>
          </a:xfrm>
          <a:prstGeom prst="roundRect">
            <a:avLst/>
          </a:prstGeom>
          <a:solidFill>
            <a:srgbClr val="FF8F8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Bridges to Understanding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Cobb, Cherokee &amp; Paulding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7E6853-CDFC-54E4-E172-BA46F7CCF286}"/>
              </a:ext>
            </a:extLst>
          </p:cNvPr>
          <p:cNvSpPr/>
          <p:nvPr/>
        </p:nvSpPr>
        <p:spPr>
          <a:xfrm>
            <a:off x="4753305" y="2822000"/>
            <a:ext cx="2895600" cy="1066800"/>
          </a:xfrm>
          <a:prstGeom prst="roundRect">
            <a:avLst/>
          </a:prstGeom>
          <a:solidFill>
            <a:srgbClr val="FCCA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We are all in this together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For grandparents &amp; Foster parents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Fulton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DA7DF4-F593-D0B6-20C9-69DA99BC3663}"/>
              </a:ext>
            </a:extLst>
          </p:cNvPr>
          <p:cNvSpPr/>
          <p:nvPr/>
        </p:nvSpPr>
        <p:spPr>
          <a:xfrm>
            <a:off x="4572000" y="4272380"/>
            <a:ext cx="3192516" cy="197602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Interested in starting a group?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Contact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Cindy Saylor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cindy@p2pga.org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590800" y="287311"/>
            <a:ext cx="503555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Tahoma" pitchFamily="34" charset="0"/>
              </a:rPr>
              <a:t>6. Free Trainings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SimSun" pitchFamily="2" charset="-122"/>
              <a:cs typeface="Tahoma" pitchFamily="34" charset="0"/>
            </a:endParaRPr>
          </a:p>
        </p:txBody>
      </p:sp>
      <p:sp>
        <p:nvSpPr>
          <p:cNvPr id="17412" name="Text Box 16"/>
          <p:cNvSpPr txBox="1">
            <a:spLocks noChangeArrowheads="1"/>
          </p:cNvSpPr>
          <p:nvPr/>
        </p:nvSpPr>
        <p:spPr bwMode="auto">
          <a:xfrm>
            <a:off x="1752600" y="1447801"/>
            <a:ext cx="41148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P2P Provides</a:t>
            </a:r>
          </a:p>
          <a:p>
            <a:pPr marL="34131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The trainer/trainers</a:t>
            </a:r>
          </a:p>
          <a:p>
            <a:pPr marL="34131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Virtual platform</a:t>
            </a:r>
          </a:p>
          <a:p>
            <a:pPr marL="34131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Full curriculum including PowerPoint and handouts</a:t>
            </a:r>
          </a:p>
          <a:p>
            <a:pPr marL="34131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Fliers for the host to use</a:t>
            </a:r>
          </a:p>
          <a:p>
            <a:pPr marL="34131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Advertising on our calendar of events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 rot="223459">
            <a:off x="5848350" y="1277591"/>
            <a:ext cx="444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76B900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Just pick up the phone or email us to schedule a training!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 l="15625" t="41667" r="12500"/>
          <a:stretch>
            <a:fillRect/>
          </a:stretch>
        </p:blipFill>
        <p:spPr bwMode="auto">
          <a:xfrm>
            <a:off x="5943600" y="2895600"/>
            <a:ext cx="425608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9" name="Text Box 364"/>
          <p:cNvSpPr txBox="1">
            <a:spLocks noChangeArrowheads="1"/>
          </p:cNvSpPr>
          <p:nvPr/>
        </p:nvSpPr>
        <p:spPr bwMode="auto">
          <a:xfrm>
            <a:off x="2286000" y="5943600"/>
            <a:ext cx="7848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Call Toll Free 1-800-229-2038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962006" y="355600"/>
            <a:ext cx="6096000" cy="1016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P2P Trainings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87830" y="1371601"/>
            <a:ext cx="4495800" cy="4878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Special Education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 Brief Overview of Special Education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Parental Rights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IEP &amp; Effective Communication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Inclusion in Schools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Understanding the School Discipline Process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Focusing on a Vision and Strengths to get to Measurable Goals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Unlocking Ambitious IEP goals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53200" y="1324304"/>
            <a:ext cx="3950970" cy="49260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D2D8A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Health Care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Medicaid and Home and Community-Based Services Basics Overview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Medicaid and Care Management Organizations (CMOs)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Transition to Adult Healthcare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Medicaid &amp; KB Waiver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Medicaid and NOW/COMP Waiver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0"/>
            <a:ext cx="6553200" cy="1143000"/>
          </a:xfrm>
        </p:spPr>
        <p:txBody>
          <a:bodyPr/>
          <a:lstStyle/>
          <a:p>
            <a:pPr algn="l" eaLnBrk="1" hangingPunct="1"/>
            <a:r>
              <a:rPr lang="en-US" sz="4000" b="1">
                <a:solidFill>
                  <a:schemeClr val="tx1"/>
                </a:solidFill>
                <a:latin typeface="Tahoma" pitchFamily="34" charset="0"/>
              </a:rPr>
              <a:t>Who we are . . 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295400"/>
            <a:ext cx="8382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</a:rPr>
              <a:t>We are Georgia’s Parent Training and Information Center (PTI)</a:t>
            </a:r>
            <a:r>
              <a:rPr lang="en-US" sz="2400">
                <a:solidFill>
                  <a:srgbClr val="4555C7"/>
                </a:solidFill>
                <a:latin typeface="Tahoma" pitchFamily="34" charset="0"/>
              </a:rPr>
              <a:t> </a:t>
            </a:r>
            <a:r>
              <a:rPr lang="en-US" sz="2400">
                <a:latin typeface="Tahoma" pitchFamily="34" charset="0"/>
              </a:rPr>
              <a:t>– providing information to families so that they can be equal partners in the educational decision-making process.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endParaRPr lang="en-US" sz="2400" b="1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</a:rPr>
              <a:t>We are Georgia’s Family to Family Health Information Center (F2F) </a:t>
            </a:r>
            <a:r>
              <a:rPr lang="en-US" sz="2400">
                <a:latin typeface="Tahoma" pitchFamily="34" charset="0"/>
              </a:rPr>
              <a:t>–</a:t>
            </a:r>
            <a:r>
              <a:rPr lang="en-US" sz="2400" b="1">
                <a:latin typeface="Tahoma" pitchFamily="34" charset="0"/>
              </a:rPr>
              <a:t> </a:t>
            </a:r>
            <a:r>
              <a:rPr lang="en-US" sz="2400">
                <a:latin typeface="Tahoma" pitchFamily="34" charset="0"/>
              </a:rPr>
              <a:t>providing information to families so they can make better health-related decisions.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endParaRPr lang="en-US" sz="240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</a:rPr>
              <a:t>We are the Central Directory for Georgia’s Babies Can’t Wait (Part C) Program </a:t>
            </a:r>
            <a:r>
              <a:rPr lang="en-US" sz="2400">
                <a:latin typeface="Tahoma" pitchFamily="34" charset="0"/>
              </a:rPr>
              <a:t>-</a:t>
            </a:r>
            <a:r>
              <a:rPr lang="en-US" sz="2400" b="1">
                <a:latin typeface="Tahoma" pitchFamily="34" charset="0"/>
              </a:rPr>
              <a:t> </a:t>
            </a:r>
            <a:r>
              <a:rPr lang="en-US" sz="2400">
                <a:latin typeface="Tahoma" pitchFamily="34" charset="0"/>
              </a:rPr>
              <a:t>assisting families of children in need of early intervention services with information and resources.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endParaRPr lang="en-US" sz="240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SzPct val="150000"/>
              <a:buFontTx/>
              <a:buBlip>
                <a:blip r:embed="rId4"/>
              </a:buBlip>
            </a:pPr>
            <a:r>
              <a:rPr lang="en-US" sz="2400" b="1">
                <a:solidFill>
                  <a:srgbClr val="4555C7"/>
                </a:solidFill>
                <a:latin typeface="Tahoma" pitchFamily="34" charset="0"/>
              </a:rPr>
              <a:t>We are the State Affiliate of Parent to Parent USA </a:t>
            </a:r>
            <a:r>
              <a:rPr lang="en-US" sz="2400">
                <a:latin typeface="Tahoma" pitchFamily="34" charset="0"/>
              </a:rPr>
              <a:t>– providing research-based best practice emotional support.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sz="1800">
              <a:solidFill>
                <a:srgbClr val="3333CC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en-US" sz="1800">
              <a:solidFill>
                <a:srgbClr val="3333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79570" y="279400"/>
            <a:ext cx="6096000" cy="1016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P2P Trainings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15193" y="1493158"/>
            <a:ext cx="4585607" cy="20356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Assistive Technology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Assistive Technology for school age children  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Assistive Technology for Young Children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4A4DEF01-095A-4E72-AE90-059B8CB350B9}"/>
              </a:ext>
            </a:extLst>
          </p:cNvPr>
          <p:cNvSpPr/>
          <p:nvPr/>
        </p:nvSpPr>
        <p:spPr>
          <a:xfrm>
            <a:off x="1804307" y="3726544"/>
            <a:ext cx="4748893" cy="1638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Advocacy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Skills that help empower you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Youth development-Self Determination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05600" y="1489528"/>
            <a:ext cx="3810000" cy="38753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Transitions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Transition at age 3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Transition from High School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Keys to help your teen get a first job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Transition from Elementary to Middle school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04306" y="5606142"/>
            <a:ext cx="8610600" cy="1219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marR="0" lvl="0" indent="-3413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Webinars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50000"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Topical Sessions on a wide variety of topics by parents and professionals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23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1676401" y="1295401"/>
            <a:ext cx="5450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 can WE help you?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638300" y="1900501"/>
            <a:ext cx="8623307" cy="16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Call us &amp; schedule a training!</a:t>
            </a:r>
          </a:p>
          <a:p>
            <a:pPr marL="338138" marR="0" lvl="0" indent="-3381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We provide accurate and meaningful information in a variety of formats.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507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876801" y="4073455"/>
            <a:ext cx="5384807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 can YOU help us?</a:t>
            </a:r>
          </a:p>
        </p:txBody>
      </p:sp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3848100" y="4750147"/>
            <a:ext cx="7162800" cy="16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Encourage families and professionals to attend our trainings!</a:t>
            </a:r>
          </a:p>
          <a:p>
            <a:pPr marL="338138" marR="0" lvl="0" indent="-3381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Suggest OR train on a topic via our webinars!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91000" y="304801"/>
            <a:ext cx="624840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Tahoma" pitchFamily="34" charset="0"/>
              </a:rPr>
              <a:t>7. Online Opportunities</a:t>
            </a:r>
          </a:p>
        </p:txBody>
      </p:sp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4" cstate="print"/>
          <a:srcRect t="11838" b="8301"/>
          <a:stretch>
            <a:fillRect/>
          </a:stretch>
        </p:blipFill>
        <p:spPr bwMode="auto">
          <a:xfrm rot="-532214">
            <a:off x="1958976" y="1692276"/>
            <a:ext cx="23971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 rot="-357267">
            <a:off x="1858963" y="4714231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stellar" pitchFamily="18" charset="0"/>
                <a:ea typeface="+mn-ea"/>
                <a:cs typeface="Arial" charset="0"/>
              </a:rPr>
              <a:t>P2P Email News Blasts </a:t>
            </a:r>
          </a:p>
        </p:txBody>
      </p:sp>
      <p:pic>
        <p:nvPicPr>
          <p:cNvPr id="225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5938">
            <a:off x="4780905" y="1504874"/>
            <a:ext cx="2209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65684">
            <a:off x="5002109" y="2900455"/>
            <a:ext cx="2260261" cy="83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660000">
            <a:off x="8566601" y="2088591"/>
            <a:ext cx="1524000" cy="508000"/>
          </a:xfrm>
          <a:prstGeom prst="rect">
            <a:avLst/>
          </a:prstGeom>
          <a:noFill/>
        </p:spPr>
      </p:pic>
      <p:pic>
        <p:nvPicPr>
          <p:cNvPr id="225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47058">
            <a:off x="7215188" y="3182939"/>
            <a:ext cx="3276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364"/>
          <p:cNvSpPr txBox="1">
            <a:spLocks noChangeArrowheads="1"/>
          </p:cNvSpPr>
          <p:nvPr/>
        </p:nvSpPr>
        <p:spPr bwMode="auto">
          <a:xfrm>
            <a:off x="2286000" y="5943600"/>
            <a:ext cx="7848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Visit us at www.p2pga.org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022726" y="228601"/>
            <a:ext cx="6645275" cy="7080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What you can do for us…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981200" y="1066801"/>
            <a:ext cx="8610600" cy="840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Collaborate with us to help families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Tell your families to call us!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Use our Special Needs Database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Host Trainings!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Refer potential Supporting Parents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Become a Supporting Parent!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Start a support group or refer interested parents!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Check out our website www.p2pga.org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Follow us on Facebook/Twitter!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Donate time, talents, or money!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83400"/>
          </a:xfr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8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819400" y="1371601"/>
            <a:ext cx="7239000" cy="7080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Why Are We Here Today?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F80D4-04C2-4529-9F2E-2DDD87833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20000">
            <a:off x="1785901" y="2851634"/>
            <a:ext cx="2926080" cy="1947054"/>
          </a:xfrm>
          <a:prstGeom prst="rect">
            <a:avLst/>
          </a:prstGeom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t="11627" b="4555"/>
          <a:stretch>
            <a:fillRect/>
          </a:stretch>
        </p:blipFill>
        <p:spPr bwMode="auto">
          <a:xfrm>
            <a:off x="4922838" y="2424826"/>
            <a:ext cx="2346325" cy="2746375"/>
          </a:xfrm>
          <a:prstGeom prst="rect">
            <a:avLst/>
          </a:prstGeom>
          <a:noFill/>
          <a:ln w="19050">
            <a:solidFill>
              <a:srgbClr val="4555C7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 t="9296" b="6778"/>
          <a:stretch>
            <a:fillRect/>
          </a:stretch>
        </p:blipFill>
        <p:spPr bwMode="auto">
          <a:xfrm rot="1032716">
            <a:off x="7473473" y="2879637"/>
            <a:ext cx="2916190" cy="1836748"/>
          </a:xfrm>
          <a:prstGeom prst="rect">
            <a:avLst/>
          </a:prstGeom>
          <a:noFill/>
          <a:ln w="6350">
            <a:solidFill>
              <a:srgbClr val="4555C7"/>
            </a:solidFill>
            <a:miter lim="800000"/>
            <a:headEnd/>
            <a:tailEnd/>
          </a:ln>
          <a:effectLst/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1676400" y="5715000"/>
            <a:ext cx="899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1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WE  want to partner with YOU </a:t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to help YOU and the parents in your community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2P_ppt_Cov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83400"/>
          </a:xfrm>
        </p:spPr>
      </p:pic>
      <p:pic>
        <p:nvPicPr>
          <p:cNvPr id="27651" name="Picture 3" descr="P2P_ppt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012466" y="1371601"/>
            <a:ext cx="8503134" cy="4955203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P2P &amp; ME!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Thank you for listening!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Remember,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help is just a phone call or click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away…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Main Number: 800-229-2038 Website: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4"/>
              </a:rPr>
              <a:t>www.p2pga.org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Other contacts: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Mitzi Proffitt, Director of Support Services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5"/>
              </a:rPr>
              <a:t>Mitzi@p2pga.org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Sitara Nayak ,VP of Programs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  <a:hlinkClick r:id="rId6"/>
              </a:rPr>
              <a:t>Sitara@p2pga.org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114800" y="0"/>
            <a:ext cx="65532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What we do . . 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28800" y="12192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We encourage families to work </a:t>
            </a:r>
            <a:br>
              <a:rPr lang="en-US" sz="3200" b="1">
                <a:solidFill>
                  <a:srgbClr val="000000"/>
                </a:solidFill>
                <a:latin typeface="Tahoma" pitchFamily="34" charset="0"/>
                <a:cs typeface="Arial" charset="0"/>
              </a:rPr>
            </a:br>
            <a:r>
              <a:rPr lang="en-US" sz="3200" b="1" i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with</a:t>
            </a:r>
            <a:r>
              <a:rPr lang="en-US" sz="32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 systems . . . not </a:t>
            </a:r>
            <a:r>
              <a:rPr lang="en-US" sz="3200" b="1" i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against</a:t>
            </a:r>
            <a:r>
              <a:rPr lang="en-US" sz="32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 them!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57228"/>
            <a:ext cx="5334000" cy="3151632"/>
          </a:xfrm>
          <a:prstGeom prst="rect">
            <a:avLst/>
          </a:prstGeo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0" y="5780089"/>
            <a:ext cx="73914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76B900"/>
                </a:solidFill>
                <a:latin typeface="Georgia" pitchFamily="18" charset="0"/>
                <a:cs typeface="Arial" charset="0"/>
              </a:rPr>
              <a:t>And we ARE Parents!  We are not paid advocates or attorneys!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648200" y="190500"/>
            <a:ext cx="6553200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What we do . . .</a:t>
            </a:r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2438400" y="1143001"/>
            <a:ext cx="6400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Tahoma" pitchFamily="34" charset="0"/>
                <a:cs typeface="Arial" charset="0"/>
              </a:rPr>
              <a:t>7 Core Services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3352800" y="1905000"/>
            <a:ext cx="73152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  <a:cs typeface="Arial" charset="0"/>
              </a:rPr>
              <a:t>Special Needs Database</a:t>
            </a:r>
          </a:p>
          <a:p>
            <a:pPr marL="514350" indent="-5143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  <a:cs typeface="Arial" charset="0"/>
              </a:rPr>
              <a:t>Roadmap to Success</a:t>
            </a:r>
          </a:p>
          <a:p>
            <a:pPr marL="514350" indent="-5143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  <a:cs typeface="Arial" charset="0"/>
              </a:rPr>
              <a:t>Supporting Parents </a:t>
            </a:r>
          </a:p>
          <a:p>
            <a:pPr marL="514350" indent="-5143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  <a:cs typeface="Arial" charset="0"/>
              </a:rPr>
              <a:t>One-On-One Assistance</a:t>
            </a:r>
          </a:p>
          <a:p>
            <a:pPr marL="514350" indent="-5143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  <a:cs typeface="Arial" charset="0"/>
              </a:rPr>
              <a:t>Navigator Project</a:t>
            </a:r>
          </a:p>
          <a:p>
            <a:pPr marL="514350" indent="-5143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  <a:cs typeface="Arial" charset="0"/>
              </a:rPr>
              <a:t>Free Trainings </a:t>
            </a:r>
          </a:p>
          <a:p>
            <a:pPr marL="514350" indent="-51435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n-US" sz="3200">
                <a:solidFill>
                  <a:srgbClr val="000000"/>
                </a:solidFill>
                <a:latin typeface="Tahoma" pitchFamily="34" charset="0"/>
                <a:cs typeface="Arial" charset="0"/>
              </a:rPr>
              <a:t>On-Line Opportunities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886200" y="228601"/>
            <a:ext cx="662940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Tahoma" pitchFamily="34" charset="0"/>
              </a:rPr>
              <a:t>1. Special Needs Database</a:t>
            </a:r>
          </a:p>
        </p:txBody>
      </p:sp>
      <p:graphicFrame>
        <p:nvGraphicFramePr>
          <p:cNvPr id="1026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066800"/>
          <a:ext cx="4529138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7691040" imgH="9974160" progId="AcroExch.Document.11">
                  <p:embed/>
                </p:oleObj>
              </mc:Choice>
              <mc:Fallback>
                <p:oleObj name="Acrobat Document" r:id="rId4" imgW="7691040" imgH="9974160" progId="AcroExch.Document.11">
                  <p:embed/>
                  <p:pic>
                    <p:nvPicPr>
                      <p:cNvPr id="1026" name="Object 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4529138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6400800" y="114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>
                <a:solidFill>
                  <a:srgbClr val="76B900"/>
                </a:solidFill>
                <a:latin typeface="Georgia" pitchFamily="18" charset="0"/>
                <a:cs typeface="Tahoma" pitchFamily="34" charset="0"/>
              </a:rPr>
              <a:t>Over 6,000 Resources in 160 Categories!</a:t>
            </a:r>
          </a:p>
        </p:txBody>
      </p:sp>
      <p:sp>
        <p:nvSpPr>
          <p:cNvPr id="1029" name="Text Box 364"/>
          <p:cNvSpPr txBox="1">
            <a:spLocks noChangeArrowheads="1"/>
          </p:cNvSpPr>
          <p:nvPr/>
        </p:nvSpPr>
        <p:spPr bwMode="auto">
          <a:xfrm>
            <a:off x="6553200" y="3200401"/>
            <a:ext cx="30813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Access the Database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24 Hours Per 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Visit our Website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  <a:cs typeface="Tahoma" pitchFamily="34" charset="0"/>
                <a:hlinkClick r:id="rId6"/>
              </a:rPr>
              <a:t>www.p2pga.org</a:t>
            </a:r>
            <a:endParaRPr lang="en-US" sz="24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1" name="Text Box 364"/>
          <p:cNvSpPr txBox="1">
            <a:spLocks noChangeArrowheads="1"/>
          </p:cNvSpPr>
          <p:nvPr/>
        </p:nvSpPr>
        <p:spPr bwMode="auto">
          <a:xfrm>
            <a:off x="2286000" y="6096000"/>
            <a:ext cx="7848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762598" y="1171321"/>
            <a:ext cx="5450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4555C7"/>
                </a:solidFill>
                <a:latin typeface="Tahoma" pitchFamily="34" charset="0"/>
                <a:cs typeface="Tahoma" pitchFamily="34" charset="0"/>
              </a:rPr>
              <a:t>How can WE help you?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626712" y="1913697"/>
            <a:ext cx="6096000" cy="198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 fontAlgn="base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Call us &amp; tell your families to call us!</a:t>
            </a:r>
          </a:p>
          <a:p>
            <a:pPr marL="338138" indent="-338138" fontAlgn="base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Visit 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  <a:hlinkClick r:id="rId5"/>
              </a:rPr>
              <a:t>www.p2pga.org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and conduct searches yourself!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TextBox 2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724401" y="4067407"/>
            <a:ext cx="5384807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555C7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How can YOU help us?</a:t>
            </a:r>
          </a:p>
        </p:txBody>
      </p:sp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4487863" y="4953001"/>
            <a:ext cx="6400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 fontAlgn="base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Contact us if you see resources need updating!</a:t>
            </a:r>
          </a:p>
          <a:p>
            <a:pPr marL="338138" indent="-338138" fontAlgn="base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Contact us if you know of resources not included!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2P_ppt_Sl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2540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657600" y="228601"/>
            <a:ext cx="6705600" cy="619125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SimSun" pitchFamily="2" charset="-122"/>
                <a:cs typeface="Arial" charset="0"/>
              </a:rPr>
              <a:t>2. P2P Roadmap to Success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SimSun" pitchFamily="2" charset="-122"/>
              <a:cs typeface="Arial" charset="0"/>
            </a:endParaRPr>
          </a:p>
        </p:txBody>
      </p:sp>
      <p:pic>
        <p:nvPicPr>
          <p:cNvPr id="1013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8590" t="9943" r="4478" b="14030"/>
          <a:stretch>
            <a:fillRect/>
          </a:stretch>
        </p:blipFill>
        <p:spPr bwMode="auto">
          <a:xfrm>
            <a:off x="4724400" y="1143000"/>
            <a:ext cx="5422900" cy="3278188"/>
          </a:xfrm>
          <a:prstGeom prst="rect">
            <a:avLst/>
          </a:prstGeom>
          <a:ln w="38100" cap="sq">
            <a:solidFill>
              <a:srgbClr val="4555C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1371601"/>
            <a:ext cx="25146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>
                <a:solidFill>
                  <a:srgbClr val="76B900"/>
                </a:solidFill>
                <a:latin typeface="Georgia" pitchFamily="18" charset="0"/>
                <a:cs typeface="Arial" pitchFamily="34" charset="0"/>
              </a:rPr>
              <a:t>Tons of information!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>
                <a:solidFill>
                  <a:srgbClr val="76B900"/>
                </a:solidFill>
                <a:latin typeface="Georgia" pitchFamily="18" charset="0"/>
                <a:cs typeface="Arial" pitchFamily="34" charset="0"/>
              </a:rPr>
              <a:t>All clickable…</a:t>
            </a:r>
          </a:p>
          <a:p>
            <a:pPr marL="293688" indent="-293688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i="1">
                <a:solidFill>
                  <a:srgbClr val="76B900"/>
                </a:solidFill>
                <a:latin typeface="Georgia" pitchFamily="18" charset="0"/>
                <a:cs typeface="Arial" pitchFamily="34" charset="0"/>
              </a:rPr>
              <a:t>Reading materials</a:t>
            </a:r>
          </a:p>
          <a:p>
            <a:pPr marL="293688" indent="-293688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i="1">
                <a:solidFill>
                  <a:srgbClr val="76B900"/>
                </a:solidFill>
                <a:latin typeface="Georgia" pitchFamily="18" charset="0"/>
                <a:cs typeface="Arial" pitchFamily="34" charset="0"/>
              </a:rPr>
              <a:t>Videos</a:t>
            </a:r>
          </a:p>
          <a:p>
            <a:pPr marL="293688" indent="-293688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i="1">
                <a:solidFill>
                  <a:srgbClr val="76B900"/>
                </a:solidFill>
                <a:latin typeface="Georgia" pitchFamily="18" charset="0"/>
                <a:cs typeface="Arial" pitchFamily="34" charset="0"/>
              </a:rPr>
              <a:t>Links to useful sites</a:t>
            </a:r>
          </a:p>
        </p:txBody>
      </p:sp>
      <p:sp>
        <p:nvSpPr>
          <p:cNvPr id="10246" name="Text Box 364"/>
          <p:cNvSpPr txBox="1">
            <a:spLocks noChangeArrowheads="1"/>
          </p:cNvSpPr>
          <p:nvPr/>
        </p:nvSpPr>
        <p:spPr bwMode="auto">
          <a:xfrm>
            <a:off x="4648200" y="4549775"/>
            <a:ext cx="6019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Access the Roadmap 24 Hours Per Day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Visit our Website </a:t>
            </a:r>
            <a:r>
              <a:rPr lang="en-US" sz="2400">
                <a:solidFill>
                  <a:srgbClr val="FF0000"/>
                </a:solidFill>
                <a:latin typeface="Tahoma" pitchFamily="34" charset="0"/>
                <a:cs typeface="Tahoma" pitchFamily="34" charset="0"/>
                <a:hlinkClick r:id="rId5"/>
              </a:rPr>
              <a:t>roadmap.p2pga.org</a:t>
            </a:r>
            <a:endParaRPr lang="en-US" sz="240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" name="Text Box 364">
            <a:extLst>
              <a:ext uri="{FF2B5EF4-FFF2-40B4-BE49-F238E27FC236}">
                <a16:creationId xmlns:a16="http://schemas.microsoft.com/office/drawing/2014/main" id="{B4940EF4-EF9F-1162-9D32-7C1DCE9A4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096001"/>
            <a:ext cx="78486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4555C7"/>
                </a:solidFill>
                <a:latin typeface="Tahoma" pitchFamily="34" charset="0"/>
                <a:cs typeface="Arial" charset="0"/>
              </a:rPr>
              <a:t>1-800-229-2038 www.p2pga.org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2174</Words>
  <Application>Microsoft Office PowerPoint</Application>
  <PresentationFormat>Widescreen</PresentationFormat>
  <Paragraphs>424</Paragraphs>
  <Slides>45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Calibri Light</vt:lpstr>
      <vt:lpstr>Castellar</vt:lpstr>
      <vt:lpstr>Georgia</vt:lpstr>
      <vt:lpstr>Tahoma</vt:lpstr>
      <vt:lpstr>Wingdings</vt:lpstr>
      <vt:lpstr>Office Theme</vt:lpstr>
      <vt:lpstr>1_Default Design</vt:lpstr>
      <vt:lpstr>Default Design</vt:lpstr>
      <vt:lpstr>Acrobat Document</vt:lpstr>
      <vt:lpstr>PowerPoint Presentation</vt:lpstr>
      <vt:lpstr>P2P &amp; ME! An Overview of Programs  and  Services</vt:lpstr>
      <vt:lpstr>Why Are We Here Today?</vt:lpstr>
      <vt:lpstr>Who we are . . .</vt:lpstr>
      <vt:lpstr>What we do . . .</vt:lpstr>
      <vt:lpstr>What we do . . .</vt:lpstr>
      <vt:lpstr>1. Special Needs Database</vt:lpstr>
      <vt:lpstr>How can YOU help us?</vt:lpstr>
      <vt:lpstr>2. P2P Roadmap to Success</vt:lpstr>
      <vt:lpstr>3. Supporting Parents</vt:lpstr>
      <vt:lpstr>How can YOU help us?</vt:lpstr>
      <vt:lpstr>4. One-On-One Assistance</vt:lpstr>
      <vt:lpstr>P2P Coordinator Regions</vt:lpstr>
      <vt:lpstr>5. Navigator Project</vt:lpstr>
      <vt:lpstr>Support Group List</vt:lpstr>
      <vt:lpstr>6. Free Trainings</vt:lpstr>
      <vt:lpstr>P2P Trainings </vt:lpstr>
      <vt:lpstr>P2P Trainings </vt:lpstr>
      <vt:lpstr>How can YOU help us?</vt:lpstr>
      <vt:lpstr>7. Online Opportunities</vt:lpstr>
      <vt:lpstr>What you can do for us…</vt:lpstr>
      <vt:lpstr>Why Are We Here Today?</vt:lpstr>
      <vt:lpstr>P2P &amp; ME! Thank you for listening! Remember, help is just a phone call or click away…  Main Number: 800-229-2038 Website: www.p2pga.org  Other contacts:  Mitzi Proffitt, Director of Support Services Mitzi@p2pga.org Sitara Nayak ,VP of Programs Sitara@p2pga.org </vt:lpstr>
      <vt:lpstr>P2P &amp; ME! An Overview of Programs  and  Services</vt:lpstr>
      <vt:lpstr>Why Are We Here Today?</vt:lpstr>
      <vt:lpstr>Who we are . . .</vt:lpstr>
      <vt:lpstr>What we do . . .</vt:lpstr>
      <vt:lpstr>What we do . . .</vt:lpstr>
      <vt:lpstr>1. Special Needs Database</vt:lpstr>
      <vt:lpstr>How can YOU help us?</vt:lpstr>
      <vt:lpstr>2. P2P Roadmap to Success</vt:lpstr>
      <vt:lpstr>3. Supporting Parents</vt:lpstr>
      <vt:lpstr>How can YOU help us?</vt:lpstr>
      <vt:lpstr>4. One-On-One Assistance</vt:lpstr>
      <vt:lpstr>P2P Coordinator Regions</vt:lpstr>
      <vt:lpstr>5. Navigator Project</vt:lpstr>
      <vt:lpstr>Support Group List</vt:lpstr>
      <vt:lpstr>6. Free Trainings</vt:lpstr>
      <vt:lpstr>P2P Trainings </vt:lpstr>
      <vt:lpstr>P2P Trainings </vt:lpstr>
      <vt:lpstr>How can YOU help us?</vt:lpstr>
      <vt:lpstr>7. Online Opportunities</vt:lpstr>
      <vt:lpstr>What you can do for us…</vt:lpstr>
      <vt:lpstr>Why Are We Here Today?</vt:lpstr>
      <vt:lpstr>P2P &amp; ME! Thank you for listening! Remember, help is just a phone call or click away…  Main Number: 800-229-2038 Website: www.p2pga.org  Other contacts:  Mitzi Proffitt, Director of Support Services Mitzi@p2pga.org Sitara Nayak ,VP of Programs Sitara@p2pga.org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Ladd</dc:creator>
  <cp:lastModifiedBy>Anne Ladd</cp:lastModifiedBy>
  <cp:revision>1</cp:revision>
  <dcterms:created xsi:type="dcterms:W3CDTF">2023-08-25T14:29:16Z</dcterms:created>
  <dcterms:modified xsi:type="dcterms:W3CDTF">2023-08-25T14:29:52Z</dcterms:modified>
</cp:coreProperties>
</file>