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8"/>
  </p:notesMasterIdLst>
  <p:sldIdLst>
    <p:sldId id="256" r:id="rId3"/>
    <p:sldId id="1961" r:id="rId4"/>
    <p:sldId id="1989" r:id="rId5"/>
    <p:sldId id="1990" r:id="rId6"/>
    <p:sldId id="1991" r:id="rId7"/>
    <p:sldId id="1992" r:id="rId8"/>
    <p:sldId id="1993" r:id="rId9"/>
    <p:sldId id="1994" r:id="rId10"/>
    <p:sldId id="1995" r:id="rId11"/>
    <p:sldId id="1996" r:id="rId12"/>
    <p:sldId id="1997" r:id="rId13"/>
    <p:sldId id="1998" r:id="rId14"/>
    <p:sldId id="1999" r:id="rId15"/>
    <p:sldId id="2000" r:id="rId16"/>
    <p:sldId id="2001" r:id="rId17"/>
    <p:sldId id="2002" r:id="rId18"/>
    <p:sldId id="2003" r:id="rId19"/>
    <p:sldId id="2004" r:id="rId20"/>
    <p:sldId id="2005" r:id="rId21"/>
    <p:sldId id="2006" r:id="rId22"/>
    <p:sldId id="2007" r:id="rId23"/>
    <p:sldId id="2008" r:id="rId24"/>
    <p:sldId id="2009" r:id="rId25"/>
    <p:sldId id="2010" r:id="rId26"/>
    <p:sldId id="2011" r:id="rId27"/>
    <p:sldId id="2012" r:id="rId28"/>
    <p:sldId id="2013" r:id="rId29"/>
    <p:sldId id="2014" r:id="rId30"/>
    <p:sldId id="2015" r:id="rId31"/>
    <p:sldId id="2016" r:id="rId32"/>
    <p:sldId id="2017" r:id="rId33"/>
    <p:sldId id="2018" r:id="rId34"/>
    <p:sldId id="2019" r:id="rId35"/>
    <p:sldId id="2020" r:id="rId36"/>
    <p:sldId id="2021" r:id="rId37"/>
    <p:sldId id="2022" r:id="rId38"/>
    <p:sldId id="2023" r:id="rId39"/>
    <p:sldId id="2024" r:id="rId40"/>
    <p:sldId id="2025" r:id="rId41"/>
    <p:sldId id="1962" r:id="rId42"/>
    <p:sldId id="1963" r:id="rId43"/>
    <p:sldId id="614" r:id="rId44"/>
    <p:sldId id="1964" r:id="rId45"/>
    <p:sldId id="1965" r:id="rId46"/>
    <p:sldId id="616" r:id="rId47"/>
    <p:sldId id="615" r:id="rId48"/>
    <p:sldId id="1966" r:id="rId49"/>
    <p:sldId id="621" r:id="rId50"/>
    <p:sldId id="617" r:id="rId51"/>
    <p:sldId id="620" r:id="rId52"/>
    <p:sldId id="1967" r:id="rId53"/>
    <p:sldId id="618" r:id="rId54"/>
    <p:sldId id="619" r:id="rId55"/>
    <p:sldId id="1968" r:id="rId56"/>
    <p:sldId id="1969" r:id="rId57"/>
    <p:sldId id="1970" r:id="rId58"/>
    <p:sldId id="622" r:id="rId59"/>
    <p:sldId id="1971" r:id="rId60"/>
    <p:sldId id="1972" r:id="rId61"/>
    <p:sldId id="1973" r:id="rId62"/>
    <p:sldId id="1974" r:id="rId63"/>
    <p:sldId id="1975" r:id="rId64"/>
    <p:sldId id="1976" r:id="rId65"/>
    <p:sldId id="1977" r:id="rId66"/>
    <p:sldId id="1978" r:id="rId67"/>
    <p:sldId id="1979" r:id="rId68"/>
    <p:sldId id="1980" r:id="rId69"/>
    <p:sldId id="1981" r:id="rId70"/>
    <p:sldId id="1982" r:id="rId71"/>
    <p:sldId id="1983" r:id="rId72"/>
    <p:sldId id="1984" r:id="rId73"/>
    <p:sldId id="1985" r:id="rId74"/>
    <p:sldId id="1986" r:id="rId75"/>
    <p:sldId id="1987" r:id="rId76"/>
    <p:sldId id="198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00D4C-218E-4509-B5EA-91242C0489D9}"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8CF4E-3BC7-4DAB-A7D1-A321AC762508}" type="slidenum">
              <a:rPr lang="en-US" smtClean="0"/>
              <a:t>‹#›</a:t>
            </a:fld>
            <a:endParaRPr lang="en-US"/>
          </a:p>
        </p:txBody>
      </p:sp>
    </p:spTree>
    <p:extLst>
      <p:ext uri="{BB962C8B-B14F-4D97-AF65-F5344CB8AC3E}">
        <p14:creationId xmlns:p14="http://schemas.microsoft.com/office/powerpoint/2010/main" val="312712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need no additional explanation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C8526-497B-4C53-B087-CDD80E1AC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61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58</a:t>
            </a:fld>
            <a:endParaRPr lang="en-US"/>
          </a:p>
        </p:txBody>
      </p:sp>
    </p:spTree>
    <p:extLst>
      <p:ext uri="{BB962C8B-B14F-4D97-AF65-F5344CB8AC3E}">
        <p14:creationId xmlns:p14="http://schemas.microsoft.com/office/powerpoint/2010/main" val="88653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Defined in Self-Determination:</a:t>
            </a:r>
          </a:p>
          <a:p>
            <a:pPr marL="171450" indent="-171450">
              <a:buFont typeface="Arial" panose="020B0604020202020204" pitchFamily="34" charset="0"/>
              <a:buChar char="•"/>
            </a:pPr>
            <a:r>
              <a:rPr lang="en-US" b="1">
                <a:latin typeface="+mn-lt"/>
              </a:rPr>
              <a:t>Self-regulation: </a:t>
            </a:r>
            <a:r>
              <a:rPr lang="en-US" b="0" i="0">
                <a:solidFill>
                  <a:srgbClr val="202124"/>
                </a:solidFill>
                <a:effectLst/>
                <a:latin typeface="+mn-lt"/>
              </a:rPr>
              <a:t>controlling one's behavior, emotions</a:t>
            </a:r>
          </a:p>
          <a:p>
            <a:pPr marL="171450" indent="-171450">
              <a:buFont typeface="Arial" panose="020B0604020202020204" pitchFamily="34" charset="0"/>
              <a:buChar char="•"/>
            </a:pPr>
            <a:r>
              <a:rPr lang="en-US" b="1" i="0">
                <a:solidFill>
                  <a:srgbClr val="202124"/>
                </a:solidFill>
                <a:effectLst/>
                <a:latin typeface="+mn-lt"/>
              </a:rPr>
              <a:t>Self-advocacy:</a:t>
            </a:r>
            <a:r>
              <a:rPr lang="en-US" b="0" i="0">
                <a:solidFill>
                  <a:srgbClr val="202124"/>
                </a:solidFill>
                <a:effectLst/>
                <a:latin typeface="+mn-lt"/>
              </a:rPr>
              <a:t> expressing oneself or one's views or interests as well as standing up for oneself without aggression</a:t>
            </a:r>
          </a:p>
          <a:p>
            <a:pPr marL="171450" indent="-171450">
              <a:buFont typeface="Arial" panose="020B0604020202020204" pitchFamily="34" charset="0"/>
              <a:buChar char="•"/>
            </a:pPr>
            <a:r>
              <a:rPr lang="en-US" b="1" i="0">
                <a:solidFill>
                  <a:srgbClr val="202124"/>
                </a:solidFill>
                <a:effectLst/>
                <a:latin typeface="+mn-lt"/>
              </a:rPr>
              <a:t>Self awareness: </a:t>
            </a:r>
            <a:r>
              <a:rPr lang="en-US" b="0" i="0">
                <a:solidFill>
                  <a:srgbClr val="202124"/>
                </a:solidFill>
                <a:effectLst/>
                <a:latin typeface="+mn-lt"/>
              </a:rPr>
              <a:t>understanding your strengths and weaknesses, knowing how to ameliorate weaknesses, and knowing who you are</a:t>
            </a:r>
          </a:p>
          <a:p>
            <a:pPr marL="171450" indent="-171450">
              <a:buFont typeface="Arial" panose="020B0604020202020204" pitchFamily="34" charset="0"/>
              <a:buChar char="•"/>
            </a:pPr>
            <a:r>
              <a:rPr lang="en-US" b="1">
                <a:latin typeface="+mn-lt"/>
              </a:rPr>
              <a:t>Self-efficacy:</a:t>
            </a:r>
            <a:r>
              <a:rPr lang="en-US">
                <a:latin typeface="+mn-lt"/>
              </a:rPr>
              <a:t> </a:t>
            </a:r>
            <a:r>
              <a:rPr lang="en-US" b="0" i="0">
                <a:solidFill>
                  <a:srgbClr val="4D5156"/>
                </a:solidFill>
                <a:effectLst/>
                <a:latin typeface="+mn-lt"/>
              </a:rPr>
              <a:t>an individual's belief that they are capacity (requires a focus on strengths; not disabilities)</a:t>
            </a:r>
          </a:p>
          <a:p>
            <a:pPr marL="171450" indent="-171450">
              <a:buFont typeface="Arial" panose="020B0604020202020204" pitchFamily="34" charset="0"/>
              <a:buChar char="•"/>
            </a:pPr>
            <a:r>
              <a:rPr lang="en-US" b="1" i="0">
                <a:solidFill>
                  <a:srgbClr val="4D5156"/>
                </a:solidFill>
                <a:effectLst/>
                <a:latin typeface="+mn-lt"/>
              </a:rPr>
              <a:t>Choice-making: </a:t>
            </a:r>
            <a:r>
              <a:rPr lang="en-US" b="0" i="0">
                <a:solidFill>
                  <a:srgbClr val="4D5156"/>
                </a:solidFill>
                <a:effectLst/>
                <a:latin typeface="+mn-lt"/>
              </a:rPr>
              <a:t>having options; sometimes beyond more than one</a:t>
            </a:r>
          </a:p>
          <a:p>
            <a:pPr marL="171450" indent="-171450">
              <a:buFont typeface="Arial" panose="020B0604020202020204" pitchFamily="34" charset="0"/>
              <a:buChar char="•"/>
            </a:pPr>
            <a:r>
              <a:rPr lang="en-US" b="1" i="0">
                <a:solidFill>
                  <a:srgbClr val="4D5156"/>
                </a:solidFill>
                <a:effectLst/>
                <a:latin typeface="+mn-lt"/>
              </a:rPr>
              <a:t>Decision-making: </a:t>
            </a:r>
            <a:r>
              <a:rPr lang="en-US" b="0" i="0">
                <a:solidFill>
                  <a:srgbClr val="4D5156"/>
                </a:solidFill>
                <a:effectLst/>
                <a:latin typeface="+mn-lt"/>
              </a:rPr>
              <a:t>using a process to </a:t>
            </a:r>
            <a:r>
              <a:rPr lang="en-US" b="0" i="0">
                <a:solidFill>
                  <a:srgbClr val="202124"/>
                </a:solidFill>
                <a:effectLst/>
                <a:latin typeface="Roboto" panose="02000000000000000000" pitchFamily="2" charset="0"/>
              </a:rPr>
              <a:t>gather information to make a decision including accessing potential </a:t>
            </a:r>
            <a:r>
              <a:rPr lang="en-US" b="0" i="0" err="1">
                <a:solidFill>
                  <a:srgbClr val="202124"/>
                </a:solidFill>
                <a:effectLst/>
                <a:latin typeface="Roboto" panose="02000000000000000000" pitchFamily="2" charset="0"/>
              </a:rPr>
              <a:t>barriors</a:t>
            </a:r>
            <a:endParaRPr lang="en-US" b="1" i="0">
              <a:solidFill>
                <a:srgbClr val="4D5156"/>
              </a:solidFill>
              <a:effectLst/>
              <a:latin typeface="Roboto" panose="02000000000000000000" pitchFamily="2" charset="0"/>
            </a:endParaRPr>
          </a:p>
          <a:p>
            <a:pPr marL="171450" indent="-171450">
              <a:buFont typeface="Arial" panose="020B0604020202020204" pitchFamily="34" charset="0"/>
              <a:buChar char="•"/>
            </a:pPr>
            <a:r>
              <a:rPr lang="en-US" b="1"/>
              <a:t>Problem-solving: </a:t>
            </a:r>
            <a:r>
              <a:rPr lang="en-US" b="0"/>
              <a:t>f</a:t>
            </a:r>
            <a:r>
              <a:rPr lang="en-US" b="0" i="0">
                <a:solidFill>
                  <a:srgbClr val="202124"/>
                </a:solidFill>
                <a:effectLst/>
                <a:latin typeface="Roboto" panose="02000000000000000000" pitchFamily="2" charset="0"/>
              </a:rPr>
              <a:t>inding solutions for ways  to do things (more than one way to skin a cat)</a:t>
            </a:r>
          </a:p>
          <a:p>
            <a:pPr marL="171450" indent="-171450">
              <a:buFont typeface="Arial" panose="020B0604020202020204" pitchFamily="34" charset="0"/>
              <a:buChar char="•"/>
            </a:pPr>
            <a:r>
              <a:rPr lang="en-US" b="1" i="0">
                <a:solidFill>
                  <a:srgbClr val="202124"/>
                </a:solidFill>
                <a:effectLst/>
                <a:latin typeface="Roboto" panose="02000000000000000000" pitchFamily="2" charset="0"/>
              </a:rPr>
              <a:t>Goal-setting and planning: </a:t>
            </a:r>
            <a:r>
              <a:rPr lang="en-US" b="0" i="0">
                <a:solidFill>
                  <a:srgbClr val="202124"/>
                </a:solidFill>
                <a:effectLst/>
                <a:latin typeface="Roboto" panose="02000000000000000000" pitchFamily="2" charset="0"/>
              </a:rPr>
              <a:t>process of identifying something you want to accomplish, creating actions to work towards it, and setting deadlines</a:t>
            </a:r>
          </a:p>
          <a:p>
            <a:pPr marL="171450" indent="-171450">
              <a:buFont typeface="Arial" panose="020B0604020202020204" pitchFamily="34" charset="0"/>
              <a:buChar char="•"/>
            </a:pPr>
            <a:endParaRPr lang="en-US" b="0" i="0">
              <a:solidFill>
                <a:srgbClr val="202124"/>
              </a:solidFill>
              <a:effectLst/>
              <a:latin typeface="Roboto" panose="02000000000000000000" pitchFamily="2" charset="0"/>
            </a:endParaRPr>
          </a:p>
          <a:p>
            <a:pPr marL="0" indent="0">
              <a:buFont typeface="Arial" panose="020B0604020202020204" pitchFamily="34" charset="0"/>
              <a:buNone/>
            </a:pPr>
            <a:r>
              <a:rPr lang="en-US" b="0" i="0">
                <a:solidFill>
                  <a:srgbClr val="202124"/>
                </a:solidFill>
                <a:effectLst/>
                <a:latin typeface="Roboto" panose="02000000000000000000" pitchFamily="2" charset="0"/>
              </a:rPr>
              <a:t>While these seem like they are above pre-school ability, the activities to begin the development of these skills is not.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97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Emphasize how students will be their own superheroes in their lives as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want to equip our students with the skills necessary to be global citizens, employable and contributing members of their communities, and able to support themselves and the families they will create.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was OSERS original intent when establishing: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development of the original Bridges from School to Work transition initiative (1985),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facilitation of the self-determination movement (1987),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Reauthorization of IDEA 04 which included specific language for transition,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authorization of Workforce Innovation and Opportunity Act (2014) requiring vocational rehabilitation services to allot 15%  of their budget for transition planning in collaboration with special education for students and youth with disabilities.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C8526-497B-4C53-B087-CDD80E1AC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81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200000"/>
              </a:lnSpc>
              <a:buFont typeface="Arial" panose="020B0604020202020204" pitchFamily="34" charset="0"/>
              <a:buChar char="•"/>
            </a:pPr>
            <a:r>
              <a:rPr lang="en-US"/>
              <a:t>Self-determination is important for all students but especially for students with disabilities who need to have these skills taught with intentionality. </a:t>
            </a:r>
          </a:p>
          <a:p>
            <a:pPr marL="171450" indent="-171450">
              <a:lnSpc>
                <a:spcPct val="200000"/>
              </a:lnSpc>
              <a:buFont typeface="Arial" panose="020B0604020202020204" pitchFamily="34" charset="0"/>
              <a:buChar char="•"/>
            </a:pPr>
            <a:r>
              <a:rPr lang="en-US"/>
              <a:t>The research shows that disability does not preclude a student from developing self-determination.</a:t>
            </a:r>
          </a:p>
          <a:p>
            <a:pPr marL="171450" indent="-171450">
              <a:lnSpc>
                <a:spcPct val="200000"/>
              </a:lnSpc>
              <a:buFont typeface="Arial" panose="020B0604020202020204" pitchFamily="34" charset="0"/>
              <a:buChar char="•"/>
            </a:pPr>
            <a:r>
              <a:rPr lang="en-US"/>
              <a:t>However, research does show that SWD have poorer outcomes (academic, graduation, employment, </a:t>
            </a:r>
            <a:r>
              <a:rPr lang="en-US" err="1"/>
              <a:t>etc</a:t>
            </a:r>
            <a:r>
              <a:rPr lang="en-US"/>
              <a:t>) than their non-disabled peers when neither groups receive self-determination.</a:t>
            </a:r>
          </a:p>
          <a:p>
            <a:pPr marL="628650" lvl="1" indent="-171450">
              <a:lnSpc>
                <a:spcPct val="200000"/>
              </a:lnSpc>
              <a:buFont typeface="Arial" panose="020B0604020202020204" pitchFamily="34" charset="0"/>
              <a:buChar char="•"/>
            </a:pPr>
            <a:r>
              <a:rPr lang="en-US"/>
              <a:t>They meet and excel at greater rates than their non-disabled peers when they receive intentional instruction and support in building self-determination skills and their non-disabled peers do not.</a:t>
            </a:r>
          </a:p>
          <a:p>
            <a:pPr marL="171450" indent="-171450">
              <a:lnSpc>
                <a:spcPct val="200000"/>
              </a:lnSpc>
              <a:buFont typeface="Arial" panose="020B0604020202020204" pitchFamily="34" charset="0"/>
              <a:buChar char="•"/>
            </a:pPr>
            <a:r>
              <a:rPr lang="en-US"/>
              <a:t>If at the age of 16 (or earlier depending on other mandates) students are expected to participate in a meaningful way in their transition planning and IEP meetings, they need to begin developing these skills which align with IEP and transition components.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C8526-497B-4C53-B087-CDD80E1AC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047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53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need no additional explanation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C8526-497B-4C53-B087-CDD80E1AC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611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Defined in Self-Determination:</a:t>
            </a:r>
          </a:p>
          <a:p>
            <a:pPr marL="171450" indent="-171450">
              <a:buFont typeface="Arial" panose="020B0604020202020204" pitchFamily="34" charset="0"/>
              <a:buChar char="•"/>
            </a:pPr>
            <a:r>
              <a:rPr lang="en-US" b="1">
                <a:latin typeface="+mn-lt"/>
              </a:rPr>
              <a:t>Self-regulation: </a:t>
            </a:r>
            <a:r>
              <a:rPr lang="en-US" b="0" i="0">
                <a:solidFill>
                  <a:srgbClr val="202124"/>
                </a:solidFill>
                <a:effectLst/>
                <a:latin typeface="+mn-lt"/>
              </a:rPr>
              <a:t>controlling one's behavior, emotions</a:t>
            </a:r>
          </a:p>
          <a:p>
            <a:pPr marL="171450" indent="-171450">
              <a:buFont typeface="Arial" panose="020B0604020202020204" pitchFamily="34" charset="0"/>
              <a:buChar char="•"/>
            </a:pPr>
            <a:r>
              <a:rPr lang="en-US" b="1" i="0">
                <a:solidFill>
                  <a:srgbClr val="202124"/>
                </a:solidFill>
                <a:effectLst/>
                <a:latin typeface="+mn-lt"/>
              </a:rPr>
              <a:t>Self-advocacy:</a:t>
            </a:r>
            <a:r>
              <a:rPr lang="en-US" b="0" i="0">
                <a:solidFill>
                  <a:srgbClr val="202124"/>
                </a:solidFill>
                <a:effectLst/>
                <a:latin typeface="+mn-lt"/>
              </a:rPr>
              <a:t> expressing oneself or one's views or interests as well as standing up for oneself without aggression</a:t>
            </a:r>
          </a:p>
          <a:p>
            <a:pPr marL="171450" indent="-171450">
              <a:buFont typeface="Arial" panose="020B0604020202020204" pitchFamily="34" charset="0"/>
              <a:buChar char="•"/>
            </a:pPr>
            <a:r>
              <a:rPr lang="en-US" b="1" i="0">
                <a:solidFill>
                  <a:srgbClr val="202124"/>
                </a:solidFill>
                <a:effectLst/>
                <a:latin typeface="+mn-lt"/>
              </a:rPr>
              <a:t>Self awareness: </a:t>
            </a:r>
            <a:r>
              <a:rPr lang="en-US" b="0" i="0">
                <a:solidFill>
                  <a:srgbClr val="202124"/>
                </a:solidFill>
                <a:effectLst/>
                <a:latin typeface="+mn-lt"/>
              </a:rPr>
              <a:t>understanding your strengths and weaknesses, knowing how to ameliorate weaknesses, and knowing who you are</a:t>
            </a:r>
          </a:p>
          <a:p>
            <a:pPr marL="171450" indent="-171450">
              <a:buFont typeface="Arial" panose="020B0604020202020204" pitchFamily="34" charset="0"/>
              <a:buChar char="•"/>
            </a:pPr>
            <a:r>
              <a:rPr lang="en-US" b="1">
                <a:latin typeface="+mn-lt"/>
              </a:rPr>
              <a:t>Self-efficacy:</a:t>
            </a:r>
            <a:r>
              <a:rPr lang="en-US">
                <a:latin typeface="+mn-lt"/>
              </a:rPr>
              <a:t> </a:t>
            </a:r>
            <a:r>
              <a:rPr lang="en-US" b="0" i="0">
                <a:solidFill>
                  <a:srgbClr val="4D5156"/>
                </a:solidFill>
                <a:effectLst/>
                <a:latin typeface="+mn-lt"/>
              </a:rPr>
              <a:t>an individual's belief that they are capacity (requires a focus on strengths; not disabilities)</a:t>
            </a:r>
          </a:p>
          <a:p>
            <a:pPr marL="171450" indent="-171450">
              <a:buFont typeface="Arial" panose="020B0604020202020204" pitchFamily="34" charset="0"/>
              <a:buChar char="•"/>
            </a:pPr>
            <a:r>
              <a:rPr lang="en-US" b="1" i="0">
                <a:solidFill>
                  <a:srgbClr val="4D5156"/>
                </a:solidFill>
                <a:effectLst/>
                <a:latin typeface="+mn-lt"/>
              </a:rPr>
              <a:t>Choice-making: </a:t>
            </a:r>
            <a:r>
              <a:rPr lang="en-US" b="0" i="0">
                <a:solidFill>
                  <a:srgbClr val="4D5156"/>
                </a:solidFill>
                <a:effectLst/>
                <a:latin typeface="+mn-lt"/>
              </a:rPr>
              <a:t>having options; sometimes beyond more than one</a:t>
            </a:r>
          </a:p>
          <a:p>
            <a:pPr marL="171450" indent="-171450">
              <a:buFont typeface="Arial" panose="020B0604020202020204" pitchFamily="34" charset="0"/>
              <a:buChar char="•"/>
            </a:pPr>
            <a:r>
              <a:rPr lang="en-US" b="1" i="0">
                <a:solidFill>
                  <a:srgbClr val="4D5156"/>
                </a:solidFill>
                <a:effectLst/>
                <a:latin typeface="+mn-lt"/>
              </a:rPr>
              <a:t>Decision-making: </a:t>
            </a:r>
            <a:r>
              <a:rPr lang="en-US" b="0" i="0">
                <a:solidFill>
                  <a:srgbClr val="4D5156"/>
                </a:solidFill>
                <a:effectLst/>
                <a:latin typeface="+mn-lt"/>
              </a:rPr>
              <a:t>using a process to </a:t>
            </a:r>
            <a:r>
              <a:rPr lang="en-US" b="0" i="0">
                <a:solidFill>
                  <a:srgbClr val="202124"/>
                </a:solidFill>
                <a:effectLst/>
                <a:latin typeface="Roboto" panose="02000000000000000000" pitchFamily="2" charset="0"/>
              </a:rPr>
              <a:t>gather information to make a decision including accessing potential </a:t>
            </a:r>
            <a:r>
              <a:rPr lang="en-US" b="0" i="0" err="1">
                <a:solidFill>
                  <a:srgbClr val="202124"/>
                </a:solidFill>
                <a:effectLst/>
                <a:latin typeface="Roboto" panose="02000000000000000000" pitchFamily="2" charset="0"/>
              </a:rPr>
              <a:t>barriors</a:t>
            </a:r>
            <a:endParaRPr lang="en-US" b="1" i="0">
              <a:solidFill>
                <a:srgbClr val="4D5156"/>
              </a:solidFill>
              <a:effectLst/>
              <a:latin typeface="Roboto" panose="02000000000000000000" pitchFamily="2" charset="0"/>
            </a:endParaRPr>
          </a:p>
          <a:p>
            <a:pPr marL="171450" indent="-171450">
              <a:buFont typeface="Arial" panose="020B0604020202020204" pitchFamily="34" charset="0"/>
              <a:buChar char="•"/>
            </a:pPr>
            <a:r>
              <a:rPr lang="en-US" b="1"/>
              <a:t>Problem-solving: </a:t>
            </a:r>
            <a:r>
              <a:rPr lang="en-US" b="0"/>
              <a:t>f</a:t>
            </a:r>
            <a:r>
              <a:rPr lang="en-US" b="0" i="0">
                <a:solidFill>
                  <a:srgbClr val="202124"/>
                </a:solidFill>
                <a:effectLst/>
                <a:latin typeface="Roboto" panose="02000000000000000000" pitchFamily="2" charset="0"/>
              </a:rPr>
              <a:t>inding solutions for ways  to do things (more than one way to skin a cat)</a:t>
            </a:r>
          </a:p>
          <a:p>
            <a:pPr marL="171450" indent="-171450">
              <a:buFont typeface="Arial" panose="020B0604020202020204" pitchFamily="34" charset="0"/>
              <a:buChar char="•"/>
            </a:pPr>
            <a:r>
              <a:rPr lang="en-US" b="1" i="0">
                <a:solidFill>
                  <a:srgbClr val="202124"/>
                </a:solidFill>
                <a:effectLst/>
                <a:latin typeface="Roboto" panose="02000000000000000000" pitchFamily="2" charset="0"/>
              </a:rPr>
              <a:t>Goal-setting and planning: </a:t>
            </a:r>
            <a:r>
              <a:rPr lang="en-US" b="0" i="0">
                <a:solidFill>
                  <a:srgbClr val="202124"/>
                </a:solidFill>
                <a:effectLst/>
                <a:latin typeface="Roboto" panose="02000000000000000000" pitchFamily="2" charset="0"/>
              </a:rPr>
              <a:t>process of identifying something you want to accomplish, creating actions to work towards it, and setting deadlines</a:t>
            </a:r>
          </a:p>
          <a:p>
            <a:pPr marL="171450" indent="-171450">
              <a:buFont typeface="Arial" panose="020B0604020202020204" pitchFamily="34" charset="0"/>
              <a:buChar char="•"/>
            </a:pPr>
            <a:endParaRPr lang="en-US" b="0" i="0">
              <a:solidFill>
                <a:srgbClr val="202124"/>
              </a:solidFill>
              <a:effectLst/>
              <a:latin typeface="Roboto" panose="02000000000000000000" pitchFamily="2" charset="0"/>
            </a:endParaRPr>
          </a:p>
          <a:p>
            <a:pPr marL="0" indent="0">
              <a:buFont typeface="Arial" panose="020B0604020202020204" pitchFamily="34" charset="0"/>
              <a:buNone/>
            </a:pPr>
            <a:r>
              <a:rPr lang="en-US" b="0" i="0">
                <a:solidFill>
                  <a:srgbClr val="202124"/>
                </a:solidFill>
                <a:effectLst/>
                <a:latin typeface="Roboto" panose="02000000000000000000" pitchFamily="2" charset="0"/>
              </a:rPr>
              <a:t>While these seem like they are above pre-school ability, the activities to begin the development of these skills is not.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979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Emphasize how students will be their own superheroes in their lives as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want to equip our students with the skills necessary to be global citizens, employable and contributing members of their communities, and able to support themselves and the families they will create.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was OSERS original intent when establishing: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development of the original Bridges from School to Work transition initiative (1985),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facilitation of the self-determination movement (1987),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Reauthorization of IDEA 04 which included specific language for transition,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authorization of Workforce Innovation and Opportunity Act (2014) requiring vocational rehabilitation services to allot 15%  of their budget for transition planning in collaboration with special education for students and youth with disabilities.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C8526-497B-4C53-B087-CDD80E1AC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81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200000"/>
              </a:lnSpc>
              <a:buFont typeface="Arial" panose="020B0604020202020204" pitchFamily="34" charset="0"/>
              <a:buChar char="•"/>
            </a:pPr>
            <a:r>
              <a:rPr lang="en-US"/>
              <a:t>Self-determination is important for all students but especially for students with disabilities who need to have these skills taught with intentionality. </a:t>
            </a:r>
          </a:p>
          <a:p>
            <a:pPr marL="171450" indent="-171450">
              <a:lnSpc>
                <a:spcPct val="200000"/>
              </a:lnSpc>
              <a:buFont typeface="Arial" panose="020B0604020202020204" pitchFamily="34" charset="0"/>
              <a:buChar char="•"/>
            </a:pPr>
            <a:r>
              <a:rPr lang="en-US"/>
              <a:t>The research shows that disability does not preclude a student from developing self-determination.</a:t>
            </a:r>
          </a:p>
          <a:p>
            <a:pPr marL="171450" indent="-171450">
              <a:lnSpc>
                <a:spcPct val="200000"/>
              </a:lnSpc>
              <a:buFont typeface="Arial" panose="020B0604020202020204" pitchFamily="34" charset="0"/>
              <a:buChar char="•"/>
            </a:pPr>
            <a:r>
              <a:rPr lang="en-US"/>
              <a:t>However, research does show that SWD have poorer outcomes (academic, graduation, employment, </a:t>
            </a:r>
            <a:r>
              <a:rPr lang="en-US" err="1"/>
              <a:t>etc</a:t>
            </a:r>
            <a:r>
              <a:rPr lang="en-US"/>
              <a:t>) than their non-disabled peers when neither groups receive self-determination.</a:t>
            </a:r>
          </a:p>
          <a:p>
            <a:pPr marL="628650" lvl="1" indent="-171450">
              <a:lnSpc>
                <a:spcPct val="200000"/>
              </a:lnSpc>
              <a:buFont typeface="Arial" panose="020B0604020202020204" pitchFamily="34" charset="0"/>
              <a:buChar char="•"/>
            </a:pPr>
            <a:r>
              <a:rPr lang="en-US"/>
              <a:t>They meet and excel at greater rates than their non-disabled peers when they receive intentional instruction and support in building self-determination skills and their non-disabled peers do not.</a:t>
            </a:r>
          </a:p>
          <a:p>
            <a:pPr marL="171450" indent="-171450">
              <a:lnSpc>
                <a:spcPct val="200000"/>
              </a:lnSpc>
              <a:buFont typeface="Arial" panose="020B0604020202020204" pitchFamily="34" charset="0"/>
              <a:buChar char="•"/>
            </a:pPr>
            <a:r>
              <a:rPr lang="en-US"/>
              <a:t>If at the age of 16 (or earlier depending on other mandates) students are expected to participate in a meaningful way in their transition planning and IEP meetings, they need to begin developing these skills which align with IEP and transition components.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C8526-497B-4C53-B087-CDD80E1AC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04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6E65E-B430-3468-8F62-0D5CC3EDFF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B95318-967A-288F-550A-857F365FC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C19881-9DF1-FC38-CE66-680640914203}"/>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5" name="Footer Placeholder 4">
            <a:extLst>
              <a:ext uri="{FF2B5EF4-FFF2-40B4-BE49-F238E27FC236}">
                <a16:creationId xmlns:a16="http://schemas.microsoft.com/office/drawing/2014/main" id="{8E175822-DEC7-2E06-D91A-0E755EAA7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7E35B-31E8-2342-1E0D-F42D422EE26E}"/>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293453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3B48-9E65-037B-A679-BDF8E5A135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95EA0-B44F-56E6-DF4E-7EC963F51B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3A3C3-0D42-2F38-047C-2D11D1307E0F}"/>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5" name="Footer Placeholder 4">
            <a:extLst>
              <a:ext uri="{FF2B5EF4-FFF2-40B4-BE49-F238E27FC236}">
                <a16:creationId xmlns:a16="http://schemas.microsoft.com/office/drawing/2014/main" id="{B4264655-827E-AA9F-7727-2CB4DF5A2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CEAEB-0B4B-4241-053F-C7EB6F1FF2EF}"/>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337243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62523-EA34-8814-86BB-61A786AB69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589AAB-9E09-13C1-DE15-5AA004FA1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604D6-6B44-4FFC-F729-ACCD6F640FAE}"/>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5" name="Footer Placeholder 4">
            <a:extLst>
              <a:ext uri="{FF2B5EF4-FFF2-40B4-BE49-F238E27FC236}">
                <a16:creationId xmlns:a16="http://schemas.microsoft.com/office/drawing/2014/main" id="{041BC252-6C94-F29D-E74F-B249E27DA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5DB84-6D94-0E6D-34B4-1B5EDE9DCD0D}"/>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284594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D34A8727-1645-7F46-91FD-BD57E0D76586}"/>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966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6AFBC6-FA9F-11FB-E44E-A22902452177}"/>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528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1078772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2984839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89030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1870109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5569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09777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93AA-A045-7E8E-62FB-CFEF6CBB8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F4373-4B09-A113-C4D6-B0486E887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8A371-FC1F-E281-1E99-1669FAE0ABF0}"/>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5" name="Footer Placeholder 4">
            <a:extLst>
              <a:ext uri="{FF2B5EF4-FFF2-40B4-BE49-F238E27FC236}">
                <a16:creationId xmlns:a16="http://schemas.microsoft.com/office/drawing/2014/main" id="{EA370158-AB5D-2687-89BD-7329B5EA8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6B1AC-1DA0-A682-44ED-F6931EED2159}"/>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1875122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53136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1949758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3551096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842362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002936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48144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44352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137839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1454251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215733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05FE-2F0E-503D-3735-493313B652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71CAA2-D6E0-3124-9C4D-C7967190A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A9238C-7C79-4C4B-C451-56AA44E7F2E9}"/>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5" name="Footer Placeholder 4">
            <a:extLst>
              <a:ext uri="{FF2B5EF4-FFF2-40B4-BE49-F238E27FC236}">
                <a16:creationId xmlns:a16="http://schemas.microsoft.com/office/drawing/2014/main" id="{E23FE0AE-C42B-4AEA-0A8C-FBF886878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B55E5-B622-18A1-C275-62AA2EED15B6}"/>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70805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051F25C-94AB-25A6-A410-F5A93AF4E966}"/>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105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DBB3A68-38A2-89BA-E2A1-CD52CB2C9505}"/>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116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959B869-856C-2FE4-DDA2-01C732E7762B}"/>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33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E446F23-1EB1-346B-22D8-A430546CBAA1}"/>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701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F6A8A6C-520C-A97B-6847-5CA48A40FBA9}"/>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30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2ECDCBA-C9BB-FA61-DB61-53ADABA1CE31}"/>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532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4C04A13-9BD4-A0E3-B5F0-A0ABDC9A5F32}"/>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034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15E021B-D594-20B6-A396-B0D67B165379}"/>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304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00ECA28-A310-3801-A749-01004B270264}"/>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800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6AFBC6-FA9F-11FB-E44E-A22902452177}"/>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76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BC0D-94AC-53F9-C4DA-C28CABEC7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479E0-5F05-45D9-49B2-5DE6E53F8F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9DC7FA-6F0A-E97B-8FCF-C6440BB092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2960C1-D85D-087E-331B-B4A406CAD1E3}"/>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6" name="Footer Placeholder 5">
            <a:extLst>
              <a:ext uri="{FF2B5EF4-FFF2-40B4-BE49-F238E27FC236}">
                <a16:creationId xmlns:a16="http://schemas.microsoft.com/office/drawing/2014/main" id="{D91CE968-22E9-A447-6D85-43D10D889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5B3B0-9CAB-D246-7FD3-B012DC1FD54A}"/>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558804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EDUCATING </a:t>
            </a:r>
          </a:p>
          <a:p>
            <a:pPr algn="ctr"/>
            <a:r>
              <a:rPr lang="en-US" sz="3600" b="1" i="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EDUCATING </a:t>
            </a:r>
          </a:p>
          <a:p>
            <a:pPr algn="ctr"/>
            <a:r>
              <a:rPr lang="en-US" sz="3600" b="1" i="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georgiadeptofed</a:t>
            </a:r>
            <a:endParaRPr lang="en-US" sz="180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youtube.com</a:t>
            </a:r>
            <a:r>
              <a:rPr lang="en-US" sz="1800">
                <a:solidFill>
                  <a:srgbClr val="44883E"/>
                </a:solidFill>
                <a:latin typeface="Arial" panose="020B0604020202020204" pitchFamily="34" charset="0"/>
                <a:cs typeface="Arial" panose="020B0604020202020204" pitchFamily="34" charset="0"/>
              </a:rPr>
              <a:t>/user/</a:t>
            </a:r>
            <a:r>
              <a:rPr lang="en-US" sz="1800" err="1">
                <a:solidFill>
                  <a:srgbClr val="44883E"/>
                </a:solidFill>
                <a:latin typeface="Arial" panose="020B0604020202020204" pitchFamily="34" charset="0"/>
                <a:cs typeface="Arial" panose="020B0604020202020204" pitchFamily="34" charset="0"/>
              </a:rPr>
              <a:t>GaDOEmedia</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3084447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in our state.</a:t>
            </a:r>
          </a:p>
          <a:p>
            <a:pPr algn="l"/>
            <a:endParaRPr lang="en-US" sz="240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4429005" y="4969573"/>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5882508" y="5583943"/>
            <a:ext cx="1903050" cy="338554"/>
          </a:xfrm>
          <a:prstGeom prst="rect">
            <a:avLst/>
          </a:prstGeom>
          <a:noFill/>
        </p:spPr>
        <p:txBody>
          <a:bodyPr wrap="square" rtlCol="0">
            <a:spAutoFit/>
          </a:bodyPr>
          <a:lstStyle/>
          <a:p>
            <a:pPr algn="r"/>
            <a:r>
              <a:rPr lang="en-US" sz="1600">
                <a:solidFill>
                  <a:srgbClr val="44883E"/>
                </a:solidFill>
                <a:latin typeface="Arial" panose="020B0604020202020204" pitchFamily="34" charset="0"/>
                <a:cs typeface="Arial" panose="020B0604020202020204" pitchFamily="34" charset="0"/>
              </a:rPr>
              <a:t>@</a:t>
            </a:r>
            <a:r>
              <a:rPr lang="en-US" sz="1600" err="1">
                <a:solidFill>
                  <a:srgbClr val="44883E"/>
                </a:solidFill>
                <a:latin typeface="Arial" panose="020B0604020202020204" pitchFamily="34" charset="0"/>
                <a:cs typeface="Arial" panose="020B0604020202020204" pitchFamily="34" charset="0"/>
              </a:rPr>
              <a:t>georgiadeptofed</a:t>
            </a:r>
            <a:endParaRPr lang="en-US" sz="16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4920192" y="6076845"/>
            <a:ext cx="3136407" cy="338554"/>
          </a:xfrm>
          <a:prstGeom prst="rect">
            <a:avLst/>
          </a:prstGeom>
          <a:noFill/>
        </p:spPr>
        <p:txBody>
          <a:bodyPr wrap="square" rtlCol="0">
            <a:spAutoFit/>
          </a:bodyPr>
          <a:lstStyle/>
          <a:p>
            <a:pPr algn="l"/>
            <a:r>
              <a:rPr lang="en-US" sz="1600" err="1">
                <a:solidFill>
                  <a:srgbClr val="44883E"/>
                </a:solidFill>
                <a:latin typeface="Arial" panose="020B0604020202020204" pitchFamily="34" charset="0"/>
                <a:cs typeface="Arial" panose="020B0604020202020204" pitchFamily="34" charset="0"/>
              </a:rPr>
              <a:t>youtube.com</a:t>
            </a:r>
            <a:r>
              <a:rPr lang="en-US" sz="1600">
                <a:solidFill>
                  <a:srgbClr val="44883E"/>
                </a:solidFill>
                <a:latin typeface="Arial" panose="020B0604020202020204" pitchFamily="34" charset="0"/>
                <a:cs typeface="Arial" panose="020B0604020202020204" pitchFamily="34" charset="0"/>
              </a:rPr>
              <a:t>/user/</a:t>
            </a:r>
            <a:r>
              <a:rPr lang="en-US" sz="1600" err="1">
                <a:solidFill>
                  <a:srgbClr val="44883E"/>
                </a:solidFill>
                <a:latin typeface="Arial" panose="020B0604020202020204" pitchFamily="34" charset="0"/>
                <a:cs typeface="Arial" panose="020B0604020202020204" pitchFamily="34" charset="0"/>
              </a:rPr>
              <a:t>GaDOEmedia</a:t>
            </a:r>
            <a:endParaRPr lang="en-US" sz="160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442796"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442899" y="5995822"/>
            <a:ext cx="478153" cy="492355"/>
          </a:xfrm>
          <a:prstGeom prst="rect">
            <a:avLst/>
          </a:prstGeom>
        </p:spPr>
      </p:pic>
    </p:spTree>
    <p:extLst>
      <p:ext uri="{BB962C8B-B14F-4D97-AF65-F5344CB8AC3E}">
        <p14:creationId xmlns:p14="http://schemas.microsoft.com/office/powerpoint/2010/main" val="2426372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5400">
                <a:solidFill>
                  <a:srgbClr val="3DB8CF"/>
                </a:solidFill>
                <a:latin typeface="Arial Black" panose="020B0A04020102020204" pitchFamily="34" charset="0"/>
              </a:rPr>
              <a:t>.</a:t>
            </a:r>
            <a:endParaRPr lang="en-US" sz="88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a:solidFill>
                  <a:srgbClr val="44883E"/>
                </a:solidFill>
                <a:latin typeface="Arial" panose="020B0604020202020204" pitchFamily="34" charset="0"/>
                <a:cs typeface="Arial" panose="020B0604020202020204" pitchFamily="34" charset="0"/>
              </a:rPr>
              <a:t>@</a:t>
            </a:r>
            <a:r>
              <a:rPr lang="en-US" sz="2000" err="1">
                <a:solidFill>
                  <a:srgbClr val="44883E"/>
                </a:solidFill>
                <a:latin typeface="Arial" panose="020B0604020202020204" pitchFamily="34" charset="0"/>
                <a:cs typeface="Arial" panose="020B0604020202020204" pitchFamily="34" charset="0"/>
              </a:rPr>
              <a:t>georgiadeptofed</a:t>
            </a:r>
            <a:endParaRPr lang="en-US" sz="200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err="1">
                <a:solidFill>
                  <a:srgbClr val="44883E"/>
                </a:solidFill>
                <a:latin typeface="Arial" panose="020B0604020202020204" pitchFamily="34" charset="0"/>
                <a:cs typeface="Arial" panose="020B0604020202020204" pitchFamily="34" charset="0"/>
              </a:rPr>
              <a:t>youtube.com</a:t>
            </a:r>
            <a:r>
              <a:rPr lang="en-US" sz="2000">
                <a:solidFill>
                  <a:srgbClr val="44883E"/>
                </a:solidFill>
                <a:latin typeface="Arial" panose="020B0604020202020204" pitchFamily="34" charset="0"/>
                <a:cs typeface="Arial" panose="020B0604020202020204" pitchFamily="34" charset="0"/>
              </a:rPr>
              <a:t>/user/</a:t>
            </a:r>
            <a:r>
              <a:rPr lang="en-US" sz="2000" err="1">
                <a:solidFill>
                  <a:srgbClr val="44883E"/>
                </a:solidFill>
                <a:latin typeface="Arial" panose="020B0604020202020204" pitchFamily="34" charset="0"/>
                <a:cs typeface="Arial" panose="020B0604020202020204" pitchFamily="34" charset="0"/>
              </a:rPr>
              <a:t>GaDOEmedia</a:t>
            </a:r>
            <a:endParaRPr lang="en-US" sz="200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3906693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6"/>
            <a:ext cx="1148023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a:solidFill>
                  <a:schemeClr val="bg2">
                    <a:lumMod val="50000"/>
                  </a:schemeClr>
                </a:solidFill>
              </a:rPr>
              <a:t>Richard Woods, Georgia’s School Superintendent</a:t>
            </a:r>
            <a:r>
              <a:rPr lang="en-US" sz="900" b="1">
                <a:solidFill>
                  <a:schemeClr val="bg2">
                    <a:lumMod val="50000"/>
                  </a:schemeClr>
                </a:solidFill>
              </a:rPr>
              <a:t> </a:t>
            </a:r>
            <a:r>
              <a:rPr lang="en-US" sz="900" b="1">
                <a:solidFill>
                  <a:srgbClr val="1186CA"/>
                </a:solidFill>
              </a:rPr>
              <a:t>|</a:t>
            </a:r>
            <a:r>
              <a:rPr lang="en-US" sz="900" b="1">
                <a:solidFill>
                  <a:schemeClr val="bg2">
                    <a:lumMod val="50000"/>
                  </a:schemeClr>
                </a:solidFill>
              </a:rPr>
              <a:t> Georgia Department of Education </a:t>
            </a:r>
            <a:r>
              <a:rPr lang="en-US" sz="900" b="1">
                <a:solidFill>
                  <a:srgbClr val="1186CA"/>
                </a:solidFill>
              </a:rPr>
              <a:t>|</a:t>
            </a:r>
            <a:r>
              <a:rPr lang="en-US" sz="900" b="1">
                <a:solidFill>
                  <a:schemeClr val="bg2">
                    <a:lumMod val="50000"/>
                  </a:schemeClr>
                </a:solidFill>
              </a:rPr>
              <a:t> </a:t>
            </a:r>
            <a:r>
              <a:rPr lang="en-US" sz="900" b="1" i="1">
                <a:solidFill>
                  <a:schemeClr val="bg2">
                    <a:lumMod val="50000"/>
                  </a:schemeClr>
                </a:solidFill>
              </a:rPr>
              <a:t>Educating Georgia’s Future</a:t>
            </a:r>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10/21/2021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3349271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spTree>
    <p:extLst>
      <p:ext uri="{BB962C8B-B14F-4D97-AF65-F5344CB8AC3E}">
        <p14:creationId xmlns:p14="http://schemas.microsoft.com/office/powerpoint/2010/main" val="83230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p:nvPicPr>
        <p:blipFill rotWithShape="1">
          <a:blip r:embed="rId2"/>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p:nvSpPr>
        <p:spPr>
          <a:xfrm>
            <a:off x="2309712" y="6354188"/>
            <a:ext cx="114068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2344086557"/>
      </p:ext>
    </p:extLst>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p:nvPicPr>
        <p:blipFill rotWithShape="1">
          <a:blip r:embed="rId2"/>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911652168"/>
      </p:ext>
    </p:extLst>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p:nvPicPr>
        <p:blipFill rotWithShape="1">
          <a:blip r:embed="rId2"/>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p:nvSpPr>
        <p:spPr>
          <a:xfrm>
            <a:off x="2309712" y="6354188"/>
            <a:ext cx="114068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3060996368"/>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A1FA-AFE6-32A1-5B34-FBFFA0FC1A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E0CBA4-1223-C578-1D59-B55D690E3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3E697-9407-BD71-9751-B8717DBAB0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153134-5E82-E5EA-D9DD-62B1D3009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820B69-2C3F-CC28-578C-7E0D40F9DF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910AF-67A7-61D1-F6F1-81B79DEC5041}"/>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8" name="Footer Placeholder 7">
            <a:extLst>
              <a:ext uri="{FF2B5EF4-FFF2-40B4-BE49-F238E27FC236}">
                <a16:creationId xmlns:a16="http://schemas.microsoft.com/office/drawing/2014/main" id="{602E2B8D-5C4A-2C0D-F032-0B68C6C8E5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99011F-1BE7-62D6-241F-E9CF9FE759A2}"/>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3061839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B759-FE89-A3B9-540F-B838EE1F08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CDD9B-BF59-8960-7128-FB69E4C7087A}"/>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4" name="Footer Placeholder 3">
            <a:extLst>
              <a:ext uri="{FF2B5EF4-FFF2-40B4-BE49-F238E27FC236}">
                <a16:creationId xmlns:a16="http://schemas.microsoft.com/office/drawing/2014/main" id="{D3B9BE17-0F26-DD78-8977-28BBB91E88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E8FAEA-6910-63DC-5AB8-18A140863642}"/>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53670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09196-8ECB-E7CC-8B4E-79F6F330E2CA}"/>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3" name="Footer Placeholder 2">
            <a:extLst>
              <a:ext uri="{FF2B5EF4-FFF2-40B4-BE49-F238E27FC236}">
                <a16:creationId xmlns:a16="http://schemas.microsoft.com/office/drawing/2014/main" id="{D9B36EEE-BB54-6555-34A3-8B132F8284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1C232-5B14-35D8-FEB6-6949A08B5208}"/>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1298369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E8A8-0EDE-E357-F979-87A75812C9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458C61-E503-F4E4-DC09-75D53B696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7005C-8C67-F75B-3C6C-D3D3938B2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A3CD6-2F4C-CE51-9D46-BBE8F777DE45}"/>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6" name="Footer Placeholder 5">
            <a:extLst>
              <a:ext uri="{FF2B5EF4-FFF2-40B4-BE49-F238E27FC236}">
                <a16:creationId xmlns:a16="http://schemas.microsoft.com/office/drawing/2014/main" id="{A640AB27-FBC4-E17E-F1EE-3CC98C56D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7CA81-D36E-4AE7-3EEE-10CCD4BDEBB6}"/>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39025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6FF0-4959-FD5F-4734-82438627A7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28A511-6E57-FEFB-C3DD-F2FC8D240D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155021-E403-A4FD-E9B9-1C3A327F2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35499-113D-07E3-CD70-17058F45CE9C}"/>
              </a:ext>
            </a:extLst>
          </p:cNvPr>
          <p:cNvSpPr>
            <a:spLocks noGrp="1"/>
          </p:cNvSpPr>
          <p:nvPr>
            <p:ph type="dt" sz="half" idx="10"/>
          </p:nvPr>
        </p:nvSpPr>
        <p:spPr/>
        <p:txBody>
          <a:bodyPr/>
          <a:lstStyle/>
          <a:p>
            <a:fld id="{6F9AC132-DFB8-43CC-ACDA-F7B40627305E}" type="datetimeFigureOut">
              <a:rPr lang="en-US" smtClean="0"/>
              <a:t>8/25/2023</a:t>
            </a:fld>
            <a:endParaRPr lang="en-US"/>
          </a:p>
        </p:txBody>
      </p:sp>
      <p:sp>
        <p:nvSpPr>
          <p:cNvPr id="6" name="Footer Placeholder 5">
            <a:extLst>
              <a:ext uri="{FF2B5EF4-FFF2-40B4-BE49-F238E27FC236}">
                <a16:creationId xmlns:a16="http://schemas.microsoft.com/office/drawing/2014/main" id="{1AE3F46C-8417-FE7C-2CB0-D6B2D9D0B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A6E8C-D325-4298-6422-55CB7EFED926}"/>
              </a:ext>
            </a:extLst>
          </p:cNvPr>
          <p:cNvSpPr>
            <a:spLocks noGrp="1"/>
          </p:cNvSpPr>
          <p:nvPr>
            <p:ph type="sldNum" sz="quarter" idx="12"/>
          </p:nvPr>
        </p:nvSpPr>
        <p:spPr/>
        <p:txBody>
          <a:bodyPr/>
          <a:lstStyle/>
          <a:p>
            <a:fld id="{2FD5CDAE-9D3D-4DB6-8083-567A417A2EC5}" type="slidenum">
              <a:rPr lang="en-US" smtClean="0"/>
              <a:t>‹#›</a:t>
            </a:fld>
            <a:endParaRPr lang="en-US"/>
          </a:p>
        </p:txBody>
      </p:sp>
    </p:spTree>
    <p:extLst>
      <p:ext uri="{BB962C8B-B14F-4D97-AF65-F5344CB8AC3E}">
        <p14:creationId xmlns:p14="http://schemas.microsoft.com/office/powerpoint/2010/main" val="213989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01A91-989B-D5A2-4157-5B3298C09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B73997-E7E4-E8EB-049C-6806F15AD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55431-EAD0-ECFF-E5A3-418F4587E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AC132-DFB8-43CC-ACDA-F7B40627305E}" type="datetimeFigureOut">
              <a:rPr lang="en-US" smtClean="0"/>
              <a:t>8/25/2023</a:t>
            </a:fld>
            <a:endParaRPr lang="en-US"/>
          </a:p>
        </p:txBody>
      </p:sp>
      <p:sp>
        <p:nvSpPr>
          <p:cNvPr id="5" name="Footer Placeholder 4">
            <a:extLst>
              <a:ext uri="{FF2B5EF4-FFF2-40B4-BE49-F238E27FC236}">
                <a16:creationId xmlns:a16="http://schemas.microsoft.com/office/drawing/2014/main" id="{67DBC451-21A1-5C00-39DB-7D133371B5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1DF14D-2961-68A5-14A7-C691F6F8F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5CDAE-9D3D-4DB6-8083-567A417A2EC5}" type="slidenum">
              <a:rPr lang="en-US" smtClean="0"/>
              <a:t>‹#›</a:t>
            </a:fld>
            <a:endParaRPr lang="en-US"/>
          </a:p>
        </p:txBody>
      </p:sp>
    </p:spTree>
    <p:extLst>
      <p:ext uri="{BB962C8B-B14F-4D97-AF65-F5344CB8AC3E}">
        <p14:creationId xmlns:p14="http://schemas.microsoft.com/office/powerpoint/2010/main" val="1766304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561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sldNum="0" hdr="0" ftr="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bmawufbp.blogspot.com/2012/06/black-love-our-issues-and-solutions.html" TargetMode="External"/><Relationship Id="rId3" Type="http://schemas.openxmlformats.org/officeDocument/2006/relationships/hyperlink" Target="https://localwiki.org/cu/Restoration_Urban_Ministries" TargetMode="External"/><Relationship Id="rId7" Type="http://schemas.openxmlformats.org/officeDocument/2006/relationships/hyperlink" Target="https://pxhere.com/en/photo/1091373" TargetMode="External"/><Relationship Id="rId12"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30.xml"/><Relationship Id="rId6" Type="http://schemas.openxmlformats.org/officeDocument/2006/relationships/image" Target="../media/image29.jpeg"/><Relationship Id="rId11" Type="http://schemas.openxmlformats.org/officeDocument/2006/relationships/hyperlink" Target="https://apicciano.commons.gc.cuny.edu/2021/03/20/frank-bruni-are-we-having-a-teachable-pandemic/" TargetMode="External"/><Relationship Id="rId5" Type="http://schemas.openxmlformats.org/officeDocument/2006/relationships/hyperlink" Target="http://www.publicdomainpictures.net/view-image.php?image=62978&amp;picture=happy-extended-family-isolated-on-white" TargetMode="External"/><Relationship Id="rId10" Type="http://schemas.openxmlformats.org/officeDocument/2006/relationships/image" Target="../media/image31.jpeg"/><Relationship Id="rId4" Type="http://schemas.openxmlformats.org/officeDocument/2006/relationships/image" Target="../media/image28.jpeg"/><Relationship Id="rId9" Type="http://schemas.openxmlformats.org/officeDocument/2006/relationships/hyperlink" Target="https://theswirlworld.com/2014/02/26/how-to-find-a-wife-at-church-even-when-people-say-you-ca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hyperlink" Target="http://www.pngall.com/kids-p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imdetermined.org/tool/self-determination-in-preschool-oc/" TargetMode="External"/><Relationship Id="rId2" Type="http://schemas.openxmlformats.org/officeDocument/2006/relationships/hyperlink" Target="https://youtu.be/_9-Zo-Ej4pw"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latanya.barkley@doe.k12.ga.us" TargetMode="External"/><Relationship Id="rId2" Type="http://schemas.openxmlformats.org/officeDocument/2006/relationships/hyperlink" Target="mailto:ejames@doe.k12.ga.u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imdetermined.org/wp-content/uploads/2021/04/180130_IMD_Good-Day-Plan.pdf"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e93n72yruom.exactdn.com/site/wp-content/uploads/2020/03/Circles.PATH-MAPS-Wkbk-2015.page21.pdf"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kirkleeslocaloffer.org.uk/media/armbe1gb/path.pdf"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mailto:latanya.barkley@doe.k12.ga.us" TargetMode="External"/><Relationship Id="rId2" Type="http://schemas.openxmlformats.org/officeDocument/2006/relationships/hyperlink" Target="mailto:ejames@doe.k12.ga.us" TargetMode="Externa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imdetermined.org/wp-content/uploads/2022/11/Goal-Plan_Tool_IMD.pdf"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os.ga.gov/page/voting-assistance-people-disabilities"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drydenart.weebly.com/fugleblog/peanuts-inspired-dance-party" TargetMode="External"/><Relationship Id="rId2" Type="http://schemas.openxmlformats.org/officeDocument/2006/relationships/image" Target="../media/image52.gif"/><Relationship Id="rId1" Type="http://schemas.openxmlformats.org/officeDocument/2006/relationships/slideLayout" Target="../slideLayouts/slideLayout13.xml"/><Relationship Id="rId5" Type="http://schemas.openxmlformats.org/officeDocument/2006/relationships/hyperlink" Target="https://pixabay.com/en/celebration-fireworks-green-night-152950/" TargetMode="Externa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Documents/Transition/2020-21/Self-Determination_10_2020.pdf" TargetMode="External"/><Relationship Id="rId2" Type="http://schemas.openxmlformats.org/officeDocument/2006/relationships/hyperlink" Target="https://schools.local-offer.org/wp-content/uploads/2020/09/PCP_facilitators_guide__June_2017.pdf" TargetMode="External"/><Relationship Id="rId1" Type="http://schemas.openxmlformats.org/officeDocument/2006/relationships/slideLayout" Target="../slideLayouts/slideLayout13.xml"/><Relationship Id="rId4" Type="http://schemas.openxmlformats.org/officeDocument/2006/relationships/hyperlink" Target="https://www.gadoe.org/Curriculum-Instruction-and-Assessment/Special-Education-Services/Documents/SSIP/SS%203-4/SDLMI-Lesson-Plans_Coastal_Southeast.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latanya.barkley@doe.k12.ga.us" TargetMode="External"/><Relationship Id="rId2" Type="http://schemas.openxmlformats.org/officeDocument/2006/relationships/hyperlink" Target="mailto:ejames@doe.k12.ga.us" TargetMode="Externa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bmawufbp.blogspot.com/2012/06/black-love-our-issues-and-solutions.html" TargetMode="External"/><Relationship Id="rId3" Type="http://schemas.openxmlformats.org/officeDocument/2006/relationships/hyperlink" Target="https://localwiki.org/cu/Restoration_Urban_Ministries" TargetMode="External"/><Relationship Id="rId7" Type="http://schemas.openxmlformats.org/officeDocument/2006/relationships/hyperlink" Target="https://pxhere.com/en/photo/1091373" TargetMode="External"/><Relationship Id="rId12"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hyperlink" Target="https://apicciano.commons.gc.cuny.edu/2021/03/20/frank-bruni-are-we-having-a-teachable-pandemic/" TargetMode="External"/><Relationship Id="rId5" Type="http://schemas.openxmlformats.org/officeDocument/2006/relationships/hyperlink" Target="http://www.publicdomainpictures.net/view-image.php?image=62978&amp;picture=happy-extended-family-isolated-on-white" TargetMode="External"/><Relationship Id="rId10" Type="http://schemas.openxmlformats.org/officeDocument/2006/relationships/image" Target="../media/image31.jpeg"/><Relationship Id="rId4" Type="http://schemas.openxmlformats.org/officeDocument/2006/relationships/image" Target="../media/image28.jpeg"/><Relationship Id="rId9" Type="http://schemas.openxmlformats.org/officeDocument/2006/relationships/hyperlink" Target="https://theswirlworld.com/2014/02/26/how-to-find-a-wife-at-church-even-when-people-say-you-can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www.pngall.com/kids-pn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imdetermined.org/tool/self-determination-in-preschool-oc/" TargetMode="External"/><Relationship Id="rId2" Type="http://schemas.openxmlformats.org/officeDocument/2006/relationships/hyperlink" Target="https://youtu.be/_9-Zo-Ej4pw"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imdetermined.org/wp-content/uploads/2021/04/180130_IMD_Good-Day-Plan.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e93n72yruom.exactdn.com/site/wp-content/uploads/2020/03/Circles.PATH-MAPS-Wkbk-2015.page2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kirkleeslocaloffer.org.uk/media/armbe1gb/path.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imdetermined.org/wp-content/uploads/2022/11/Goal-Plan_Tool_IMD.pdf"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os.ga.gov/page/voting-assistance-people-disabilities"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drydenart.weebly.com/fugleblog/peanuts-inspired-dance-party" TargetMode="External"/><Relationship Id="rId2" Type="http://schemas.openxmlformats.org/officeDocument/2006/relationships/image" Target="../media/image52.gif"/><Relationship Id="rId1" Type="http://schemas.openxmlformats.org/officeDocument/2006/relationships/slideLayout" Target="../slideLayouts/slideLayout2.xml"/><Relationship Id="rId5" Type="http://schemas.openxmlformats.org/officeDocument/2006/relationships/hyperlink" Target="https://pixabay.com/en/celebration-fireworks-green-night-152950/" TargetMode="Externa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Documents/Transition/2020-21/Self-Determination_10_2020.pdf" TargetMode="External"/><Relationship Id="rId2" Type="http://schemas.openxmlformats.org/officeDocument/2006/relationships/hyperlink" Target="https://schools.local-offer.org/wp-content/uploads/2020/09/PCP_facilitators_guide__June_2017.pdf" TargetMode="External"/><Relationship Id="rId1" Type="http://schemas.openxmlformats.org/officeDocument/2006/relationships/slideLayout" Target="../slideLayouts/slideLayout2.xml"/><Relationship Id="rId4" Type="http://schemas.openxmlformats.org/officeDocument/2006/relationships/hyperlink" Target="https://www.gadoe.org/Curriculum-Instruction-and-Assessment/Special-Education-Services/Documents/SSIP/SS%203-4/SDLMI-Lesson-Plans_Coastal_Southeast.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latanya.barkley@doe.k12.ga.us" TargetMode="External"/><Relationship Id="rId2" Type="http://schemas.openxmlformats.org/officeDocument/2006/relationships/hyperlink" Target="mailto:ejames@doe.k12.ga.u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9D0E-F77A-67A8-B218-420117CAE3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5D5045-F003-89E3-06C6-2D98E88E39E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94741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9FC6610-411F-3AB6-5C56-8863F60445D7}"/>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1935" y="346167"/>
            <a:ext cx="2380443" cy="1588946"/>
          </a:xfrm>
          <a:prstGeom prst="rect">
            <a:avLst/>
          </a:prstGeom>
        </p:spPr>
      </p:pic>
      <p:pic>
        <p:nvPicPr>
          <p:cNvPr id="13" name="Picture 12">
            <a:extLst>
              <a:ext uri="{FF2B5EF4-FFF2-40B4-BE49-F238E27FC236}">
                <a16:creationId xmlns:a16="http://schemas.microsoft.com/office/drawing/2014/main" id="{FF25CD56-153D-D42C-FB6D-4ADD1F4AF12C}"/>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44530" y="431446"/>
            <a:ext cx="2729289" cy="1808154"/>
          </a:xfrm>
          <a:prstGeom prst="rect">
            <a:avLst/>
          </a:prstGeom>
        </p:spPr>
      </p:pic>
      <p:pic>
        <p:nvPicPr>
          <p:cNvPr id="15" name="Picture 14">
            <a:extLst>
              <a:ext uri="{FF2B5EF4-FFF2-40B4-BE49-F238E27FC236}">
                <a16:creationId xmlns:a16="http://schemas.microsoft.com/office/drawing/2014/main" id="{F6E3A814-A1B0-2ED0-0062-BE3F5FC16D83}"/>
              </a:ext>
              <a:ext uri="{C183D7F6-B498-43B3-948B-1728B52AA6E4}">
                <adec:decorative xmlns:adec="http://schemas.microsoft.com/office/drawing/2017/decorative" val="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67666" y="416526"/>
            <a:ext cx="2747292" cy="1545352"/>
          </a:xfrm>
          <a:prstGeom prst="rect">
            <a:avLst/>
          </a:prstGeom>
        </p:spPr>
      </p:pic>
      <p:pic>
        <p:nvPicPr>
          <p:cNvPr id="20" name="Picture 19">
            <a:extLst>
              <a:ext uri="{FF2B5EF4-FFF2-40B4-BE49-F238E27FC236}">
                <a16:creationId xmlns:a16="http://schemas.microsoft.com/office/drawing/2014/main" id="{732E8AAF-84DA-BF40-DD75-1A0CB01E614A}"/>
              </a:ext>
              <a:ext uri="{C183D7F6-B498-43B3-948B-1728B52AA6E4}">
                <adec:decorative xmlns:adec="http://schemas.microsoft.com/office/drawing/2017/decorative" val="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203684" y="2677438"/>
            <a:ext cx="2380425" cy="1588934"/>
          </a:xfrm>
          <a:prstGeom prst="rect">
            <a:avLst/>
          </a:prstGeom>
        </p:spPr>
      </p:pic>
      <p:pic>
        <p:nvPicPr>
          <p:cNvPr id="7" name="Picture 6">
            <a:extLst>
              <a:ext uri="{FF2B5EF4-FFF2-40B4-BE49-F238E27FC236}">
                <a16:creationId xmlns:a16="http://schemas.microsoft.com/office/drawing/2014/main" id="{FDB0108A-30F0-1EB7-C704-C1B211BBEC9B}"/>
              </a:ext>
              <a:ext uri="{C183D7F6-B498-43B3-948B-1728B52AA6E4}">
                <adec:decorative xmlns:adec="http://schemas.microsoft.com/office/drawing/2017/decorative" val="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42501" y="4728517"/>
            <a:ext cx="2371032" cy="1582664"/>
          </a:xfrm>
          <a:prstGeom prst="rect">
            <a:avLst/>
          </a:prstGeom>
        </p:spPr>
      </p:pic>
      <p:pic>
        <p:nvPicPr>
          <p:cNvPr id="23" name="Picture 22">
            <a:extLst>
              <a:ext uri="{FF2B5EF4-FFF2-40B4-BE49-F238E27FC236}">
                <a16:creationId xmlns:a16="http://schemas.microsoft.com/office/drawing/2014/main" id="{D4442DF7-3AE5-7068-CD17-C7EA68619A00}"/>
              </a:ext>
              <a:ext uri="{C183D7F6-B498-43B3-948B-1728B52AA6E4}">
                <adec:decorative xmlns:adec="http://schemas.microsoft.com/office/drawing/2017/decorative" val="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391345" y="2941408"/>
            <a:ext cx="3179408" cy="2948900"/>
          </a:xfrm>
          <a:prstGeom prst="rect">
            <a:avLst/>
          </a:prstGeom>
        </p:spPr>
      </p:pic>
      <p:sp>
        <p:nvSpPr>
          <p:cNvPr id="4" name="Title 3">
            <a:extLst>
              <a:ext uri="{FF2B5EF4-FFF2-40B4-BE49-F238E27FC236}">
                <a16:creationId xmlns:a16="http://schemas.microsoft.com/office/drawing/2014/main" id="{469396DD-4A91-CCBD-D120-7AC61711488E}"/>
              </a:ext>
              <a:ext uri="{C183D7F6-B498-43B3-948B-1728B52AA6E4}">
                <adec:decorative xmlns:adec="http://schemas.microsoft.com/office/drawing/2017/decorative" val="1"/>
              </a:ext>
            </a:extLst>
          </p:cNvPr>
          <p:cNvSpPr>
            <a:spLocks noGrp="1"/>
          </p:cNvSpPr>
          <p:nvPr>
            <p:ph type="title"/>
          </p:nvPr>
        </p:nvSpPr>
        <p:spPr>
          <a:xfrm>
            <a:off x="8075096" y="2880657"/>
            <a:ext cx="3996934" cy="2309364"/>
          </a:xfrm>
        </p:spPr>
        <p:txBody>
          <a:bodyPr vert="horz" lIns="91440" tIns="45720" rIns="91440" bIns="45720" rtlCol="0" anchor="b">
            <a:noAutofit/>
          </a:bodyPr>
          <a:lstStyle/>
          <a:p>
            <a:r>
              <a:rPr lang="en-US" kern="1200">
                <a:solidFill>
                  <a:srgbClr val="FFFFFF"/>
                </a:solidFill>
              </a:rPr>
              <a:t>How Can Families Help?</a:t>
            </a:r>
          </a:p>
        </p:txBody>
      </p:sp>
      <p:sp>
        <p:nvSpPr>
          <p:cNvPr id="30" name="TextBox 29">
            <a:extLst>
              <a:ext uri="{FF2B5EF4-FFF2-40B4-BE49-F238E27FC236}">
                <a16:creationId xmlns:a16="http://schemas.microsoft.com/office/drawing/2014/main" id="{04E9369A-526D-44A3-0405-60D0AA1E3B90}"/>
              </a:ext>
              <a:ext uri="{C183D7F6-B498-43B3-948B-1728B52AA6E4}">
                <adec:decorative xmlns:adec="http://schemas.microsoft.com/office/drawing/2017/decorative" val="1"/>
              </a:ext>
            </a:extLst>
          </p:cNvPr>
          <p:cNvSpPr txBox="1"/>
          <p:nvPr/>
        </p:nvSpPr>
        <p:spPr>
          <a:xfrm>
            <a:off x="783778" y="6432698"/>
            <a:ext cx="322639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6290743-3194-45AB-4B11-53069D966062}"/>
              </a:ext>
              <a:ext uri="{C183D7F6-B498-43B3-948B-1728B52AA6E4}">
                <adec:decorative xmlns:adec="http://schemas.microsoft.com/office/drawing/2017/decorative" val="1"/>
              </a:ext>
            </a:extLst>
          </p:cNvPr>
          <p:cNvSpPr txBox="1"/>
          <p:nvPr/>
        </p:nvSpPr>
        <p:spPr>
          <a:xfrm>
            <a:off x="4118467" y="6432698"/>
            <a:ext cx="383665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6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7C66E5-8897-49D3-812A-96C5C63A4B8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89303" y="1348711"/>
            <a:ext cx="9613397" cy="1754444"/>
          </a:xfrm>
          <a:prstGeom prst="rect">
            <a:avLst/>
          </a:prstGeom>
        </p:spPr>
      </p:pic>
      <p:sp>
        <p:nvSpPr>
          <p:cNvPr id="4" name="Title 3">
            <a:extLst>
              <a:ext uri="{FF2B5EF4-FFF2-40B4-BE49-F238E27FC236}">
                <a16:creationId xmlns:a16="http://schemas.microsoft.com/office/drawing/2014/main" id="{6876676E-A7CD-457B-B0B4-F74B07A7A13E}"/>
              </a:ext>
              <a:ext uri="{C183D7F6-B498-43B3-948B-1728B52AA6E4}">
                <adec:decorative xmlns:adec="http://schemas.microsoft.com/office/drawing/2017/decorative" val="1"/>
              </a:ext>
            </a:extLst>
          </p:cNvPr>
          <p:cNvSpPr>
            <a:spLocks noGrp="1"/>
          </p:cNvSpPr>
          <p:nvPr>
            <p:ph type="title"/>
          </p:nvPr>
        </p:nvSpPr>
        <p:spPr>
          <a:xfrm>
            <a:off x="1289304" y="3429000"/>
            <a:ext cx="8921672" cy="1713305"/>
          </a:xfrm>
        </p:spPr>
        <p:txBody>
          <a:bodyPr vert="horz" lIns="91440" tIns="45720" rIns="91440" bIns="45720" rtlCol="0" anchor="b">
            <a:normAutofit fontScale="90000"/>
          </a:bodyPr>
          <a:lstStyle/>
          <a:p>
            <a:r>
              <a:rPr lang="en-US" kern="1200">
                <a:solidFill>
                  <a:schemeClr val="accent6">
                    <a:lumMod val="75000"/>
                  </a:schemeClr>
                </a:solidFill>
                <a:latin typeface="Helvetica LT Std" panose="020B0504020202020204" pitchFamily="34" charset="0"/>
                <a:cs typeface="+mj-cs"/>
              </a:rPr>
              <a:t>Building Self-Determination in Preschool and Kindergarten</a:t>
            </a:r>
          </a:p>
        </p:txBody>
      </p:sp>
      <p:sp>
        <p:nvSpPr>
          <p:cNvPr id="2" name="Text Placeholder 1">
            <a:extLst>
              <a:ext uri="{FF2B5EF4-FFF2-40B4-BE49-F238E27FC236}">
                <a16:creationId xmlns:a16="http://schemas.microsoft.com/office/drawing/2014/main" id="{55BA0A5B-CE7E-4BF4-9469-C00E6F2E931D}"/>
              </a:ext>
              <a:ext uri="{C183D7F6-B498-43B3-948B-1728B52AA6E4}">
                <adec:decorative xmlns:adec="http://schemas.microsoft.com/office/drawing/2017/decorative" val="1"/>
              </a:ext>
            </a:extLst>
          </p:cNvPr>
          <p:cNvSpPr>
            <a:spLocks noGrp="1"/>
          </p:cNvSpPr>
          <p:nvPr>
            <p:ph type="body" idx="1"/>
          </p:nvPr>
        </p:nvSpPr>
        <p:spPr>
          <a:xfrm>
            <a:off x="1289302" y="5142305"/>
            <a:ext cx="7889531" cy="753165"/>
          </a:xfrm>
        </p:spPr>
        <p:txBody>
          <a:bodyPr vert="horz" lIns="91440" tIns="45720" rIns="91440" bIns="45720" rtlCol="0" anchor="t">
            <a:noAutofit/>
          </a:bodyPr>
          <a:lstStyle/>
          <a:p>
            <a:r>
              <a:rPr lang="en-US" sz="3600" kern="1200">
                <a:solidFill>
                  <a:srgbClr val="FF0000"/>
                </a:solidFill>
                <a:latin typeface="Helvetica LT Std" panose="020B0504020202020204" pitchFamily="34" charset="0"/>
                <a:cs typeface="+mn-cs"/>
              </a:rPr>
              <a:t>It’s</a:t>
            </a:r>
            <a:r>
              <a:rPr lang="en-US" sz="3600" kern="1200">
                <a:solidFill>
                  <a:schemeClr val="bg2">
                    <a:lumMod val="50000"/>
                  </a:schemeClr>
                </a:solidFill>
                <a:latin typeface="Helvetica LT Std" panose="020B0504020202020204" pitchFamily="34" charset="0"/>
                <a:cs typeface="+mn-cs"/>
              </a:rPr>
              <a:t> </a:t>
            </a:r>
            <a:r>
              <a:rPr lang="en-US" sz="3600" kern="1200">
                <a:solidFill>
                  <a:srgbClr val="D46614"/>
                </a:solidFill>
                <a:latin typeface="Helvetica LT Std" panose="020B0504020202020204" pitchFamily="34" charset="0"/>
                <a:cs typeface="+mn-cs"/>
              </a:rPr>
              <a:t>Never</a:t>
            </a:r>
            <a:r>
              <a:rPr lang="en-US" sz="3600" kern="1200">
                <a:solidFill>
                  <a:schemeClr val="bg2">
                    <a:lumMod val="50000"/>
                  </a:schemeClr>
                </a:solidFill>
                <a:latin typeface="Helvetica LT Std" panose="020B0504020202020204" pitchFamily="34" charset="0"/>
                <a:cs typeface="+mn-cs"/>
              </a:rPr>
              <a:t> </a:t>
            </a:r>
            <a:r>
              <a:rPr lang="en-US" sz="3600" kern="1200">
                <a:solidFill>
                  <a:srgbClr val="FFC000"/>
                </a:solidFill>
                <a:latin typeface="Helvetica LT Std" panose="020B0504020202020204" pitchFamily="34" charset="0"/>
                <a:cs typeface="+mn-cs"/>
              </a:rPr>
              <a:t>Too</a:t>
            </a:r>
            <a:r>
              <a:rPr lang="en-US" sz="3600" kern="1200">
                <a:solidFill>
                  <a:schemeClr val="bg2">
                    <a:lumMod val="50000"/>
                  </a:schemeClr>
                </a:solidFill>
                <a:latin typeface="Helvetica LT Std" panose="020B0504020202020204" pitchFamily="34" charset="0"/>
                <a:cs typeface="+mn-cs"/>
              </a:rPr>
              <a:t> </a:t>
            </a:r>
            <a:r>
              <a:rPr lang="en-US" sz="3600" kern="1200">
                <a:solidFill>
                  <a:srgbClr val="92D050"/>
                </a:solidFill>
                <a:latin typeface="Helvetica LT Std" panose="020B0504020202020204" pitchFamily="34" charset="0"/>
                <a:cs typeface="+mn-cs"/>
              </a:rPr>
              <a:t>Early</a:t>
            </a:r>
            <a:r>
              <a:rPr lang="en-US" sz="3600" kern="1200">
                <a:solidFill>
                  <a:schemeClr val="bg2">
                    <a:lumMod val="50000"/>
                  </a:schemeClr>
                </a:solidFill>
                <a:latin typeface="Helvetica LT Std" panose="020B0504020202020204" pitchFamily="34" charset="0"/>
                <a:cs typeface="+mn-cs"/>
              </a:rPr>
              <a:t> </a:t>
            </a:r>
            <a:r>
              <a:rPr lang="en-US" sz="3600" kern="1200">
                <a:solidFill>
                  <a:schemeClr val="accent1">
                    <a:lumMod val="75000"/>
                  </a:schemeClr>
                </a:solidFill>
                <a:latin typeface="Helvetica LT Std" panose="020B0504020202020204" pitchFamily="34" charset="0"/>
                <a:cs typeface="+mn-cs"/>
              </a:rPr>
              <a:t>To</a:t>
            </a:r>
            <a:r>
              <a:rPr lang="en-US" sz="3600" kern="1200">
                <a:solidFill>
                  <a:schemeClr val="bg2">
                    <a:lumMod val="50000"/>
                  </a:schemeClr>
                </a:solidFill>
                <a:latin typeface="Helvetica LT Std" panose="020B0504020202020204" pitchFamily="34" charset="0"/>
                <a:cs typeface="+mn-cs"/>
              </a:rPr>
              <a:t> </a:t>
            </a:r>
            <a:r>
              <a:rPr lang="en-US" sz="3600" kern="1200">
                <a:solidFill>
                  <a:srgbClr val="7030A0"/>
                </a:solidFill>
                <a:latin typeface="Helvetica LT Std" panose="020B0504020202020204" pitchFamily="34" charset="0"/>
                <a:cs typeface="+mn-cs"/>
              </a:rPr>
              <a:t>Get</a:t>
            </a:r>
            <a:r>
              <a:rPr lang="en-US" sz="3600" kern="1200">
                <a:solidFill>
                  <a:schemeClr val="bg2">
                    <a:lumMod val="50000"/>
                  </a:schemeClr>
                </a:solidFill>
                <a:latin typeface="Helvetica LT Std" panose="020B0504020202020204" pitchFamily="34" charset="0"/>
                <a:cs typeface="+mn-cs"/>
              </a:rPr>
              <a:t> </a:t>
            </a:r>
            <a:r>
              <a:rPr lang="en-US" sz="3600" kern="1200">
                <a:solidFill>
                  <a:srgbClr val="CA1EC2"/>
                </a:solidFill>
                <a:latin typeface="Helvetica LT Std" panose="020B0504020202020204" pitchFamily="34" charset="0"/>
                <a:cs typeface="+mn-cs"/>
              </a:rPr>
              <a:t>Started</a:t>
            </a:r>
          </a:p>
        </p:txBody>
      </p:sp>
    </p:spTree>
    <p:extLst>
      <p:ext uri="{BB962C8B-B14F-4D97-AF65-F5344CB8AC3E}">
        <p14:creationId xmlns:p14="http://schemas.microsoft.com/office/powerpoint/2010/main" val="247589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A22BBC8-D7D5-0D4F-B810-5B5103F54693}"/>
              </a:ext>
            </a:extLst>
          </p:cNvPr>
          <p:cNvSpPr>
            <a:spLocks noGrp="1"/>
          </p:cNvSpPr>
          <p:nvPr>
            <p:ph type="title"/>
          </p:nvPr>
        </p:nvSpPr>
        <p:spPr/>
        <p:txBody>
          <a:bodyPr>
            <a:normAutofit/>
          </a:bodyPr>
          <a:lstStyle/>
          <a:p>
            <a:r>
              <a:rPr lang="en-US" sz="4000">
                <a:latin typeface="Helvetica LT Std" panose="020B0504020202020204" pitchFamily="34" charset="0"/>
              </a:rPr>
              <a:t>Supporting Parents Through the Process</a:t>
            </a:r>
          </a:p>
        </p:txBody>
      </p:sp>
      <p:sp>
        <p:nvSpPr>
          <p:cNvPr id="25" name="Content Placeholder 24">
            <a:extLst>
              <a:ext uri="{FF2B5EF4-FFF2-40B4-BE49-F238E27FC236}">
                <a16:creationId xmlns:a16="http://schemas.microsoft.com/office/drawing/2014/main" id="{0A374D00-7821-A54F-911A-832B77B67696}"/>
              </a:ext>
            </a:extLst>
          </p:cNvPr>
          <p:cNvSpPr>
            <a:spLocks noGrp="1"/>
          </p:cNvSpPr>
          <p:nvPr>
            <p:ph idx="1"/>
          </p:nvPr>
        </p:nvSpPr>
        <p:spPr/>
        <p:txBody>
          <a:bodyPr/>
          <a:lstStyle/>
          <a:p>
            <a:r>
              <a:rPr lang="en-US">
                <a:latin typeface="Helvetica LT Std" panose="020B0504020202020204" pitchFamily="34" charset="0"/>
              </a:rPr>
              <a:t>Parents need to be on board to reinforce the practices at home</a:t>
            </a:r>
          </a:p>
          <a:p>
            <a:r>
              <a:rPr lang="en-US">
                <a:latin typeface="Helvetica LT Std" panose="020B0504020202020204" pitchFamily="34" charset="0"/>
                <a:hlinkClick r:id="rId2"/>
              </a:rPr>
              <a:t>Encouraging Self-Determination at a Young Age</a:t>
            </a:r>
            <a:r>
              <a:rPr lang="en-US">
                <a:latin typeface="Helvetica LT Std" panose="020B0504020202020204" pitchFamily="34" charset="0"/>
              </a:rPr>
              <a:t> (early childhood focus ends at 3.34)</a:t>
            </a:r>
          </a:p>
          <a:p>
            <a:r>
              <a:rPr lang="en-US">
                <a:latin typeface="Helvetica LT Std" panose="020B0504020202020204" pitchFamily="34" charset="0"/>
              </a:rPr>
              <a:t>Interventions to be used at home in the same manner</a:t>
            </a:r>
          </a:p>
          <a:p>
            <a:r>
              <a:rPr lang="en-US">
                <a:latin typeface="Helvetica LT Std" panose="020B0504020202020204" pitchFamily="34" charset="0"/>
                <a:hlinkClick r:id="rId3"/>
              </a:rPr>
              <a:t>I’m Determined in Preschool</a:t>
            </a:r>
            <a:endParaRPr lang="en-US">
              <a:latin typeface="Helvetica LT Std" panose="020B0504020202020204" pitchFamily="34" charset="0"/>
            </a:endParaRPr>
          </a:p>
        </p:txBody>
      </p:sp>
    </p:spTree>
    <p:extLst>
      <p:ext uri="{BB962C8B-B14F-4D97-AF65-F5344CB8AC3E}">
        <p14:creationId xmlns:p14="http://schemas.microsoft.com/office/powerpoint/2010/main" val="89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AEFA-F084-C892-00AB-D4527A8F1324}"/>
              </a:ext>
            </a:extLst>
          </p:cNvPr>
          <p:cNvSpPr>
            <a:spLocks noGrp="1"/>
          </p:cNvSpPr>
          <p:nvPr>
            <p:ph type="title"/>
          </p:nvPr>
        </p:nvSpPr>
        <p:spPr/>
        <p:txBody>
          <a:bodyPr/>
          <a:lstStyle/>
          <a:p>
            <a:r>
              <a:rPr lang="en-US"/>
              <a:t>Preschool Activities</a:t>
            </a:r>
            <a:r>
              <a:rPr lang="en-US">
                <a:solidFill>
                  <a:schemeClr val="bg1"/>
                </a:solidFill>
              </a:rPr>
              <a:t>#1</a:t>
            </a:r>
          </a:p>
        </p:txBody>
      </p:sp>
      <p:sp>
        <p:nvSpPr>
          <p:cNvPr id="3" name="Content Placeholder 2" descr="Screenshot of list of self-determination skills to include choice-making, decision making, and goals setting and planning.">
            <a:extLst>
              <a:ext uri="{FF2B5EF4-FFF2-40B4-BE49-F238E27FC236}">
                <a16:creationId xmlns:a16="http://schemas.microsoft.com/office/drawing/2014/main" id="{DCBE4366-1D06-1F50-C7B3-C50378676B46}"/>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Set high expectations for the child with the school, providers, and practitioners</a:t>
            </a:r>
          </a:p>
          <a:p>
            <a:r>
              <a:rPr lang="en-US">
                <a:latin typeface="Arial" panose="020B0604020202020204" pitchFamily="34" charset="0"/>
                <a:cs typeface="Arial" panose="020B0604020202020204" pitchFamily="34" charset="0"/>
              </a:rPr>
              <a:t>Reinforce appropriate communication with adults</a:t>
            </a:r>
          </a:p>
          <a:p>
            <a:r>
              <a:rPr lang="en-US">
                <a:latin typeface="Arial" panose="020B0604020202020204" pitchFamily="34" charset="0"/>
                <a:cs typeface="Arial" panose="020B0604020202020204" pitchFamily="34" charset="0"/>
              </a:rPr>
              <a:t>Request that your child participate in the IEP process as is age appropriate</a:t>
            </a:r>
          </a:p>
          <a:p>
            <a:r>
              <a:rPr lang="en-US">
                <a:latin typeface="Arial" panose="020B0604020202020204" pitchFamily="34" charset="0"/>
                <a:cs typeface="Arial" panose="020B0604020202020204" pitchFamily="34" charset="0"/>
              </a:rPr>
              <a:t>Help child identify positive attributes</a:t>
            </a:r>
          </a:p>
          <a:p>
            <a:r>
              <a:rPr lang="en-US">
                <a:latin typeface="Arial" panose="020B0604020202020204" pitchFamily="34" charset="0"/>
                <a:cs typeface="Arial" panose="020B0604020202020204" pitchFamily="34" charset="0"/>
              </a:rPr>
              <a:t>Promote behaviors that allow the child to be successful within daily routines</a:t>
            </a:r>
          </a:p>
          <a:p>
            <a:pPr lvl="1"/>
            <a:r>
              <a:rPr lang="en-US">
                <a:latin typeface="Arial" panose="020B0604020202020204" pitchFamily="34" charset="0"/>
                <a:cs typeface="Arial" panose="020B0604020202020204" pitchFamily="34" charset="0"/>
              </a:rPr>
              <a:t>Increase activities as the child gets older</a:t>
            </a:r>
          </a:p>
        </p:txBody>
      </p:sp>
      <p:pic>
        <p:nvPicPr>
          <p:cNvPr id="4" name="Picture 3" descr="Screenshot of list of self-determination skills to include choice-making, decision making, and goals setting and planning.">
            <a:extLst>
              <a:ext uri="{FF2B5EF4-FFF2-40B4-BE49-F238E27FC236}">
                <a16:creationId xmlns:a16="http://schemas.microsoft.com/office/drawing/2014/main" id="{B4CF1F74-B5D1-D698-0035-31BCA4719292}"/>
              </a:ext>
            </a:extLst>
          </p:cNvPr>
          <p:cNvPicPr>
            <a:picLocks noChangeAspect="1"/>
          </p:cNvPicPr>
          <p:nvPr/>
        </p:nvPicPr>
        <p:blipFill>
          <a:blip r:embed="rId2"/>
          <a:stretch>
            <a:fillRect/>
          </a:stretch>
        </p:blipFill>
        <p:spPr>
          <a:xfrm>
            <a:off x="8587563" y="506653"/>
            <a:ext cx="3267739" cy="1042506"/>
          </a:xfrm>
          <a:prstGeom prst="rect">
            <a:avLst/>
          </a:prstGeom>
        </p:spPr>
      </p:pic>
    </p:spTree>
    <p:extLst>
      <p:ext uri="{BB962C8B-B14F-4D97-AF65-F5344CB8AC3E}">
        <p14:creationId xmlns:p14="http://schemas.microsoft.com/office/powerpoint/2010/main" val="3904202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AEFA-F084-C892-00AB-D4527A8F1324}"/>
              </a:ext>
            </a:extLst>
          </p:cNvPr>
          <p:cNvSpPr>
            <a:spLocks noGrp="1"/>
          </p:cNvSpPr>
          <p:nvPr>
            <p:ph type="title"/>
          </p:nvPr>
        </p:nvSpPr>
        <p:spPr/>
        <p:txBody>
          <a:bodyPr/>
          <a:lstStyle/>
          <a:p>
            <a:r>
              <a:rPr lang="en-US"/>
              <a:t>Preschool Activities:</a:t>
            </a:r>
            <a:r>
              <a:rPr lang="en-US">
                <a:solidFill>
                  <a:schemeClr val="bg1"/>
                </a:solidFill>
              </a:rPr>
              <a:t>#2</a:t>
            </a:r>
          </a:p>
        </p:txBody>
      </p:sp>
      <p:sp>
        <p:nvSpPr>
          <p:cNvPr id="3" name="Content Placeholder 2">
            <a:extLst>
              <a:ext uri="{FF2B5EF4-FFF2-40B4-BE49-F238E27FC236}">
                <a16:creationId xmlns:a16="http://schemas.microsoft.com/office/drawing/2014/main" id="{DCBE4366-1D06-1F50-C7B3-C50378676B46}"/>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Provide opportunities to:</a:t>
            </a:r>
          </a:p>
          <a:p>
            <a:pPr lvl="1"/>
            <a:r>
              <a:rPr lang="en-US" sz="2600">
                <a:latin typeface="Arial" panose="020B0604020202020204" pitchFamily="34" charset="0"/>
                <a:cs typeface="Arial" panose="020B0604020202020204" pitchFamily="34" charset="0"/>
              </a:rPr>
              <a:t>Follow directions </a:t>
            </a:r>
          </a:p>
          <a:p>
            <a:pPr lvl="1"/>
            <a:r>
              <a:rPr lang="en-US" sz="2600">
                <a:latin typeface="Arial" panose="020B0604020202020204" pitchFamily="34" charset="0"/>
                <a:cs typeface="Arial" panose="020B0604020202020204" pitchFamily="34" charset="0"/>
              </a:rPr>
              <a:t>Make intentional choices </a:t>
            </a:r>
          </a:p>
          <a:p>
            <a:pPr lvl="1"/>
            <a:r>
              <a:rPr lang="en-US" sz="2600">
                <a:latin typeface="Arial" panose="020B0604020202020204" pitchFamily="34" charset="0"/>
                <a:cs typeface="Arial" panose="020B0604020202020204" pitchFamily="34" charset="0"/>
              </a:rPr>
              <a:t>Make decisions</a:t>
            </a:r>
          </a:p>
          <a:p>
            <a:pPr lvl="0">
              <a:defRPr/>
            </a:pPr>
            <a:r>
              <a:rPr lang="en-US">
                <a:solidFill>
                  <a:prstClr val="black"/>
                </a:solidFill>
                <a:latin typeface="Arial" panose="020B0604020202020204" pitchFamily="34" charset="0"/>
                <a:cs typeface="Arial" panose="020B0604020202020204" pitchFamily="34" charset="0"/>
              </a:rPr>
              <a:t>Encourage goal setting across the child’s environment</a:t>
            </a:r>
          </a:p>
          <a:p>
            <a:pPr lvl="1">
              <a:defRPr/>
            </a:pPr>
            <a:r>
              <a:rPr lang="en-US" sz="2600">
                <a:solidFill>
                  <a:prstClr val="black"/>
                </a:solidFill>
                <a:latin typeface="Arial" panose="020B0604020202020204" pitchFamily="34" charset="0"/>
                <a:cs typeface="Arial" panose="020B0604020202020204" pitchFamily="34" charset="0"/>
              </a:rPr>
              <a:t>Builds independence/intra-dependance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Help student evaluate themselves and provide solutions for doing better.</a:t>
            </a:r>
          </a:p>
        </p:txBody>
      </p:sp>
      <p:pic>
        <p:nvPicPr>
          <p:cNvPr id="4" name="Picture 3" descr="Screenshot of list of self-determination skills to include choice-making, decision making, and goals setting and planning.">
            <a:extLst>
              <a:ext uri="{FF2B5EF4-FFF2-40B4-BE49-F238E27FC236}">
                <a16:creationId xmlns:a16="http://schemas.microsoft.com/office/drawing/2014/main" id="{264200D0-8F8E-4C3A-A6B9-30390E5E1E80}"/>
              </a:ext>
            </a:extLst>
          </p:cNvPr>
          <p:cNvPicPr>
            <a:picLocks noChangeAspect="1"/>
          </p:cNvPicPr>
          <p:nvPr/>
        </p:nvPicPr>
        <p:blipFill>
          <a:blip r:embed="rId2"/>
          <a:stretch>
            <a:fillRect/>
          </a:stretch>
        </p:blipFill>
        <p:spPr>
          <a:xfrm>
            <a:off x="8279218" y="715651"/>
            <a:ext cx="3267739" cy="1042506"/>
          </a:xfrm>
          <a:prstGeom prst="rect">
            <a:avLst/>
          </a:prstGeom>
        </p:spPr>
      </p:pic>
    </p:spTree>
    <p:extLst>
      <p:ext uri="{BB962C8B-B14F-4D97-AF65-F5344CB8AC3E}">
        <p14:creationId xmlns:p14="http://schemas.microsoft.com/office/powerpoint/2010/main" val="95265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9945-DF48-434B-9A18-A26DA18127E8}"/>
              </a:ext>
              <a:ext uri="{C183D7F6-B498-43B3-948B-1728B52AA6E4}">
                <adec:decorative xmlns:adec="http://schemas.microsoft.com/office/drawing/2017/decorative" val="1"/>
              </a:ext>
            </a:extLst>
          </p:cNvPr>
          <p:cNvSpPr>
            <a:spLocks noGrp="1"/>
          </p:cNvSpPr>
          <p:nvPr>
            <p:ph type="title"/>
          </p:nvPr>
        </p:nvSpPr>
        <p:spPr>
          <a:xfrm>
            <a:off x="4965430" y="629268"/>
            <a:ext cx="6586491" cy="1286160"/>
          </a:xfrm>
        </p:spPr>
        <p:txBody>
          <a:bodyPr anchor="b">
            <a:normAutofit/>
          </a:bodyPr>
          <a:lstStyle/>
          <a:p>
            <a:r>
              <a:rPr lang="en-US" sz="4400"/>
              <a:t>Goal Setting Sample</a:t>
            </a:r>
            <a:endParaRPr lang="en-US" sz="4400">
              <a:solidFill>
                <a:schemeClr val="bg1"/>
              </a:solidFill>
            </a:endParaRPr>
          </a:p>
        </p:txBody>
      </p:sp>
      <p:pic>
        <p:nvPicPr>
          <p:cNvPr id="5" name="Picture 4">
            <a:extLst>
              <a:ext uri="{FF2B5EF4-FFF2-40B4-BE49-F238E27FC236}">
                <a16:creationId xmlns:a16="http://schemas.microsoft.com/office/drawing/2014/main" id="{A1D40C48-AD60-4351-AB6D-414A1E01A255}"/>
              </a:ext>
              <a:ext uri="{C183D7F6-B498-43B3-948B-1728B52AA6E4}">
                <adec:decorative xmlns:adec="http://schemas.microsoft.com/office/drawing/2017/decorative" val="1"/>
              </a:ext>
            </a:extLst>
          </p:cNvPr>
          <p:cNvPicPr>
            <a:picLocks noChangeAspect="1"/>
          </p:cNvPicPr>
          <p:nvPr/>
        </p:nvPicPr>
        <p:blipFill rotWithShape="1">
          <a:blip r:embed="rId2"/>
          <a:srcRect l="2528" r="10535"/>
          <a:stretch/>
        </p:blipFill>
        <p:spPr>
          <a:xfrm>
            <a:off x="801706" y="485422"/>
            <a:ext cx="4163726" cy="5688429"/>
          </a:xfrm>
          <a:prstGeom prst="rect">
            <a:avLst/>
          </a:prstGeom>
          <a:effectLst/>
        </p:spPr>
      </p:pic>
      <p:sp>
        <p:nvSpPr>
          <p:cNvPr id="3" name="Content Placeholder 2">
            <a:extLst>
              <a:ext uri="{FF2B5EF4-FFF2-40B4-BE49-F238E27FC236}">
                <a16:creationId xmlns:a16="http://schemas.microsoft.com/office/drawing/2014/main" id="{33ED6EE9-6820-47AC-B73A-CB56CEFDF84B}"/>
              </a:ext>
              <a:ext uri="{C183D7F6-B498-43B3-948B-1728B52AA6E4}">
                <adec:decorative xmlns:adec="http://schemas.microsoft.com/office/drawing/2017/decorative" val="1"/>
              </a:ext>
            </a:extLst>
          </p:cNvPr>
          <p:cNvSpPr>
            <a:spLocks noGrp="1"/>
          </p:cNvSpPr>
          <p:nvPr>
            <p:ph idx="1"/>
          </p:nvPr>
        </p:nvSpPr>
        <p:spPr>
          <a:xfrm>
            <a:off x="4965432" y="2235200"/>
            <a:ext cx="6586489" cy="3785419"/>
          </a:xfrm>
        </p:spPr>
        <p:txBody>
          <a:bodyPr>
            <a:noAutofit/>
          </a:bodyPr>
          <a:lstStyle/>
          <a:p>
            <a:r>
              <a:rPr lang="en-US">
                <a:latin typeface="Helvetica LT Std" panose="020B0504020202020204" pitchFamily="34" charset="0"/>
              </a:rPr>
              <a:t>Pictorial rubrics for goals</a:t>
            </a:r>
          </a:p>
          <a:p>
            <a:pPr lvl="1"/>
            <a:r>
              <a:rPr lang="en-US">
                <a:latin typeface="Helvetica LT Std" panose="020B0504020202020204" pitchFamily="34" charset="0"/>
              </a:rPr>
              <a:t>Let students choose goals and pictures</a:t>
            </a:r>
          </a:p>
          <a:p>
            <a:pPr lvl="1"/>
            <a:r>
              <a:rPr lang="en-US">
                <a:latin typeface="Helvetica LT Std" panose="020B0504020202020204" pitchFamily="34" charset="0"/>
              </a:rPr>
              <a:t>Set them up for success </a:t>
            </a:r>
          </a:p>
          <a:p>
            <a:pPr lvl="1"/>
            <a:r>
              <a:rPr lang="en-US">
                <a:latin typeface="Helvetica LT Std" panose="020B0504020202020204" pitchFamily="34" charset="0"/>
              </a:rPr>
              <a:t>Keep it: </a:t>
            </a:r>
          </a:p>
          <a:p>
            <a:pPr lvl="2"/>
            <a:r>
              <a:rPr lang="en-US" sz="2400">
                <a:latin typeface="Helvetica LT Std" panose="020B0504020202020204" pitchFamily="34" charset="0"/>
              </a:rPr>
              <a:t>age appropriate</a:t>
            </a:r>
          </a:p>
          <a:p>
            <a:pPr lvl="2"/>
            <a:r>
              <a:rPr lang="en-US" sz="2400">
                <a:latin typeface="Helvetica LT Std" panose="020B0504020202020204" pitchFamily="34" charset="0"/>
              </a:rPr>
              <a:t>short term</a:t>
            </a:r>
          </a:p>
        </p:txBody>
      </p:sp>
    </p:spTree>
    <p:extLst>
      <p:ext uri="{BB962C8B-B14F-4D97-AF65-F5344CB8AC3E}">
        <p14:creationId xmlns:p14="http://schemas.microsoft.com/office/powerpoint/2010/main" val="373411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CF8D32-4E32-3973-CC17-9335CBC22626}"/>
              </a:ext>
              <a:ext uri="{C183D7F6-B498-43B3-948B-1728B52AA6E4}">
                <adec:decorative xmlns:adec="http://schemas.microsoft.com/office/drawing/2017/decorative" val="1"/>
              </a:ext>
            </a:extLst>
          </p:cNvPr>
          <p:cNvSpPr>
            <a:spLocks noGrp="1"/>
          </p:cNvSpPr>
          <p:nvPr>
            <p:ph type="title"/>
          </p:nvPr>
        </p:nvSpPr>
        <p:spPr>
          <a:xfrm>
            <a:off x="1145894" y="-1325563"/>
            <a:ext cx="10207906" cy="1325563"/>
          </a:xfrm>
        </p:spPr>
        <p:txBody>
          <a:bodyPr vert="horz" lIns="91440" tIns="45720" rIns="91440" bIns="45720" rtlCol="0" anchor="b">
            <a:normAutofit/>
          </a:bodyPr>
          <a:lstStyle/>
          <a:p>
            <a:r>
              <a:rPr lang="en-US" sz="4400"/>
              <a:t>Sample Evaluation of Performance</a:t>
            </a:r>
            <a:endParaRPr lang="en-US"/>
          </a:p>
        </p:txBody>
      </p:sp>
      <p:pic>
        <p:nvPicPr>
          <p:cNvPr id="5" name="Content Placeholder 4">
            <a:extLst>
              <a:ext uri="{FF2B5EF4-FFF2-40B4-BE49-F238E27FC236}">
                <a16:creationId xmlns:a16="http://schemas.microsoft.com/office/drawing/2014/main" id="{4E2D1670-6E81-40C4-803A-6AB601B62CD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793622" y="70337"/>
            <a:ext cx="9198407" cy="6240027"/>
          </a:xfrm>
        </p:spPr>
      </p:pic>
    </p:spTree>
    <p:extLst>
      <p:ext uri="{BB962C8B-B14F-4D97-AF65-F5344CB8AC3E}">
        <p14:creationId xmlns:p14="http://schemas.microsoft.com/office/powerpoint/2010/main" val="113082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44D3-D534-3A44-1E54-680DC492E99E}"/>
              </a:ext>
            </a:extLst>
          </p:cNvPr>
          <p:cNvSpPr>
            <a:spLocks noGrp="1"/>
          </p:cNvSpPr>
          <p:nvPr>
            <p:ph type="title"/>
          </p:nvPr>
        </p:nvSpPr>
        <p:spPr/>
        <p:txBody>
          <a:bodyPr/>
          <a:lstStyle/>
          <a:p>
            <a:r>
              <a:rPr lang="en-US"/>
              <a:t>Consistency and Focus</a:t>
            </a:r>
          </a:p>
        </p:txBody>
      </p:sp>
      <p:sp>
        <p:nvSpPr>
          <p:cNvPr id="3" name="Content Placeholder 2">
            <a:extLst>
              <a:ext uri="{FF2B5EF4-FFF2-40B4-BE49-F238E27FC236}">
                <a16:creationId xmlns:a16="http://schemas.microsoft.com/office/drawing/2014/main" id="{7063B935-9404-70CC-97D9-C3965FAA3B7F}"/>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Be consistent with:</a:t>
            </a:r>
          </a:p>
          <a:p>
            <a:pPr lvl="1"/>
            <a:r>
              <a:rPr lang="en-US" sz="2600">
                <a:latin typeface="Arial" panose="020B0604020202020204" pitchFamily="34" charset="0"/>
                <a:cs typeface="Arial" panose="020B0604020202020204" pitchFamily="34" charset="0"/>
              </a:rPr>
              <a:t>Locations used in the natural environment</a:t>
            </a:r>
          </a:p>
          <a:p>
            <a:pPr lvl="1"/>
            <a:r>
              <a:rPr lang="en-US" sz="2600">
                <a:latin typeface="Arial" panose="020B0604020202020204" pitchFamily="34" charset="0"/>
                <a:cs typeface="Arial" panose="020B0604020202020204" pitchFamily="34" charset="0"/>
              </a:rPr>
              <a:t>Times for skill practice</a:t>
            </a:r>
          </a:p>
          <a:p>
            <a:pPr lvl="1"/>
            <a:r>
              <a:rPr lang="en-US" sz="2600">
                <a:latin typeface="Arial" panose="020B0604020202020204" pitchFamily="34" charset="0"/>
                <a:cs typeface="Arial" panose="020B0604020202020204" pitchFamily="34" charset="0"/>
              </a:rPr>
              <a:t>Reinforcement of the desired behavior</a:t>
            </a:r>
          </a:p>
          <a:p>
            <a:r>
              <a:rPr lang="en-US">
                <a:latin typeface="Arial" panose="020B0604020202020204" pitchFamily="34" charset="0"/>
                <a:cs typeface="Arial" panose="020B0604020202020204" pitchFamily="34" charset="0"/>
              </a:rPr>
              <a:t>Be sure to focus on monitoring the child’s:</a:t>
            </a:r>
          </a:p>
          <a:p>
            <a:pPr lvl="1"/>
            <a:r>
              <a:rPr lang="en-US" sz="2600">
                <a:latin typeface="Arial" panose="020B0604020202020204" pitchFamily="34" charset="0"/>
                <a:cs typeface="Arial" panose="020B0604020202020204" pitchFamily="34" charset="0"/>
              </a:rPr>
              <a:t>Interests</a:t>
            </a:r>
          </a:p>
          <a:p>
            <a:pPr lvl="1"/>
            <a:r>
              <a:rPr lang="en-US" sz="2600">
                <a:latin typeface="Arial" panose="020B0604020202020204" pitchFamily="34" charset="0"/>
                <a:cs typeface="Arial" panose="020B0604020202020204" pitchFamily="34" charset="0"/>
              </a:rPr>
              <a:t>Preferences</a:t>
            </a:r>
          </a:p>
          <a:p>
            <a:pPr lvl="1"/>
            <a:r>
              <a:rPr lang="en-US" sz="2600">
                <a:latin typeface="Arial" panose="020B0604020202020204" pitchFamily="34" charset="0"/>
                <a:cs typeface="Arial" panose="020B0604020202020204" pitchFamily="34" charset="0"/>
              </a:rPr>
              <a:t>Strengths</a:t>
            </a:r>
          </a:p>
          <a:p>
            <a:pPr lvl="1"/>
            <a:r>
              <a:rPr lang="en-US" sz="2600">
                <a:latin typeface="Arial" panose="020B0604020202020204" pitchFamily="34" charset="0"/>
                <a:cs typeface="Arial" panose="020B0604020202020204" pitchFamily="34" charset="0"/>
              </a:rPr>
              <a:t>Areas where support is needed</a:t>
            </a:r>
          </a:p>
        </p:txBody>
      </p:sp>
    </p:spTree>
    <p:extLst>
      <p:ext uri="{BB962C8B-B14F-4D97-AF65-F5344CB8AC3E}">
        <p14:creationId xmlns:p14="http://schemas.microsoft.com/office/powerpoint/2010/main" val="2101670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720C598-92B2-528B-BB29-204F6B7D23F7}"/>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t="20076"/>
          <a:stretch/>
        </p:blipFill>
        <p:spPr>
          <a:xfrm>
            <a:off x="-212632" y="790044"/>
            <a:ext cx="12191980" cy="6857990"/>
          </a:xfrm>
          <a:prstGeom prst="rect">
            <a:avLst/>
          </a:prstGeom>
        </p:spPr>
      </p:pic>
      <p:sp>
        <p:nvSpPr>
          <p:cNvPr id="4" name="Title 3">
            <a:extLst>
              <a:ext uri="{FF2B5EF4-FFF2-40B4-BE49-F238E27FC236}">
                <a16:creationId xmlns:a16="http://schemas.microsoft.com/office/drawing/2014/main" id="{510ACF01-2601-8F3C-AB3F-8A6915074BA1}"/>
              </a:ext>
            </a:extLst>
          </p:cNvPr>
          <p:cNvSpPr>
            <a:spLocks noGrp="1"/>
          </p:cNvSpPr>
          <p:nvPr>
            <p:ph type="title"/>
          </p:nvPr>
        </p:nvSpPr>
        <p:spPr>
          <a:xfrm>
            <a:off x="-624441" y="551117"/>
            <a:ext cx="11210925" cy="2107271"/>
          </a:xfrm>
        </p:spPr>
        <p:txBody>
          <a:bodyPr vert="horz" lIns="91440" tIns="45720" rIns="91440" bIns="45720" rtlCol="0" anchor="ctr">
            <a:noAutofit/>
          </a:bodyPr>
          <a:lstStyle/>
          <a:p>
            <a:pPr algn="ctr"/>
            <a:r>
              <a:rPr lang="en-US" sz="5400">
                <a:solidFill>
                  <a:schemeClr val="tx1">
                    <a:lumMod val="85000"/>
                    <a:lumOff val="15000"/>
                  </a:schemeClr>
                </a:solidFill>
              </a:rPr>
              <a:t>Building Self-Determination in Elementary School</a:t>
            </a:r>
            <a:br>
              <a:rPr lang="en-US" sz="5400">
                <a:solidFill>
                  <a:schemeClr val="tx1">
                    <a:lumMod val="85000"/>
                    <a:lumOff val="15000"/>
                  </a:schemeClr>
                </a:solidFill>
              </a:rPr>
            </a:br>
            <a:r>
              <a:rPr lang="en-US" sz="5400">
                <a:solidFill>
                  <a:srgbClr val="FF0000"/>
                </a:solidFill>
              </a:rPr>
              <a:t>Upping the Ante</a:t>
            </a:r>
          </a:p>
        </p:txBody>
      </p:sp>
    </p:spTree>
    <p:extLst>
      <p:ext uri="{BB962C8B-B14F-4D97-AF65-F5344CB8AC3E}">
        <p14:creationId xmlns:p14="http://schemas.microsoft.com/office/powerpoint/2010/main" val="336942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p:txBody>
          <a:bodyPr/>
          <a:lstStyle/>
          <a:p>
            <a:r>
              <a:rPr lang="en-US" sz="4400"/>
              <a:t>Elementary Activities </a:t>
            </a:r>
            <a:r>
              <a:rPr lang="en-US" sz="4400">
                <a:solidFill>
                  <a:schemeClr val="bg1"/>
                </a:solidFill>
              </a:rPr>
              <a:t>#</a:t>
            </a:r>
            <a:r>
              <a:rPr lang="en-US">
                <a:solidFill>
                  <a:schemeClr val="bg1"/>
                </a:solidFill>
              </a:rPr>
              <a:t>1</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3" y="2011756"/>
            <a:ext cx="10207907" cy="413567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Set high expectations for the child with the school, providers, and practitioners</a:t>
            </a:r>
          </a:p>
          <a:p>
            <a:pPr>
              <a:defRPr/>
            </a:pPr>
            <a:r>
              <a:rPr lang="en-US">
                <a:solidFill>
                  <a:prstClr val="black"/>
                </a:solidFill>
                <a:latin typeface="Arial" panose="020B0604020202020204" pitchFamily="34" charset="0"/>
                <a:cs typeface="Arial" panose="020B0604020202020204" pitchFamily="34" charset="0"/>
              </a:rPr>
              <a:t>Request that your child participate in the IEP process as is age appropriate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Get your child to start talking about the future based on their strengths</a:t>
            </a:r>
          </a:p>
          <a:p>
            <a:pPr lvl="1">
              <a:spcBef>
                <a:spcPts val="1000"/>
              </a:spcBef>
              <a:defRPr/>
            </a:pPr>
            <a:r>
              <a:rPr lang="en-US" sz="2600">
                <a:solidFill>
                  <a:prstClr val="black"/>
                </a:solidFill>
                <a:latin typeface="Arial" panose="020B0604020202020204" pitchFamily="34" charset="0"/>
                <a:cs typeface="Arial" panose="020B0604020202020204" pitchFamily="34" charset="0"/>
              </a:rPr>
              <a:t>Use online interest inventories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Provide opportunities for doing tasks associated with their interests and/or desired careers</a:t>
            </a:r>
          </a:p>
        </p:txBody>
      </p:sp>
      <p:pic>
        <p:nvPicPr>
          <p:cNvPr id="9" name="Picture 8" descr="Screenshot of list of self-determination skills to include self-regulation, self-advocacy, self-awareness.">
            <a:extLst>
              <a:ext uri="{FF2B5EF4-FFF2-40B4-BE49-F238E27FC236}">
                <a16:creationId xmlns:a16="http://schemas.microsoft.com/office/drawing/2014/main" id="{8861369E-2C8D-9ED4-3A11-9E7BC46551C7}"/>
              </a:ext>
            </a:extLst>
          </p:cNvPr>
          <p:cNvPicPr>
            <a:picLocks noChangeAspect="1"/>
          </p:cNvPicPr>
          <p:nvPr/>
        </p:nvPicPr>
        <p:blipFill>
          <a:blip r:embed="rId2"/>
          <a:stretch>
            <a:fillRect/>
          </a:stretch>
        </p:blipFill>
        <p:spPr>
          <a:xfrm>
            <a:off x="8919946" y="308066"/>
            <a:ext cx="2689036" cy="1382622"/>
          </a:xfrm>
          <a:prstGeom prst="rect">
            <a:avLst/>
          </a:prstGeom>
        </p:spPr>
      </p:pic>
    </p:spTree>
    <p:extLst>
      <p:ext uri="{BB962C8B-B14F-4D97-AF65-F5344CB8AC3E}">
        <p14:creationId xmlns:p14="http://schemas.microsoft.com/office/powerpoint/2010/main" val="78092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A3E8-57FC-1143-B912-B2FAC43E4571}"/>
              </a:ext>
            </a:extLst>
          </p:cNvPr>
          <p:cNvSpPr>
            <a:spLocks noGrp="1"/>
          </p:cNvSpPr>
          <p:nvPr>
            <p:ph type="ctrTitle"/>
          </p:nvPr>
        </p:nvSpPr>
        <p:spPr>
          <a:xfrm>
            <a:off x="1285103" y="193589"/>
            <a:ext cx="10109771" cy="3139259"/>
          </a:xfrm>
        </p:spPr>
        <p:txBody>
          <a:bodyPr>
            <a:normAutofit/>
          </a:bodyPr>
          <a:lstStyle/>
          <a:p>
            <a:r>
              <a:rPr lang="en-US" sz="5400" dirty="0"/>
              <a:t>The Importance of Self-Determination Building in Transition Programming</a:t>
            </a:r>
          </a:p>
        </p:txBody>
      </p:sp>
      <p:sp>
        <p:nvSpPr>
          <p:cNvPr id="3" name="Subtitle 2">
            <a:extLst>
              <a:ext uri="{FF2B5EF4-FFF2-40B4-BE49-F238E27FC236}">
                <a16:creationId xmlns:a16="http://schemas.microsoft.com/office/drawing/2014/main" id="{F74D1F68-F0CA-584E-9CC7-504294CC5024}"/>
              </a:ext>
            </a:extLst>
          </p:cNvPr>
          <p:cNvSpPr>
            <a:spLocks noGrp="1"/>
          </p:cNvSpPr>
          <p:nvPr>
            <p:ph type="subTitle" idx="1"/>
          </p:nvPr>
        </p:nvSpPr>
        <p:spPr>
          <a:xfrm>
            <a:off x="1285103" y="3332848"/>
            <a:ext cx="10109771" cy="2894957"/>
          </a:xfrm>
        </p:spPr>
        <p:txBody>
          <a:bodyPr>
            <a:normAutofit fontScale="85000" lnSpcReduction="20000"/>
          </a:bodyPr>
          <a:lstStyle/>
          <a:p>
            <a:r>
              <a:rPr lang="en-US" dirty="0"/>
              <a:t>Guidance for Families of Students with Disabilities</a:t>
            </a:r>
          </a:p>
          <a:p>
            <a:pPr marL="0" indent="0" algn="l">
              <a:buNone/>
            </a:pPr>
            <a:r>
              <a:rPr lang="en-US" sz="2400" dirty="0"/>
              <a:t>Elise James</a:t>
            </a:r>
          </a:p>
          <a:p>
            <a:pPr marL="0" indent="0" algn="l">
              <a:buNone/>
            </a:pPr>
            <a:r>
              <a:rPr lang="en-US" sz="2400" dirty="0"/>
              <a:t>Program Specialist Transition Postschool Outcomes and Section 504</a:t>
            </a:r>
          </a:p>
          <a:p>
            <a:pPr marL="0" indent="0" algn="l">
              <a:buNone/>
            </a:pPr>
            <a:r>
              <a:rPr lang="en-US" sz="2400" dirty="0">
                <a:hlinkClick r:id="rId2"/>
              </a:rPr>
              <a:t>ejames@doe.k12.ga.us</a:t>
            </a:r>
            <a:r>
              <a:rPr lang="en-US" sz="2400" dirty="0"/>
              <a:t> </a:t>
            </a:r>
          </a:p>
          <a:p>
            <a:pPr marL="0" indent="0" algn="l">
              <a:buNone/>
            </a:pPr>
            <a:r>
              <a:rPr lang="en-US" sz="2400" dirty="0"/>
              <a:t>LaTanya Barkley-Washington</a:t>
            </a:r>
          </a:p>
          <a:p>
            <a:pPr marL="0" indent="0" algn="l">
              <a:buNone/>
            </a:pPr>
            <a:r>
              <a:rPr lang="en-US" sz="2400" dirty="0"/>
              <a:t>Program Manager</a:t>
            </a:r>
          </a:p>
          <a:p>
            <a:pPr marL="0" indent="0" algn="l">
              <a:buNone/>
            </a:pPr>
            <a:r>
              <a:rPr lang="en-US" sz="2400" dirty="0"/>
              <a:t>Outreach, IDEA Ombudsman</a:t>
            </a:r>
          </a:p>
          <a:p>
            <a:pPr marL="0" indent="0" algn="l">
              <a:buNone/>
            </a:pPr>
            <a:r>
              <a:rPr lang="en-US" sz="2400" dirty="0">
                <a:hlinkClick r:id="rId3"/>
              </a:rPr>
              <a:t>latanya.barkley@doe.k12.ga.us</a:t>
            </a:r>
            <a:endParaRPr lang="en-US" sz="2400" dirty="0"/>
          </a:p>
          <a:p>
            <a:pPr algn="l"/>
            <a:endParaRPr lang="en-US" dirty="0"/>
          </a:p>
        </p:txBody>
      </p:sp>
    </p:spTree>
    <p:extLst>
      <p:ext uri="{BB962C8B-B14F-4D97-AF65-F5344CB8AC3E}">
        <p14:creationId xmlns:p14="http://schemas.microsoft.com/office/powerpoint/2010/main" val="2515158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list of self-determination skills to include self-regulation, self-advocacy, self-awareness, self-efficacy, and problem solving">
            <a:extLst>
              <a:ext uri="{FF2B5EF4-FFF2-40B4-BE49-F238E27FC236}">
                <a16:creationId xmlns:a16="http://schemas.microsoft.com/office/drawing/2014/main" id="{02BFD106-957A-5E43-8CE1-ECB4BBFAE268}"/>
              </a:ext>
            </a:extLst>
          </p:cNvPr>
          <p:cNvSpPr>
            <a:spLocks noGrp="1"/>
          </p:cNvSpPr>
          <p:nvPr>
            <p:ph type="title"/>
          </p:nvPr>
        </p:nvSpPr>
        <p:spPr/>
        <p:txBody>
          <a:bodyPr/>
          <a:lstStyle/>
          <a:p>
            <a:r>
              <a:rPr lang="en-US" sz="4400"/>
              <a:t>Elementary Activities </a:t>
            </a:r>
            <a:r>
              <a:rPr lang="en-US">
                <a:solidFill>
                  <a:schemeClr val="bg1"/>
                </a:solidFill>
              </a:rPr>
              <a:t>#2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4" y="2027595"/>
            <a:ext cx="10207907" cy="4135670"/>
          </a:xfrm>
        </p:spPr>
        <p:txBody>
          <a:bodyPr>
            <a:normAutofit/>
          </a:bodyPr>
          <a:lstStyle/>
          <a:p>
            <a:r>
              <a:rPr lang="en-US">
                <a:latin typeface="Arial" panose="020B0604020202020204" pitchFamily="34" charset="0"/>
                <a:cs typeface="Arial" panose="020B0604020202020204" pitchFamily="34" charset="0"/>
              </a:rPr>
              <a:t>Initiate opportunities to socialize and/or volunteer with non-disabled peers </a:t>
            </a:r>
          </a:p>
          <a:p>
            <a:r>
              <a:rPr lang="en-US">
                <a:latin typeface="Arial" panose="020B0604020202020204" pitchFamily="34" charset="0"/>
                <a:cs typeface="Arial" panose="020B0604020202020204" pitchFamily="34" charset="0"/>
              </a:rPr>
              <a:t>Start reinforcing executive functioning skills</a:t>
            </a:r>
          </a:p>
          <a:p>
            <a:pPr lvl="1"/>
            <a:r>
              <a:rPr lang="en-US" sz="2800">
                <a:latin typeface="Arial" panose="020B0604020202020204" pitchFamily="34" charset="0"/>
                <a:cs typeface="Arial" panose="020B0604020202020204" pitchFamily="34" charset="0"/>
              </a:rPr>
              <a:t>Use an alarm clock</a:t>
            </a:r>
          </a:p>
          <a:p>
            <a:pPr lvl="1"/>
            <a:r>
              <a:rPr lang="en-US" sz="2800">
                <a:latin typeface="Arial" panose="020B0604020202020204" pitchFamily="34" charset="0"/>
                <a:cs typeface="Arial" panose="020B0604020202020204" pitchFamily="34" charset="0"/>
              </a:rPr>
              <a:t>Use charts for getting things done</a:t>
            </a:r>
          </a:p>
          <a:p>
            <a:pPr lvl="1"/>
            <a:r>
              <a:rPr lang="en-US" sz="2800">
                <a:latin typeface="Arial" panose="020B0604020202020204" pitchFamily="34" charset="0"/>
                <a:cs typeface="Arial" panose="020B0604020202020204" pitchFamily="34" charset="0"/>
              </a:rPr>
              <a:t>Use visual charts</a:t>
            </a:r>
          </a:p>
          <a:p>
            <a:r>
              <a:rPr lang="en-US">
                <a:latin typeface="Arial" panose="020B0604020202020204" pitchFamily="34" charset="0"/>
                <a:cs typeface="Arial" panose="020B0604020202020204" pitchFamily="34" charset="0"/>
              </a:rPr>
              <a:t>Get other family members, friends, community members and businesses involved</a:t>
            </a:r>
          </a:p>
          <a:p>
            <a:r>
              <a:rPr lang="en-US">
                <a:latin typeface="Arial" panose="020B0604020202020204" pitchFamily="34" charset="0"/>
                <a:cs typeface="Arial" panose="020B0604020202020204" pitchFamily="34" charset="0"/>
              </a:rPr>
              <a:t>Focus on strengths</a:t>
            </a:r>
          </a:p>
        </p:txBody>
      </p:sp>
      <p:pic>
        <p:nvPicPr>
          <p:cNvPr id="5" name="Picture 4" descr="Screenshot of list of self-determination skills to include self-regulation, self-advocacy, self-awareness.">
            <a:extLst>
              <a:ext uri="{FF2B5EF4-FFF2-40B4-BE49-F238E27FC236}">
                <a16:creationId xmlns:a16="http://schemas.microsoft.com/office/drawing/2014/main" id="{AE45EE15-B0DF-D365-CA5D-FBF700661B7B}"/>
              </a:ext>
            </a:extLst>
          </p:cNvPr>
          <p:cNvPicPr>
            <a:picLocks noChangeAspect="1"/>
          </p:cNvPicPr>
          <p:nvPr/>
        </p:nvPicPr>
        <p:blipFill>
          <a:blip r:embed="rId2"/>
          <a:stretch>
            <a:fillRect/>
          </a:stretch>
        </p:blipFill>
        <p:spPr>
          <a:xfrm>
            <a:off x="9153595" y="338999"/>
            <a:ext cx="2470846" cy="1266238"/>
          </a:xfrm>
          <a:prstGeom prst="rect">
            <a:avLst/>
          </a:prstGeom>
        </p:spPr>
      </p:pic>
    </p:spTree>
    <p:extLst>
      <p:ext uri="{BB962C8B-B14F-4D97-AF65-F5344CB8AC3E}">
        <p14:creationId xmlns:p14="http://schemas.microsoft.com/office/powerpoint/2010/main" val="616306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EBE3-C40E-05FF-0991-4A092EC9AD4B}"/>
              </a:ext>
            </a:extLst>
          </p:cNvPr>
          <p:cNvSpPr>
            <a:spLocks noGrp="1"/>
          </p:cNvSpPr>
          <p:nvPr>
            <p:ph type="title"/>
          </p:nvPr>
        </p:nvSpPr>
        <p:spPr>
          <a:xfrm>
            <a:off x="9322675" y="1668407"/>
            <a:ext cx="2680138" cy="3271455"/>
          </a:xfrm>
        </p:spPr>
        <p:txBody>
          <a:bodyPr>
            <a:normAutofit/>
          </a:bodyPr>
          <a:lstStyle/>
          <a:p>
            <a:r>
              <a:rPr lang="en-US" sz="4400"/>
              <a:t>Good Day Plan</a:t>
            </a:r>
            <a:br>
              <a:rPr lang="en-US"/>
            </a:br>
            <a:r>
              <a:rPr lang="en-US" sz="1600"/>
              <a:t>I’m Determined (Virginia)</a:t>
            </a:r>
          </a:p>
        </p:txBody>
      </p:sp>
      <p:pic>
        <p:nvPicPr>
          <p:cNvPr id="5" name="Content Placeholder 4" descr="Screenshot of Virginia' I'm Determined Good Day Plan with hyperlink. ">
            <a:hlinkClick r:id="rId2"/>
            <a:extLst>
              <a:ext uri="{FF2B5EF4-FFF2-40B4-BE49-F238E27FC236}">
                <a16:creationId xmlns:a16="http://schemas.microsoft.com/office/drawing/2014/main" id="{24919E0E-8A4A-3197-B4B6-F4A52B89BCE3}"/>
              </a:ext>
            </a:extLst>
          </p:cNvPr>
          <p:cNvPicPr>
            <a:picLocks noGrp="1" noChangeAspect="1"/>
          </p:cNvPicPr>
          <p:nvPr>
            <p:ph idx="1"/>
          </p:nvPr>
        </p:nvPicPr>
        <p:blipFill>
          <a:blip r:embed="rId3"/>
          <a:stretch>
            <a:fillRect/>
          </a:stretch>
        </p:blipFill>
        <p:spPr>
          <a:xfrm>
            <a:off x="798785" y="68383"/>
            <a:ext cx="8387256" cy="6101964"/>
          </a:xfrm>
        </p:spPr>
      </p:pic>
    </p:spTree>
    <p:extLst>
      <p:ext uri="{BB962C8B-B14F-4D97-AF65-F5344CB8AC3E}">
        <p14:creationId xmlns:p14="http://schemas.microsoft.com/office/powerpoint/2010/main" val="3643107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CA3C82-73BE-7485-741C-584420F279E4}"/>
              </a:ext>
            </a:extLst>
          </p:cNvPr>
          <p:cNvSpPr>
            <a:spLocks noGrp="1"/>
          </p:cNvSpPr>
          <p:nvPr>
            <p:ph type="title"/>
          </p:nvPr>
        </p:nvSpPr>
        <p:spPr>
          <a:xfrm>
            <a:off x="1145894" y="-1325563"/>
            <a:ext cx="10207906" cy="1325563"/>
          </a:xfrm>
        </p:spPr>
        <p:txBody>
          <a:bodyPr vert="horz" lIns="91440" tIns="45720" rIns="91440" bIns="45720" rtlCol="0" anchor="b">
            <a:normAutofit/>
          </a:bodyPr>
          <a:lstStyle/>
          <a:p>
            <a:r>
              <a:rPr lang="en-US"/>
              <a:t>Circle of Friends Template</a:t>
            </a:r>
          </a:p>
        </p:txBody>
      </p:sp>
      <p:pic>
        <p:nvPicPr>
          <p:cNvPr id="5" name="Picture 4">
            <a:hlinkClick r:id="rId3"/>
            <a:extLst>
              <a:ext uri="{FF2B5EF4-FFF2-40B4-BE49-F238E27FC236}">
                <a16:creationId xmlns:a16="http://schemas.microsoft.com/office/drawing/2014/main" id="{5CDA9D99-BC7F-63C7-F08D-B19702C18221}"/>
              </a:ext>
            </a:extLst>
          </p:cNvPr>
          <p:cNvPicPr>
            <a:picLocks noChangeAspect="1"/>
          </p:cNvPicPr>
          <p:nvPr/>
        </p:nvPicPr>
        <p:blipFill>
          <a:blip r:embed="rId4"/>
          <a:stretch>
            <a:fillRect/>
          </a:stretch>
        </p:blipFill>
        <p:spPr>
          <a:xfrm>
            <a:off x="1566652" y="0"/>
            <a:ext cx="8229600" cy="6165370"/>
          </a:xfrm>
          <a:prstGeom prst="rect">
            <a:avLst/>
          </a:prstGeom>
        </p:spPr>
      </p:pic>
    </p:spTree>
    <p:extLst>
      <p:ext uri="{BB962C8B-B14F-4D97-AF65-F5344CB8AC3E}">
        <p14:creationId xmlns:p14="http://schemas.microsoft.com/office/powerpoint/2010/main" val="3448263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44D3-D534-3A44-1E54-680DC492E99E}"/>
              </a:ext>
            </a:extLst>
          </p:cNvPr>
          <p:cNvSpPr>
            <a:spLocks noGrp="1"/>
          </p:cNvSpPr>
          <p:nvPr>
            <p:ph type="title"/>
          </p:nvPr>
        </p:nvSpPr>
        <p:spPr/>
        <p:txBody>
          <a:bodyPr>
            <a:normAutofit/>
          </a:bodyPr>
          <a:lstStyle/>
          <a:p>
            <a:r>
              <a:rPr lang="en-US" sz="4400"/>
              <a:t>Reinforce and Focus </a:t>
            </a:r>
            <a:r>
              <a:rPr lang="en-US" sz="4400">
                <a:solidFill>
                  <a:schemeClr val="bg1"/>
                </a:solidFill>
              </a:rPr>
              <a:t>#1</a:t>
            </a:r>
          </a:p>
        </p:txBody>
      </p:sp>
      <p:sp>
        <p:nvSpPr>
          <p:cNvPr id="3" name="Content Placeholder 2">
            <a:extLst>
              <a:ext uri="{FF2B5EF4-FFF2-40B4-BE49-F238E27FC236}">
                <a16:creationId xmlns:a16="http://schemas.microsoft.com/office/drawing/2014/main" id="{7063B935-9404-70CC-97D9-C3965FAA3B7F}"/>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Reinforce strengths</a:t>
            </a:r>
          </a:p>
          <a:p>
            <a:r>
              <a:rPr lang="en-US">
                <a:latin typeface="Arial" panose="020B0604020202020204" pitchFamily="34" charset="0"/>
                <a:cs typeface="Arial" panose="020B0604020202020204" pitchFamily="34" charset="0"/>
              </a:rPr>
              <a:t>Vary career exploration </a:t>
            </a:r>
          </a:p>
          <a:p>
            <a:r>
              <a:rPr lang="en-US">
                <a:latin typeface="Arial" panose="020B0604020202020204" pitchFamily="34" charset="0"/>
                <a:cs typeface="Arial" panose="020B0604020202020204" pitchFamily="34" charset="0"/>
              </a:rPr>
              <a:t>Start creating the circle of supports</a:t>
            </a:r>
          </a:p>
          <a:p>
            <a:r>
              <a:rPr lang="en-US">
                <a:latin typeface="Arial" panose="020B0604020202020204" pitchFamily="34" charset="0"/>
                <a:cs typeface="Arial" panose="020B0604020202020204" pitchFamily="34" charset="0"/>
              </a:rPr>
              <a:t>Be sure to focus on monitoring the child’s:</a:t>
            </a:r>
          </a:p>
          <a:p>
            <a:pPr lvl="1"/>
            <a:r>
              <a:rPr lang="en-US" sz="2600">
                <a:latin typeface="Arial" panose="020B0604020202020204" pitchFamily="34" charset="0"/>
                <a:cs typeface="Arial" panose="020B0604020202020204" pitchFamily="34" charset="0"/>
              </a:rPr>
              <a:t>Interests</a:t>
            </a:r>
          </a:p>
          <a:p>
            <a:pPr lvl="1"/>
            <a:r>
              <a:rPr lang="en-US" sz="2600">
                <a:latin typeface="Arial" panose="020B0604020202020204" pitchFamily="34" charset="0"/>
                <a:cs typeface="Arial" panose="020B0604020202020204" pitchFamily="34" charset="0"/>
              </a:rPr>
              <a:t>Preferences</a:t>
            </a:r>
          </a:p>
          <a:p>
            <a:pPr lvl="1"/>
            <a:r>
              <a:rPr lang="en-US" sz="2600">
                <a:latin typeface="Arial" panose="020B0604020202020204" pitchFamily="34" charset="0"/>
                <a:cs typeface="Arial" panose="020B0604020202020204" pitchFamily="34" charset="0"/>
              </a:rPr>
              <a:t>Strengths</a:t>
            </a:r>
          </a:p>
          <a:p>
            <a:pPr lvl="1"/>
            <a:r>
              <a:rPr lang="en-US" sz="2600">
                <a:latin typeface="Arial" panose="020B0604020202020204" pitchFamily="34" charset="0"/>
                <a:cs typeface="Arial" panose="020B0604020202020204" pitchFamily="34" charset="0"/>
              </a:rPr>
              <a:t>Areas where support is needed</a:t>
            </a:r>
          </a:p>
          <a:p>
            <a:pPr lvl="1"/>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875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of pencils">
            <a:extLst>
              <a:ext uri="{FF2B5EF4-FFF2-40B4-BE49-F238E27FC236}">
                <a16:creationId xmlns:a16="http://schemas.microsoft.com/office/drawing/2014/main" id="{63D31087-9747-F7B7-0548-B3BD188E9B88}"/>
              </a:ext>
            </a:extLst>
          </p:cNvPr>
          <p:cNvPicPr>
            <a:picLocks noGrp="1" noChangeAspect="1"/>
          </p:cNvPicPr>
          <p:nvPr>
            <p:ph idx="1"/>
          </p:nvPr>
        </p:nvPicPr>
        <p:blipFill>
          <a:blip r:embed="rId2"/>
          <a:stretch>
            <a:fillRect/>
          </a:stretch>
        </p:blipFill>
        <p:spPr>
          <a:xfrm>
            <a:off x="-341881" y="0"/>
            <a:ext cx="12533881" cy="6858000"/>
          </a:xfrm>
          <a:prstGeom prst="rect">
            <a:avLst/>
          </a:prstGeom>
        </p:spPr>
      </p:pic>
      <p:sp>
        <p:nvSpPr>
          <p:cNvPr id="5" name="TextBox 4">
            <a:extLst>
              <a:ext uri="{FF2B5EF4-FFF2-40B4-BE49-F238E27FC236}">
                <a16:creationId xmlns:a16="http://schemas.microsoft.com/office/drawing/2014/main" id="{EFE34B5B-11D9-B30C-1073-87E33C81DDFB}"/>
              </a:ext>
              <a:ext uri="{C183D7F6-B498-43B3-948B-1728B52AA6E4}">
                <adec:decorative xmlns:adec="http://schemas.microsoft.com/office/drawing/2017/decorative" val="1"/>
              </a:ext>
            </a:extLst>
          </p:cNvPr>
          <p:cNvSpPr txBox="1"/>
          <p:nvPr/>
        </p:nvSpPr>
        <p:spPr>
          <a:xfrm>
            <a:off x="763675" y="361740"/>
            <a:ext cx="10570866" cy="364755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8962F0A-FF28-EA0A-E50A-0569BA6A3D22}"/>
              </a:ext>
            </a:extLst>
          </p:cNvPr>
          <p:cNvSpPr txBox="1">
            <a:spLocks noGrp="1"/>
          </p:cNvSpPr>
          <p:nvPr>
            <p:ph type="title" idx="4294967295"/>
          </p:nvPr>
        </p:nvSpPr>
        <p:spPr>
          <a:xfrm>
            <a:off x="56941" y="399361"/>
            <a:ext cx="12078118"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Building Self-Determination in Middle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Moving from Adult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Student-Focus</a:t>
            </a:r>
          </a:p>
        </p:txBody>
      </p:sp>
    </p:spTree>
    <p:extLst>
      <p:ext uri="{BB962C8B-B14F-4D97-AF65-F5344CB8AC3E}">
        <p14:creationId xmlns:p14="http://schemas.microsoft.com/office/powerpoint/2010/main" val="184827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145895" y="340276"/>
            <a:ext cx="6400533" cy="1325563"/>
          </a:xfrm>
        </p:spPr>
        <p:txBody>
          <a:bodyPr>
            <a:normAutofit/>
          </a:bodyPr>
          <a:lstStyle/>
          <a:p>
            <a:r>
              <a:rPr lang="en-US" sz="4400"/>
              <a:t>Pre-Teen (+) Activities </a:t>
            </a:r>
            <a:r>
              <a:rPr lang="en-US" sz="4400">
                <a:solidFill>
                  <a:schemeClr val="bg1"/>
                </a:solidFill>
              </a:rPr>
              <a:t>#1 #2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5" y="2112730"/>
            <a:ext cx="10207907" cy="413567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Set high expectations for the child with the school, providers, and practitioners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Encourage the child to take more of a lead in the IEP process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Talk about strengths, challenges, </a:t>
            </a:r>
            <a:endParaRPr lang="en-US" sz="2800">
              <a:solidFill>
                <a:prstClr val="black"/>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Discuss accommodations and how they are associated with their support needs (disability)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Reinforce appropriate communication with adults</a:t>
            </a:r>
          </a:p>
          <a:p>
            <a:pPr lvl="1">
              <a:defRPr/>
            </a:pPr>
            <a:r>
              <a:rPr lang="en-US" sz="2800">
                <a:solidFill>
                  <a:prstClr val="black"/>
                </a:solidFill>
                <a:latin typeface="Arial" panose="020B0604020202020204" pitchFamily="34" charset="0"/>
                <a:cs typeface="Arial" panose="020B0604020202020204" pitchFamily="34" charset="0"/>
              </a:rPr>
              <a:t>Provide opportunities for self-advocacy</a:t>
            </a:r>
          </a:p>
        </p:txBody>
      </p:sp>
      <p:pic>
        <p:nvPicPr>
          <p:cNvPr id="6" name="Picture 5" descr="List of self-determination skills to include goal setting and attainment, self-regulations, self-advocacy, self-awareness, self-efficacy, and problem solving.">
            <a:extLst>
              <a:ext uri="{FF2B5EF4-FFF2-40B4-BE49-F238E27FC236}">
                <a16:creationId xmlns:a16="http://schemas.microsoft.com/office/drawing/2014/main" id="{9A719837-EAD1-2114-F178-6C5E8CC3D059}"/>
              </a:ext>
            </a:extLst>
          </p:cNvPr>
          <p:cNvPicPr>
            <a:picLocks noChangeAspect="1"/>
          </p:cNvPicPr>
          <p:nvPr/>
        </p:nvPicPr>
        <p:blipFill>
          <a:blip r:embed="rId2"/>
          <a:stretch>
            <a:fillRect/>
          </a:stretch>
        </p:blipFill>
        <p:spPr>
          <a:xfrm>
            <a:off x="7162364" y="340276"/>
            <a:ext cx="5029636" cy="1348857"/>
          </a:xfrm>
          <a:prstGeom prst="rect">
            <a:avLst/>
          </a:prstGeom>
        </p:spPr>
      </p:pic>
    </p:spTree>
    <p:extLst>
      <p:ext uri="{BB962C8B-B14F-4D97-AF65-F5344CB8AC3E}">
        <p14:creationId xmlns:p14="http://schemas.microsoft.com/office/powerpoint/2010/main" val="4276028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072321" y="575368"/>
            <a:ext cx="8229333" cy="1325563"/>
          </a:xfrm>
        </p:spPr>
        <p:txBody>
          <a:bodyPr>
            <a:normAutofit/>
          </a:bodyPr>
          <a:lstStyle/>
          <a:p>
            <a:r>
              <a:rPr lang="en-US" sz="4400"/>
              <a:t>Pre-Teen (+) Activities</a:t>
            </a:r>
            <a:br>
              <a:rPr lang="en-US" sz="4400"/>
            </a:br>
            <a:r>
              <a:rPr lang="en-US" sz="4400"/>
              <a:t> </a:t>
            </a:r>
            <a:r>
              <a:rPr lang="en-US" sz="4400">
                <a:solidFill>
                  <a:schemeClr val="bg1"/>
                </a:solidFill>
              </a:rPr>
              <a:t>#2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5" y="2112730"/>
            <a:ext cx="10207907" cy="413567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Participate in </a:t>
            </a:r>
            <a:r>
              <a:rPr lang="en-US">
                <a:solidFill>
                  <a:prstClr val="black"/>
                </a:solidFill>
                <a:latin typeface="Arial" panose="020B0604020202020204" pitchFamily="34" charset="0"/>
                <a:cs typeface="Arial" panose="020B0604020202020204" pitchFamily="34" charset="0"/>
              </a:rPr>
              <a:t>the transition planning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Reinforce and support the child’s desires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 practice for self-advocating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Seek opportunities in the community (programs, community activities, family business, volunteerism) for building postsecondary skills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prstClr val="black"/>
              </a:solidFill>
              <a:latin typeface="Arial" panose="020B0604020202020204" pitchFamily="34" charset="0"/>
              <a:cs typeface="Arial" panose="020B0604020202020204" pitchFamily="34" charset="0"/>
            </a:endParaRPr>
          </a:p>
        </p:txBody>
      </p:sp>
      <p:pic>
        <p:nvPicPr>
          <p:cNvPr id="6" name="Picture 5" descr="List of self-determination skills to include goal setting and attainment, self-regulations, self-advocacy, self-awareness, self-efficacy, and problem solving.">
            <a:extLst>
              <a:ext uri="{FF2B5EF4-FFF2-40B4-BE49-F238E27FC236}">
                <a16:creationId xmlns:a16="http://schemas.microsoft.com/office/drawing/2014/main" id="{9A719837-EAD1-2114-F178-6C5E8CC3D059}"/>
              </a:ext>
            </a:extLst>
          </p:cNvPr>
          <p:cNvPicPr>
            <a:picLocks noChangeAspect="1"/>
          </p:cNvPicPr>
          <p:nvPr/>
        </p:nvPicPr>
        <p:blipFill>
          <a:blip r:embed="rId2"/>
          <a:stretch>
            <a:fillRect/>
          </a:stretch>
        </p:blipFill>
        <p:spPr>
          <a:xfrm>
            <a:off x="7162364" y="340276"/>
            <a:ext cx="5029636" cy="1348857"/>
          </a:xfrm>
          <a:prstGeom prst="rect">
            <a:avLst/>
          </a:prstGeom>
        </p:spPr>
      </p:pic>
    </p:spTree>
    <p:extLst>
      <p:ext uri="{BB962C8B-B14F-4D97-AF65-F5344CB8AC3E}">
        <p14:creationId xmlns:p14="http://schemas.microsoft.com/office/powerpoint/2010/main" val="301273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 uri="{C183D7F6-B498-43B3-948B-1728B52AA6E4}">
                <adec:decorative xmlns:adec="http://schemas.microsoft.com/office/drawing/2017/decorative" val="1"/>
              </a:ext>
            </a:extLst>
          </p:cNvPr>
          <p:cNvSpPr>
            <a:spLocks noGrp="1"/>
          </p:cNvSpPr>
          <p:nvPr>
            <p:ph type="title"/>
          </p:nvPr>
        </p:nvSpPr>
        <p:spPr>
          <a:xfrm>
            <a:off x="1145895" y="340276"/>
            <a:ext cx="6400533" cy="1325563"/>
          </a:xfrm>
        </p:spPr>
        <p:txBody>
          <a:bodyPr>
            <a:normAutofit/>
          </a:bodyPr>
          <a:lstStyle/>
          <a:p>
            <a:r>
              <a:rPr lang="en-US" sz="4400"/>
              <a:t>Pre-Teen(+) Activities </a:t>
            </a:r>
            <a:r>
              <a:rPr lang="en-US" sz="4400">
                <a:solidFill>
                  <a:schemeClr val="bg1"/>
                </a:solidFill>
              </a:rPr>
              <a:t>#3</a:t>
            </a:r>
          </a:p>
        </p:txBody>
      </p:sp>
      <p:pic>
        <p:nvPicPr>
          <p:cNvPr id="6" name="Picture 5">
            <a:extLst>
              <a:ext uri="{FF2B5EF4-FFF2-40B4-BE49-F238E27FC236}">
                <a16:creationId xmlns:a16="http://schemas.microsoft.com/office/drawing/2014/main" id="{9A719837-EAD1-2114-F178-6C5E8CC3D05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62364" y="340276"/>
            <a:ext cx="5029636" cy="1348857"/>
          </a:xfrm>
          <a:prstGeom prst="rect">
            <a:avLst/>
          </a:prstGeom>
        </p:spPr>
      </p:pic>
      <p:sp>
        <p:nvSpPr>
          <p:cNvPr id="3" name="Content Placeholder 2">
            <a:extLst>
              <a:ext uri="{FF2B5EF4-FFF2-40B4-BE49-F238E27FC236}">
                <a16:creationId xmlns:a16="http://schemas.microsoft.com/office/drawing/2014/main" id="{FD4D4978-AEDA-330E-59E2-BD8E298C6BD5}"/>
              </a:ext>
              <a:ext uri="{C183D7F6-B498-43B3-948B-1728B52AA6E4}">
                <adec:decorative xmlns:adec="http://schemas.microsoft.com/office/drawing/2017/decorative" val="1"/>
              </a:ext>
            </a:extLst>
          </p:cNvPr>
          <p:cNvSpPr>
            <a:spLocks noGrp="1"/>
          </p:cNvSpPr>
          <p:nvPr>
            <p:ph idx="1"/>
          </p:nvPr>
        </p:nvSpPr>
        <p:spPr>
          <a:xfrm>
            <a:off x="1145895" y="2112730"/>
            <a:ext cx="10207907" cy="4135670"/>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Assist the child in setting goals for</a:t>
            </a:r>
          </a:p>
          <a:p>
            <a:pPr lvl="1">
              <a:spcBef>
                <a:spcPts val="1000"/>
              </a:spcBef>
              <a:defRPr/>
            </a:pPr>
            <a:r>
              <a:rPr lang="en-US" sz="2600">
                <a:solidFill>
                  <a:prstClr val="black"/>
                </a:solidFill>
                <a:latin typeface="Arial" panose="020B0604020202020204" pitchFamily="34" charset="0"/>
                <a:cs typeface="Arial" panose="020B0604020202020204" pitchFamily="34" charset="0"/>
              </a:rPr>
              <a:t>Course completion</a:t>
            </a:r>
          </a:p>
          <a:p>
            <a:pPr lvl="1">
              <a:spcBef>
                <a:spcPts val="1000"/>
              </a:spcBef>
              <a:defRPr/>
            </a:pPr>
            <a:r>
              <a:rPr lang="en-US" sz="2600">
                <a:solidFill>
                  <a:prstClr val="black"/>
                </a:solidFill>
                <a:latin typeface="Arial" panose="020B0604020202020204" pitchFamily="34" charset="0"/>
                <a:cs typeface="Arial" panose="020B0604020202020204" pitchFamily="34" charset="0"/>
              </a:rPr>
              <a:t>Independent/Inter-dependent living</a:t>
            </a:r>
          </a:p>
          <a:p>
            <a:pPr lvl="1">
              <a:spcBef>
                <a:spcPts val="1000"/>
              </a:spcBef>
              <a:defRPr/>
            </a:pPr>
            <a:r>
              <a:rPr lang="en-US" sz="2600">
                <a:solidFill>
                  <a:prstClr val="black"/>
                </a:solidFill>
                <a:latin typeface="Arial" panose="020B0604020202020204" pitchFamily="34" charset="0"/>
                <a:cs typeface="Arial" panose="020B0604020202020204" pitchFamily="34" charset="0"/>
              </a:rPr>
              <a:t>Recreation</a:t>
            </a:r>
          </a:p>
          <a:p>
            <a:pPr lvl="1">
              <a:spcBef>
                <a:spcPts val="1000"/>
              </a:spcBef>
              <a:defRPr/>
            </a:pPr>
            <a:r>
              <a:rPr lang="en-US" sz="2600">
                <a:solidFill>
                  <a:prstClr val="black"/>
                </a:solidFill>
                <a:latin typeface="Arial" panose="020B0604020202020204" pitchFamily="34" charset="0"/>
                <a:cs typeface="Arial" panose="020B0604020202020204" pitchFamily="34" charset="0"/>
              </a:rPr>
              <a:t>Transition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Assist the child to:</a:t>
            </a:r>
          </a:p>
          <a:p>
            <a:pPr lvl="1">
              <a:spcBef>
                <a:spcPts val="1000"/>
              </a:spcBef>
              <a:defRPr/>
            </a:pPr>
            <a:r>
              <a:rPr lang="en-US" sz="2600">
                <a:solidFill>
                  <a:prstClr val="black"/>
                </a:solidFill>
                <a:latin typeface="Arial" panose="020B0604020202020204" pitchFamily="34" charset="0"/>
                <a:cs typeface="Arial" panose="020B0604020202020204" pitchFamily="34" charset="0"/>
              </a:rPr>
              <a:t>Create action steps</a:t>
            </a:r>
          </a:p>
          <a:p>
            <a:pPr lvl="1">
              <a:spcBef>
                <a:spcPts val="1000"/>
              </a:spcBef>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Evaluation actions</a:t>
            </a:r>
          </a:p>
          <a:p>
            <a:pPr lvl="1">
              <a:spcBef>
                <a:spcPts val="1000"/>
              </a:spcBef>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Find solutions to barrier to goal attainment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969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E26FE5-F6C2-FBB6-86FA-3D1C5279A9B9}"/>
              </a:ext>
            </a:extLst>
          </p:cNvPr>
          <p:cNvSpPr>
            <a:spLocks noGrp="1"/>
          </p:cNvSpPr>
          <p:nvPr>
            <p:ph type="title"/>
          </p:nvPr>
        </p:nvSpPr>
        <p:spPr>
          <a:xfrm>
            <a:off x="1145894" y="-1325563"/>
            <a:ext cx="10207906" cy="1325563"/>
          </a:xfrm>
        </p:spPr>
        <p:txBody>
          <a:bodyPr vert="horz" lIns="91440" tIns="45720" rIns="91440" bIns="45720" rtlCol="0" anchor="b">
            <a:normAutofit fontScale="90000"/>
          </a:bodyPr>
          <a:lstStyle/>
          <a:p>
            <a:r>
              <a:rPr lang="en-US"/>
              <a:t>Planning Alternative Tomorrows with Hope (PATH)</a:t>
            </a:r>
          </a:p>
        </p:txBody>
      </p:sp>
      <p:pic>
        <p:nvPicPr>
          <p:cNvPr id="6" name="Picture 5">
            <a:hlinkClick r:id="rId2"/>
            <a:extLst>
              <a:ext uri="{FF2B5EF4-FFF2-40B4-BE49-F238E27FC236}">
                <a16:creationId xmlns:a16="http://schemas.microsoft.com/office/drawing/2014/main" id="{0A07A2AF-93D0-2B66-5C32-FD92B2B7141C}"/>
              </a:ext>
            </a:extLst>
          </p:cNvPr>
          <p:cNvPicPr>
            <a:picLocks noChangeAspect="1"/>
          </p:cNvPicPr>
          <p:nvPr/>
        </p:nvPicPr>
        <p:blipFill>
          <a:blip r:embed="rId3"/>
          <a:stretch>
            <a:fillRect/>
          </a:stretch>
        </p:blipFill>
        <p:spPr>
          <a:xfrm>
            <a:off x="659219" y="287079"/>
            <a:ext cx="11532781" cy="6570921"/>
          </a:xfrm>
          <a:prstGeom prst="rect">
            <a:avLst/>
          </a:prstGeom>
        </p:spPr>
      </p:pic>
    </p:spTree>
    <p:extLst>
      <p:ext uri="{BB962C8B-B14F-4D97-AF65-F5344CB8AC3E}">
        <p14:creationId xmlns:p14="http://schemas.microsoft.com/office/powerpoint/2010/main" val="391961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7AFA5-BB7C-3631-A074-6F005CD13D12}"/>
              </a:ext>
            </a:extLst>
          </p:cNvPr>
          <p:cNvSpPr>
            <a:spLocks noGrp="1"/>
          </p:cNvSpPr>
          <p:nvPr>
            <p:ph type="title"/>
          </p:nvPr>
        </p:nvSpPr>
        <p:spPr>
          <a:xfrm>
            <a:off x="7804297" y="2229127"/>
            <a:ext cx="4284921" cy="1325563"/>
          </a:xfrm>
        </p:spPr>
        <p:txBody>
          <a:bodyPr>
            <a:noAutofit/>
          </a:bodyPr>
          <a:lstStyle/>
          <a:p>
            <a:r>
              <a:rPr lang="en-US" sz="4400"/>
              <a:t>Self-Determined Learning Model of Instruction Phase 1 Template</a:t>
            </a:r>
          </a:p>
        </p:txBody>
      </p:sp>
      <p:pic>
        <p:nvPicPr>
          <p:cNvPr id="5" name="Content Placeholder 4" descr="Template of Phase 1 aligned with the Self-Determined Learning Model of Instruction.">
            <a:extLst>
              <a:ext uri="{FF2B5EF4-FFF2-40B4-BE49-F238E27FC236}">
                <a16:creationId xmlns:a16="http://schemas.microsoft.com/office/drawing/2014/main" id="{3B616B02-1E6A-5048-1716-0FB2D280508E}"/>
              </a:ext>
            </a:extLst>
          </p:cNvPr>
          <p:cNvPicPr>
            <a:picLocks noGrp="1" noChangeAspect="1"/>
          </p:cNvPicPr>
          <p:nvPr>
            <p:ph idx="1"/>
          </p:nvPr>
        </p:nvPicPr>
        <p:blipFill>
          <a:blip r:embed="rId2"/>
          <a:stretch>
            <a:fillRect/>
          </a:stretch>
        </p:blipFill>
        <p:spPr>
          <a:xfrm>
            <a:off x="964874" y="130565"/>
            <a:ext cx="5808065" cy="6159238"/>
          </a:xfrm>
        </p:spPr>
      </p:pic>
    </p:spTree>
    <p:extLst>
      <p:ext uri="{BB962C8B-B14F-4D97-AF65-F5344CB8AC3E}">
        <p14:creationId xmlns:p14="http://schemas.microsoft.com/office/powerpoint/2010/main" val="4163031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A3E8-57FC-1143-B912-B2FAC43E4571}"/>
              </a:ext>
            </a:extLst>
          </p:cNvPr>
          <p:cNvSpPr>
            <a:spLocks noGrp="1"/>
          </p:cNvSpPr>
          <p:nvPr>
            <p:ph type="ctrTitle"/>
          </p:nvPr>
        </p:nvSpPr>
        <p:spPr>
          <a:xfrm>
            <a:off x="1285103" y="193589"/>
            <a:ext cx="10109771" cy="3139259"/>
          </a:xfrm>
        </p:spPr>
        <p:txBody>
          <a:bodyPr>
            <a:normAutofit/>
          </a:bodyPr>
          <a:lstStyle/>
          <a:p>
            <a:r>
              <a:rPr lang="en-US" sz="5400" dirty="0"/>
              <a:t>The Importance of Self-Determination Building in Transition Programming</a:t>
            </a:r>
          </a:p>
        </p:txBody>
      </p:sp>
      <p:sp>
        <p:nvSpPr>
          <p:cNvPr id="3" name="Subtitle 2">
            <a:extLst>
              <a:ext uri="{FF2B5EF4-FFF2-40B4-BE49-F238E27FC236}">
                <a16:creationId xmlns:a16="http://schemas.microsoft.com/office/drawing/2014/main" id="{F74D1F68-F0CA-584E-9CC7-504294CC5024}"/>
              </a:ext>
            </a:extLst>
          </p:cNvPr>
          <p:cNvSpPr>
            <a:spLocks noGrp="1"/>
          </p:cNvSpPr>
          <p:nvPr>
            <p:ph type="subTitle" idx="1"/>
          </p:nvPr>
        </p:nvSpPr>
        <p:spPr>
          <a:xfrm>
            <a:off x="1285103" y="3332848"/>
            <a:ext cx="10109771" cy="2894957"/>
          </a:xfrm>
        </p:spPr>
        <p:txBody>
          <a:bodyPr>
            <a:normAutofit fontScale="85000" lnSpcReduction="20000"/>
          </a:bodyPr>
          <a:lstStyle/>
          <a:p>
            <a:r>
              <a:rPr lang="en-US" dirty="0"/>
              <a:t>Guidance for Families of Students with Disabilities</a:t>
            </a:r>
          </a:p>
          <a:p>
            <a:pPr marL="0" indent="0" algn="l">
              <a:buNone/>
            </a:pPr>
            <a:r>
              <a:rPr lang="en-US" sz="2400" dirty="0"/>
              <a:t>Elise James</a:t>
            </a:r>
          </a:p>
          <a:p>
            <a:pPr marL="0" indent="0" algn="l">
              <a:buNone/>
            </a:pPr>
            <a:r>
              <a:rPr lang="en-US" sz="2400" dirty="0"/>
              <a:t>Program Specialist Transition Postschool Outcomes and Section 504</a:t>
            </a:r>
          </a:p>
          <a:p>
            <a:pPr marL="0" indent="0" algn="l">
              <a:buNone/>
            </a:pPr>
            <a:r>
              <a:rPr lang="en-US" sz="2400" dirty="0">
                <a:hlinkClick r:id="rId2"/>
              </a:rPr>
              <a:t>ejames@doe.k12.ga.us</a:t>
            </a:r>
            <a:r>
              <a:rPr lang="en-US" sz="2400" dirty="0"/>
              <a:t> </a:t>
            </a:r>
          </a:p>
          <a:p>
            <a:pPr marL="0" indent="0" algn="l">
              <a:buNone/>
            </a:pPr>
            <a:r>
              <a:rPr lang="en-US" sz="2400" dirty="0"/>
              <a:t>LaTanya Barkley-Washington</a:t>
            </a:r>
          </a:p>
          <a:p>
            <a:pPr marL="0" indent="0" algn="l">
              <a:buNone/>
            </a:pPr>
            <a:r>
              <a:rPr lang="en-US" sz="2400" dirty="0"/>
              <a:t>Program Manager</a:t>
            </a:r>
          </a:p>
          <a:p>
            <a:pPr marL="0" indent="0" algn="l">
              <a:buNone/>
            </a:pPr>
            <a:r>
              <a:rPr lang="en-US" sz="2400" dirty="0"/>
              <a:t>Outreach, IDEA Ombudsman</a:t>
            </a:r>
          </a:p>
          <a:p>
            <a:pPr marL="0" indent="0" algn="l">
              <a:buNone/>
            </a:pPr>
            <a:r>
              <a:rPr lang="en-US" sz="2400" dirty="0">
                <a:hlinkClick r:id="rId3"/>
              </a:rPr>
              <a:t>latanya.barkley@doe.k12.ga.us</a:t>
            </a:r>
            <a:endParaRPr lang="en-US" sz="2400" dirty="0"/>
          </a:p>
          <a:p>
            <a:pPr algn="l"/>
            <a:endParaRPr lang="en-US" dirty="0"/>
          </a:p>
        </p:txBody>
      </p:sp>
    </p:spTree>
    <p:extLst>
      <p:ext uri="{BB962C8B-B14F-4D97-AF65-F5344CB8AC3E}">
        <p14:creationId xmlns:p14="http://schemas.microsoft.com/office/powerpoint/2010/main" val="1039066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B581-7897-BAD3-7777-82A3053EFD98}"/>
              </a:ext>
            </a:extLst>
          </p:cNvPr>
          <p:cNvSpPr>
            <a:spLocks noGrp="1"/>
          </p:cNvSpPr>
          <p:nvPr>
            <p:ph type="title"/>
          </p:nvPr>
        </p:nvSpPr>
        <p:spPr/>
        <p:txBody>
          <a:bodyPr/>
          <a:lstStyle/>
          <a:p>
            <a:r>
              <a:rPr lang="en-US"/>
              <a:t>Reinforce and Focus </a:t>
            </a:r>
            <a:r>
              <a:rPr lang="en-US">
                <a:solidFill>
                  <a:schemeClr val="bg1"/>
                </a:solidFill>
              </a:rPr>
              <a:t>#2</a:t>
            </a:r>
          </a:p>
        </p:txBody>
      </p:sp>
      <p:sp>
        <p:nvSpPr>
          <p:cNvPr id="6" name="Content Placeholder 5">
            <a:extLst>
              <a:ext uri="{FF2B5EF4-FFF2-40B4-BE49-F238E27FC236}">
                <a16:creationId xmlns:a16="http://schemas.microsoft.com/office/drawing/2014/main" id="{593237A5-B407-5D90-F6F4-10D20BB69D7F}"/>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Encourage the child’s creativity and entrepreneurial thinking</a:t>
            </a:r>
          </a:p>
          <a:p>
            <a:r>
              <a:rPr lang="en-US">
                <a:latin typeface="Arial" panose="020B0604020202020204" pitchFamily="34" charset="0"/>
                <a:cs typeface="Arial" panose="020B0604020202020204" pitchFamily="34" charset="0"/>
              </a:rPr>
              <a:t>Optimize strengths through practice</a:t>
            </a:r>
          </a:p>
          <a:p>
            <a:r>
              <a:rPr lang="en-US">
                <a:latin typeface="Arial" panose="020B0604020202020204" pitchFamily="34" charset="0"/>
                <a:cs typeface="Arial" panose="020B0604020202020204" pitchFamily="34" charset="0"/>
              </a:rPr>
              <a:t>Explore the child’s suggested accommodations</a:t>
            </a:r>
          </a:p>
          <a:p>
            <a:r>
              <a:rPr lang="en-US">
                <a:latin typeface="Arial" panose="020B0604020202020204" pitchFamily="34" charset="0"/>
                <a:cs typeface="Arial" panose="020B0604020202020204" pitchFamily="34" charset="0"/>
              </a:rPr>
              <a:t>Emphasize the child being the problem-solving</a:t>
            </a:r>
          </a:p>
        </p:txBody>
      </p:sp>
    </p:spTree>
    <p:extLst>
      <p:ext uri="{BB962C8B-B14F-4D97-AF65-F5344CB8AC3E}">
        <p14:creationId xmlns:p14="http://schemas.microsoft.com/office/powerpoint/2010/main" val="3479309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33864-9EA2-E0E6-BC11-400A6DA51616}"/>
              </a:ext>
              <a:ext uri="{C183D7F6-B498-43B3-948B-1728B52AA6E4}">
                <adec:decorative xmlns:adec="http://schemas.microsoft.com/office/drawing/2017/decorative" val="1"/>
              </a:ext>
            </a:extLst>
          </p:cNvPr>
          <p:cNvPicPr>
            <a:picLocks noChangeAspect="1"/>
          </p:cNvPicPr>
          <p:nvPr/>
        </p:nvPicPr>
        <p:blipFill rotWithShape="1">
          <a:blip r:embed="rId2"/>
          <a:srcRect t="444" r="1" b="1"/>
          <a:stretch/>
        </p:blipFill>
        <p:spPr>
          <a:xfrm>
            <a:off x="6536411" y="254456"/>
            <a:ext cx="4203526" cy="4203526"/>
          </a:xfrm>
          <a:custGeom>
            <a:avLst/>
            <a:gdLst/>
            <a:ahLst/>
            <a:cxnLst/>
            <a:rect l="l" t="t" r="r" b="b"/>
            <a:pathLst>
              <a:path w="2813056" h="2813056">
                <a:moveTo>
                  <a:pt x="1406528" y="0"/>
                </a:moveTo>
                <a:cubicBezTo>
                  <a:pt x="2183332" y="0"/>
                  <a:pt x="2813056" y="629724"/>
                  <a:pt x="2813056" y="1406528"/>
                </a:cubicBezTo>
                <a:cubicBezTo>
                  <a:pt x="2813056" y="2183332"/>
                  <a:pt x="2183332" y="2813056"/>
                  <a:pt x="1406528" y="2813056"/>
                </a:cubicBezTo>
                <a:cubicBezTo>
                  <a:pt x="629724" y="2813056"/>
                  <a:pt x="0" y="2183332"/>
                  <a:pt x="0" y="1406528"/>
                </a:cubicBezTo>
                <a:cubicBezTo>
                  <a:pt x="0" y="629724"/>
                  <a:pt x="629724" y="0"/>
                  <a:pt x="1406528" y="0"/>
                </a:cubicBezTo>
                <a:close/>
              </a:path>
            </a:pathLst>
          </a:custGeom>
        </p:spPr>
      </p:pic>
      <p:sp>
        <p:nvSpPr>
          <p:cNvPr id="4" name="Title 3">
            <a:extLst>
              <a:ext uri="{FF2B5EF4-FFF2-40B4-BE49-F238E27FC236}">
                <a16:creationId xmlns:a16="http://schemas.microsoft.com/office/drawing/2014/main" id="{44812757-30A8-173F-A5B5-99AF31AFD964}"/>
              </a:ext>
            </a:extLst>
          </p:cNvPr>
          <p:cNvSpPr>
            <a:spLocks noGrp="1"/>
          </p:cNvSpPr>
          <p:nvPr>
            <p:ph type="title"/>
          </p:nvPr>
        </p:nvSpPr>
        <p:spPr>
          <a:xfrm>
            <a:off x="798786" y="2985822"/>
            <a:ext cx="6332989" cy="2669223"/>
          </a:xfrm>
        </p:spPr>
        <p:txBody>
          <a:bodyPr vert="horz" lIns="91440" tIns="45720" rIns="91440" bIns="45720" rtlCol="0" anchor="b">
            <a:noAutofit/>
          </a:bodyPr>
          <a:lstStyle/>
          <a:p>
            <a:pPr algn="ctr"/>
            <a:r>
              <a:rPr lang="en-US" sz="5400">
                <a:solidFill>
                  <a:schemeClr val="bg1"/>
                </a:solidFill>
              </a:rPr>
              <a:t>Building Self-Determination in High School Through Age 22</a:t>
            </a:r>
            <a:br>
              <a:rPr lang="en-US" sz="5400">
                <a:solidFill>
                  <a:schemeClr val="bg1"/>
                </a:solidFill>
              </a:rPr>
            </a:br>
            <a:r>
              <a:rPr lang="en-US" sz="5400">
                <a:solidFill>
                  <a:schemeClr val="bg1"/>
                </a:solidFill>
              </a:rPr>
              <a:t>Own It!</a:t>
            </a:r>
          </a:p>
        </p:txBody>
      </p:sp>
    </p:spTree>
    <p:extLst>
      <p:ext uri="{BB962C8B-B14F-4D97-AF65-F5344CB8AC3E}">
        <p14:creationId xmlns:p14="http://schemas.microsoft.com/office/powerpoint/2010/main" val="408510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145895" y="216591"/>
            <a:ext cx="9412235" cy="1325563"/>
          </a:xfrm>
        </p:spPr>
        <p:txBody>
          <a:bodyPr>
            <a:normAutofit/>
          </a:bodyPr>
          <a:lstStyle/>
          <a:p>
            <a:r>
              <a:rPr lang="en-US" sz="4400"/>
              <a:t>High School - 22 Activities</a:t>
            </a:r>
            <a:r>
              <a:rPr lang="en-US" sz="4400">
                <a:solidFill>
                  <a:schemeClr val="bg1"/>
                </a:solidFill>
              </a:rPr>
              <a:t>#1 #2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5" y="1738620"/>
            <a:ext cx="10028923" cy="4135670"/>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Set high expectations for the child with the school, providers, and practitioners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Encourage the child to take more of a lead in the IEP process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Talk about strengths, challenges, accommodations</a:t>
            </a:r>
          </a:p>
          <a:p>
            <a:pPr lvl="1">
              <a:spcBef>
                <a:spcPts val="1000"/>
              </a:spcBef>
              <a:defRPr/>
            </a:pPr>
            <a:r>
              <a:rPr lang="en-US" sz="2800">
                <a:solidFill>
                  <a:prstClr val="black"/>
                </a:solidFill>
                <a:latin typeface="Arial" panose="020B0604020202020204" pitchFamily="34" charset="0"/>
                <a:cs typeface="Arial" panose="020B0604020202020204" pitchFamily="34" charset="0"/>
              </a:rPr>
              <a:t>Create transition goals for employment, education, daily living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Discuss rights and responsibilities as an adult</a:t>
            </a:r>
          </a:p>
          <a:p>
            <a:pPr lvl="1">
              <a:spcBef>
                <a:spcPts val="1000"/>
              </a:spcBef>
              <a:defRPr/>
            </a:pPr>
            <a:r>
              <a:rPr lang="en-US">
                <a:solidFill>
                  <a:prstClr val="black"/>
                </a:solidFill>
                <a:latin typeface="Arial" panose="020B0604020202020204" pitchFamily="34" charset="0"/>
                <a:cs typeface="Arial" panose="020B0604020202020204" pitchFamily="34" charset="0"/>
              </a:rPr>
              <a:t>Have the hard conversations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Foster decision making through:</a:t>
            </a:r>
          </a:p>
          <a:p>
            <a:pPr lvl="1">
              <a:spcBef>
                <a:spcPts val="1000"/>
              </a:spcBef>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Financial literacy</a:t>
            </a:r>
          </a:p>
          <a:p>
            <a:pPr lvl="1">
              <a:spcBef>
                <a:spcPts val="1000"/>
              </a:spcBef>
              <a:defRPr/>
            </a:pPr>
            <a:r>
              <a:rPr lang="en-US">
                <a:solidFill>
                  <a:prstClr val="black"/>
                </a:solidFill>
                <a:latin typeface="Arial" panose="020B0604020202020204" pitchFamily="34" charset="0"/>
                <a:cs typeface="Arial" panose="020B0604020202020204" pitchFamily="34" charset="0"/>
              </a:rPr>
              <a:t>Registering to vote</a:t>
            </a: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461D43-B739-6B49-FBE7-C7E603E1B9E2}"/>
              </a:ext>
            </a:extLst>
          </p:cNvPr>
          <p:cNvPicPr>
            <a:picLocks noChangeAspect="1"/>
          </p:cNvPicPr>
          <p:nvPr/>
        </p:nvPicPr>
        <p:blipFill>
          <a:blip r:embed="rId2"/>
          <a:stretch>
            <a:fillRect/>
          </a:stretch>
        </p:blipFill>
        <p:spPr>
          <a:xfrm>
            <a:off x="8381422" y="3700130"/>
            <a:ext cx="2972380" cy="2278497"/>
          </a:xfrm>
          <a:prstGeom prst="rect">
            <a:avLst/>
          </a:prstGeom>
        </p:spPr>
      </p:pic>
    </p:spTree>
    <p:extLst>
      <p:ext uri="{BB962C8B-B14F-4D97-AF65-F5344CB8AC3E}">
        <p14:creationId xmlns:p14="http://schemas.microsoft.com/office/powerpoint/2010/main" val="2526261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145895" y="340276"/>
            <a:ext cx="7766993" cy="1325563"/>
          </a:xfrm>
        </p:spPr>
        <p:txBody>
          <a:bodyPr>
            <a:normAutofit/>
          </a:bodyPr>
          <a:lstStyle/>
          <a:p>
            <a:r>
              <a:rPr lang="en-US" sz="4400"/>
              <a:t>High School- 22 Activities</a:t>
            </a:r>
            <a:r>
              <a:rPr lang="en-US" sz="4400">
                <a:solidFill>
                  <a:schemeClr val="bg1"/>
                </a:solidFill>
              </a:rPr>
              <a:t>#1 #2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230956" y="1453512"/>
            <a:ext cx="10207907" cy="4135670"/>
          </a:xfr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Assist child to visit postsecondary environments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Apartments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Schools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Banks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Recreation sites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Health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Participate in</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Community Activities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Churches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Social engagements</a:t>
            </a:r>
          </a:p>
          <a:p>
            <a:pPr lvl="1">
              <a:spcBef>
                <a:spcPts val="1000"/>
              </a:spcBef>
              <a:defRPr/>
            </a:pPr>
            <a:endParaRPr lang="en-US">
              <a:solidFill>
                <a:prstClr val="black"/>
              </a:solidFill>
              <a:latin typeface="Arial" panose="020B0604020202020204" pitchFamily="34" charset="0"/>
              <a:cs typeface="Arial" panose="020B0604020202020204" pitchFamily="34" charset="0"/>
            </a:endParaRP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662691-B28D-A6A5-3C08-C535504AE238}"/>
              </a:ext>
            </a:extLst>
          </p:cNvPr>
          <p:cNvPicPr>
            <a:picLocks noChangeAspect="1"/>
          </p:cNvPicPr>
          <p:nvPr/>
        </p:nvPicPr>
        <p:blipFill>
          <a:blip r:embed="rId2"/>
          <a:stretch>
            <a:fillRect/>
          </a:stretch>
        </p:blipFill>
        <p:spPr>
          <a:xfrm>
            <a:off x="8297944" y="3800133"/>
            <a:ext cx="2975106" cy="2280102"/>
          </a:xfrm>
          <a:prstGeom prst="rect">
            <a:avLst/>
          </a:prstGeom>
        </p:spPr>
      </p:pic>
    </p:spTree>
    <p:extLst>
      <p:ext uri="{BB962C8B-B14F-4D97-AF65-F5344CB8AC3E}">
        <p14:creationId xmlns:p14="http://schemas.microsoft.com/office/powerpoint/2010/main" val="2075363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99F503-73C1-55D6-749B-69C9A3AC70B8}"/>
              </a:ext>
            </a:extLst>
          </p:cNvPr>
          <p:cNvSpPr>
            <a:spLocks noGrp="1"/>
          </p:cNvSpPr>
          <p:nvPr>
            <p:ph type="title"/>
          </p:nvPr>
        </p:nvSpPr>
        <p:spPr>
          <a:xfrm>
            <a:off x="977729" y="2112579"/>
            <a:ext cx="2932120" cy="1645505"/>
          </a:xfrm>
        </p:spPr>
        <p:txBody>
          <a:bodyPr>
            <a:noAutofit/>
          </a:bodyPr>
          <a:lstStyle/>
          <a:p>
            <a:r>
              <a:rPr lang="en-US" sz="4400"/>
              <a:t>Goal Plan Template</a:t>
            </a:r>
          </a:p>
        </p:txBody>
      </p:sp>
      <p:pic>
        <p:nvPicPr>
          <p:cNvPr id="7" name="Content Placeholder 6" descr="Goal Plan Template from Virginia's I'm Determined project with hyperlink">
            <a:hlinkClick r:id="rId2"/>
            <a:extLst>
              <a:ext uri="{FF2B5EF4-FFF2-40B4-BE49-F238E27FC236}">
                <a16:creationId xmlns:a16="http://schemas.microsoft.com/office/drawing/2014/main" id="{D12C9EDE-D226-4411-0BCA-9340F627A29F}"/>
              </a:ext>
            </a:extLst>
          </p:cNvPr>
          <p:cNvPicPr>
            <a:picLocks noGrp="1" noChangeAspect="1"/>
          </p:cNvPicPr>
          <p:nvPr>
            <p:ph idx="1"/>
          </p:nvPr>
        </p:nvPicPr>
        <p:blipFill>
          <a:blip r:embed="rId3"/>
          <a:stretch>
            <a:fillRect/>
          </a:stretch>
        </p:blipFill>
        <p:spPr>
          <a:xfrm>
            <a:off x="4458317" y="59102"/>
            <a:ext cx="7501055" cy="5880390"/>
          </a:xfrm>
        </p:spPr>
      </p:pic>
    </p:spTree>
    <p:extLst>
      <p:ext uri="{BB962C8B-B14F-4D97-AF65-F5344CB8AC3E}">
        <p14:creationId xmlns:p14="http://schemas.microsoft.com/office/powerpoint/2010/main" val="2697215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89E1C-9F39-7A4D-59E7-2534E3B29983}"/>
              </a:ext>
            </a:extLst>
          </p:cNvPr>
          <p:cNvSpPr>
            <a:spLocks noGrp="1"/>
          </p:cNvSpPr>
          <p:nvPr>
            <p:ph type="title"/>
          </p:nvPr>
        </p:nvSpPr>
        <p:spPr>
          <a:xfrm>
            <a:off x="1145894" y="365125"/>
            <a:ext cx="10581818" cy="1325563"/>
          </a:xfrm>
        </p:spPr>
        <p:txBody>
          <a:bodyPr>
            <a:normAutofit/>
          </a:bodyPr>
          <a:lstStyle/>
          <a:p>
            <a:r>
              <a:rPr lang="en-US" sz="4000"/>
              <a:t>Voting Assistance for People with Disabilities</a:t>
            </a:r>
          </a:p>
        </p:txBody>
      </p:sp>
      <p:pic>
        <p:nvPicPr>
          <p:cNvPr id="3" name="Content Placeholder 2" descr="Screenshot from Georgia Secretary of State Elections website on Voting Assistance for People with Disabilities">
            <a:hlinkClick r:id="rId2"/>
            <a:extLst>
              <a:ext uri="{FF2B5EF4-FFF2-40B4-BE49-F238E27FC236}">
                <a16:creationId xmlns:a16="http://schemas.microsoft.com/office/drawing/2014/main" id="{BAE91EFE-B68F-02E6-AFAE-2BAD073DBFC6}"/>
              </a:ext>
            </a:extLst>
          </p:cNvPr>
          <p:cNvPicPr>
            <a:picLocks noGrp="1" noChangeAspect="1"/>
          </p:cNvPicPr>
          <p:nvPr>
            <p:ph idx="1"/>
          </p:nvPr>
        </p:nvPicPr>
        <p:blipFill>
          <a:blip r:embed="rId3"/>
          <a:stretch>
            <a:fillRect/>
          </a:stretch>
        </p:blipFill>
        <p:spPr>
          <a:xfrm>
            <a:off x="1145894" y="1703940"/>
            <a:ext cx="7971708" cy="4557229"/>
          </a:xfrm>
        </p:spPr>
      </p:pic>
      <p:pic>
        <p:nvPicPr>
          <p:cNvPr id="6" name="Picture 5" descr="Secretary of State Brad Raffensperger seal">
            <a:extLst>
              <a:ext uri="{FF2B5EF4-FFF2-40B4-BE49-F238E27FC236}">
                <a16:creationId xmlns:a16="http://schemas.microsoft.com/office/drawing/2014/main" id="{352246D3-4A22-A600-596C-A6C62B2E8585}"/>
              </a:ext>
            </a:extLst>
          </p:cNvPr>
          <p:cNvPicPr>
            <a:picLocks noChangeAspect="1"/>
          </p:cNvPicPr>
          <p:nvPr/>
        </p:nvPicPr>
        <p:blipFill>
          <a:blip r:embed="rId4"/>
          <a:stretch>
            <a:fillRect/>
          </a:stretch>
        </p:blipFill>
        <p:spPr>
          <a:xfrm>
            <a:off x="9854694" y="2082994"/>
            <a:ext cx="1873018" cy="1873018"/>
          </a:xfrm>
          <a:prstGeom prst="rect">
            <a:avLst/>
          </a:prstGeom>
        </p:spPr>
      </p:pic>
    </p:spTree>
    <p:extLst>
      <p:ext uri="{BB962C8B-B14F-4D97-AF65-F5344CB8AC3E}">
        <p14:creationId xmlns:p14="http://schemas.microsoft.com/office/powerpoint/2010/main" val="1296180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B581-7897-BAD3-7777-82A3053EFD98}"/>
              </a:ext>
            </a:extLst>
          </p:cNvPr>
          <p:cNvSpPr>
            <a:spLocks noGrp="1"/>
          </p:cNvSpPr>
          <p:nvPr>
            <p:ph type="title"/>
          </p:nvPr>
        </p:nvSpPr>
        <p:spPr/>
        <p:txBody>
          <a:bodyPr/>
          <a:lstStyle/>
          <a:p>
            <a:r>
              <a:rPr lang="en-US"/>
              <a:t>Prioritize</a:t>
            </a:r>
            <a:endParaRPr lang="en-US">
              <a:solidFill>
                <a:schemeClr val="bg1"/>
              </a:solidFill>
            </a:endParaRPr>
          </a:p>
        </p:txBody>
      </p:sp>
      <p:sp>
        <p:nvSpPr>
          <p:cNvPr id="6" name="Content Placeholder 5">
            <a:extLst>
              <a:ext uri="{FF2B5EF4-FFF2-40B4-BE49-F238E27FC236}">
                <a16:creationId xmlns:a16="http://schemas.microsoft.com/office/drawing/2014/main" id="{593237A5-B407-5D90-F6F4-10D20BB69D7F}"/>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Independence/ Inter-dependence</a:t>
            </a:r>
          </a:p>
          <a:p>
            <a:r>
              <a:rPr lang="en-US">
                <a:latin typeface="Arial" panose="020B0604020202020204" pitchFamily="34" charset="0"/>
                <a:cs typeface="Arial" panose="020B0604020202020204" pitchFamily="34" charset="0"/>
              </a:rPr>
              <a:t>Adult goals and dreams</a:t>
            </a:r>
          </a:p>
          <a:p>
            <a:r>
              <a:rPr lang="en-US">
                <a:latin typeface="Arial" panose="020B0604020202020204" pitchFamily="34" charset="0"/>
                <a:cs typeface="Arial" panose="020B0604020202020204" pitchFamily="34" charset="0"/>
              </a:rPr>
              <a:t>Mobility</a:t>
            </a:r>
          </a:p>
          <a:p>
            <a:r>
              <a:rPr lang="en-US">
                <a:latin typeface="Arial" panose="020B0604020202020204" pitchFamily="34" charset="0"/>
                <a:cs typeface="Arial" panose="020B0604020202020204" pitchFamily="34" charset="0"/>
              </a:rPr>
              <a:t>Self-advocacy</a:t>
            </a:r>
          </a:p>
        </p:txBody>
      </p:sp>
    </p:spTree>
    <p:extLst>
      <p:ext uri="{BB962C8B-B14F-4D97-AF65-F5344CB8AC3E}">
        <p14:creationId xmlns:p14="http://schemas.microsoft.com/office/powerpoint/2010/main" val="267813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387C-95D8-4E2C-90E5-197900215590}"/>
              </a:ext>
            </a:extLst>
          </p:cNvPr>
          <p:cNvSpPr>
            <a:spLocks noGrp="1"/>
          </p:cNvSpPr>
          <p:nvPr>
            <p:ph type="title"/>
          </p:nvPr>
        </p:nvSpPr>
        <p:spPr/>
        <p:txBody>
          <a:bodyPr>
            <a:normAutofit/>
          </a:bodyPr>
          <a:lstStyle/>
          <a:p>
            <a:r>
              <a:rPr lang="en-US" sz="4400"/>
              <a:t>Questions?</a:t>
            </a:r>
          </a:p>
        </p:txBody>
      </p:sp>
      <p:sp>
        <p:nvSpPr>
          <p:cNvPr id="3" name="Content Placeholder 2">
            <a:extLst>
              <a:ext uri="{FF2B5EF4-FFF2-40B4-BE49-F238E27FC236}">
                <a16:creationId xmlns:a16="http://schemas.microsoft.com/office/drawing/2014/main" id="{4CDF3DEA-40C1-47BF-9DB5-63CEE3E017A4}"/>
              </a:ext>
            </a:extLst>
          </p:cNvPr>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group of people dancing in celebration.">
            <a:extLst>
              <a:ext uri="{FF2B5EF4-FFF2-40B4-BE49-F238E27FC236}">
                <a16:creationId xmlns:a16="http://schemas.microsoft.com/office/drawing/2014/main" id="{057E537A-7605-48B3-A28D-7629C9442B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38411" y="2741845"/>
            <a:ext cx="5715000" cy="3219450"/>
          </a:xfrm>
          <a:prstGeom prst="rect">
            <a:avLst/>
          </a:prstGeom>
        </p:spPr>
      </p:pic>
      <p:pic>
        <p:nvPicPr>
          <p:cNvPr id="8" name="Picture 7" descr="Starburst">
            <a:extLst>
              <a:ext uri="{FF2B5EF4-FFF2-40B4-BE49-F238E27FC236}">
                <a16:creationId xmlns:a16="http://schemas.microsoft.com/office/drawing/2014/main" id="{8856F33C-0CA3-4956-A546-DD6C937BF1C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73245" y="-242211"/>
            <a:ext cx="4188021" cy="4135671"/>
          </a:xfrm>
          <a:prstGeom prst="rect">
            <a:avLst/>
          </a:prstGeom>
        </p:spPr>
      </p:pic>
    </p:spTree>
    <p:extLst>
      <p:ext uri="{BB962C8B-B14F-4D97-AF65-F5344CB8AC3E}">
        <p14:creationId xmlns:p14="http://schemas.microsoft.com/office/powerpoint/2010/main" val="3090788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153C-7A4C-09EB-0401-C974C3998F69}"/>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AE001C95-1688-98CA-FC89-B4BF7EA69F87}"/>
              </a:ext>
            </a:extLst>
          </p:cNvPr>
          <p:cNvSpPr>
            <a:spLocks noGrp="1"/>
          </p:cNvSpPr>
          <p:nvPr>
            <p:ph idx="1"/>
          </p:nvPr>
        </p:nvSpPr>
        <p:spPr/>
        <p:txBody>
          <a:bodyPr/>
          <a:lstStyle/>
          <a:p>
            <a:r>
              <a:rPr lang="en-US">
                <a:latin typeface="Arial" panose="020B0604020202020204" pitchFamily="34" charset="0"/>
                <a:cs typeface="Arial" panose="020B0604020202020204" pitchFamily="34" charset="0"/>
                <a:hlinkClick r:id="rId2"/>
              </a:rPr>
              <a:t>Person-Centered Planning Facilitator's Guide</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hlinkClick r:id="rId3"/>
              </a:rPr>
              <a:t>GaDOE list of Virtual Self-Determination Activities</a:t>
            </a:r>
            <a:endParaRPr lang="en-US">
              <a:latin typeface="Arial" panose="020B0604020202020204" pitchFamily="34" charset="0"/>
              <a:cs typeface="Arial" panose="020B0604020202020204" pitchFamily="34" charset="0"/>
              <a:hlinkClick r:id="rId4"/>
            </a:endParaRPr>
          </a:p>
          <a:p>
            <a:r>
              <a:rPr lang="en-US">
                <a:latin typeface="Arial" panose="020B0604020202020204" pitchFamily="34" charset="0"/>
                <a:cs typeface="Arial" panose="020B0604020202020204" pitchFamily="34" charset="0"/>
                <a:hlinkClick r:id="rId4"/>
              </a:rPr>
              <a:t>Self-Determined Learning Model of Instruction: Lesson Plans</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 Coastal GLRS and Southeast GLRS product</a:t>
            </a:r>
          </a:p>
        </p:txBody>
      </p:sp>
    </p:spTree>
    <p:extLst>
      <p:ext uri="{BB962C8B-B14F-4D97-AF65-F5344CB8AC3E}">
        <p14:creationId xmlns:p14="http://schemas.microsoft.com/office/powerpoint/2010/main" val="1132359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r>
              <a:rPr lang="en-US"/>
              <a:t>Contact Information</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sz="half" idx="1"/>
          </p:nvPr>
        </p:nvSpPr>
        <p:spPr/>
        <p:txBody>
          <a:bodyPr/>
          <a:lstStyle/>
          <a:p>
            <a:pPr marL="0" indent="0" algn="ctr">
              <a:buNone/>
            </a:pPr>
            <a:r>
              <a:rPr lang="en-US" dirty="0"/>
              <a:t>Elise James</a:t>
            </a:r>
          </a:p>
          <a:p>
            <a:pPr marL="0" indent="0" algn="ctr">
              <a:buNone/>
            </a:pPr>
            <a:r>
              <a:rPr lang="en-US" dirty="0"/>
              <a:t>Program Specialist Transition Postschool Outcomes and Section 504</a:t>
            </a:r>
          </a:p>
          <a:p>
            <a:pPr marL="0" indent="0" algn="ctr">
              <a:buNone/>
            </a:pPr>
            <a:r>
              <a:rPr lang="en-US" dirty="0"/>
              <a:t>404-326-0421</a:t>
            </a:r>
          </a:p>
          <a:p>
            <a:pPr marL="0" indent="0" algn="ctr">
              <a:buNone/>
            </a:pPr>
            <a:r>
              <a:rPr lang="en-US" dirty="0">
                <a:hlinkClick r:id="rId2"/>
              </a:rPr>
              <a:t>ejames@doe.k12.ga.us</a:t>
            </a:r>
            <a:r>
              <a:rPr lang="en-US" dirty="0"/>
              <a:t> </a:t>
            </a:r>
          </a:p>
        </p:txBody>
      </p:sp>
      <p:sp>
        <p:nvSpPr>
          <p:cNvPr id="2" name="Content Placeholder 1">
            <a:extLst>
              <a:ext uri="{FF2B5EF4-FFF2-40B4-BE49-F238E27FC236}">
                <a16:creationId xmlns:a16="http://schemas.microsoft.com/office/drawing/2014/main" id="{DF34E78C-9684-6E4C-B6E6-9F2C8C9F051E}"/>
              </a:ext>
            </a:extLst>
          </p:cNvPr>
          <p:cNvSpPr>
            <a:spLocks noGrp="1"/>
          </p:cNvSpPr>
          <p:nvPr>
            <p:ph sz="half" idx="2"/>
          </p:nvPr>
        </p:nvSpPr>
        <p:spPr>
          <a:xfrm>
            <a:off x="6096000" y="1825625"/>
            <a:ext cx="5440326" cy="4135670"/>
          </a:xfrm>
        </p:spPr>
        <p:txBody>
          <a:bodyPr/>
          <a:lstStyle/>
          <a:p>
            <a:pPr marL="0" indent="0" algn="ctr">
              <a:buNone/>
            </a:pPr>
            <a:r>
              <a:rPr lang="en-US" dirty="0"/>
              <a:t>LaTanya Barkley-Washington</a:t>
            </a:r>
          </a:p>
          <a:p>
            <a:pPr marL="0" indent="0" algn="ctr">
              <a:buNone/>
            </a:pPr>
            <a:r>
              <a:rPr lang="en-US" dirty="0"/>
              <a:t>Program Manager</a:t>
            </a:r>
          </a:p>
          <a:p>
            <a:pPr marL="0" indent="0" algn="ctr">
              <a:buNone/>
            </a:pPr>
            <a:r>
              <a:rPr lang="en-US" dirty="0"/>
              <a:t>Outreach, IDEA Ombudsman</a:t>
            </a:r>
          </a:p>
          <a:p>
            <a:pPr marL="0" indent="0" algn="ctr">
              <a:buNone/>
            </a:pPr>
            <a:r>
              <a:rPr lang="en-US" dirty="0">
                <a:hlinkClick r:id="rId3"/>
              </a:rPr>
              <a:t>latanya.barkley@doe.k12.ga.us</a:t>
            </a:r>
            <a:endParaRPr lang="en-US" dirty="0"/>
          </a:p>
          <a:p>
            <a:pPr algn="ctr"/>
            <a:endParaRPr lang="en-US" dirty="0"/>
          </a:p>
          <a:p>
            <a:pPr algn="ctr"/>
            <a:endParaRPr lang="en-US" dirty="0"/>
          </a:p>
        </p:txBody>
      </p:sp>
    </p:spTree>
    <p:extLst>
      <p:ext uri="{BB962C8B-B14F-4D97-AF65-F5344CB8AC3E}">
        <p14:creationId xmlns:p14="http://schemas.microsoft.com/office/powerpoint/2010/main" val="2219614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4C0C-1596-4ABA-9C1C-5D8AFE236513}"/>
              </a:ext>
            </a:extLst>
          </p:cNvPr>
          <p:cNvSpPr>
            <a:spLocks noGrp="1"/>
          </p:cNvSpPr>
          <p:nvPr>
            <p:ph type="title"/>
          </p:nvPr>
        </p:nvSpPr>
        <p:spPr/>
        <p:txBody>
          <a:bodyPr>
            <a:normAutofit/>
          </a:bodyPr>
          <a:lstStyle/>
          <a:p>
            <a:r>
              <a:rPr lang="en-US" sz="4400"/>
              <a:t>Self-Determination is…</a:t>
            </a:r>
          </a:p>
        </p:txBody>
      </p:sp>
      <p:sp>
        <p:nvSpPr>
          <p:cNvPr id="7" name="Content Placeholder 6">
            <a:extLst>
              <a:ext uri="{FF2B5EF4-FFF2-40B4-BE49-F238E27FC236}">
                <a16:creationId xmlns:a16="http://schemas.microsoft.com/office/drawing/2014/main" id="{B6C38447-1872-44B8-B1F5-BC785562806E}"/>
              </a:ext>
            </a:extLst>
          </p:cNvPr>
          <p:cNvSpPr>
            <a:spLocks noGrp="1"/>
          </p:cNvSpPr>
          <p:nvPr>
            <p:ph idx="1"/>
          </p:nvPr>
        </p:nvSpPr>
        <p:spPr/>
        <p:txBody>
          <a:bodyPr>
            <a:normAutofit/>
          </a:bodyPr>
          <a:lstStyle/>
          <a:p>
            <a:pPr marL="114300" indent="0">
              <a:buNone/>
              <a:defRPr/>
            </a:pPr>
            <a:r>
              <a:rPr lang="en-US">
                <a:latin typeface="Arial" panose="020B0604020202020204" pitchFamily="34" charset="0"/>
                <a:cs typeface="Arial" panose="020B0604020202020204" pitchFamily="34" charset="0"/>
              </a:rPr>
              <a:t>… a concept reflecting the belief that all individuals have the right to direct their own lives</a:t>
            </a:r>
          </a:p>
          <a:p>
            <a:pPr marL="114300" indent="0">
              <a:buClr>
                <a:srgbClr val="A9A57C"/>
              </a:buClr>
              <a:buNone/>
              <a:defRPr/>
            </a:pPr>
            <a:r>
              <a:rPr lang="en-US">
                <a:solidFill>
                  <a:srgbClr val="2F2B20"/>
                </a:solidFill>
                <a:latin typeface="Arial" panose="020B0604020202020204" pitchFamily="34" charset="0"/>
                <a:cs typeface="Arial" panose="020B0604020202020204" pitchFamily="34" charset="0"/>
              </a:rPr>
              <a:t>…acting as the primary causal agent in one’s life free from undue external influence or interference  </a:t>
            </a:r>
          </a:p>
          <a:p>
            <a:pPr marL="114300" indent="0">
              <a:buClr>
                <a:srgbClr val="A9A57C"/>
              </a:buClr>
              <a:buNone/>
              <a:defRPr/>
            </a:pPr>
            <a:r>
              <a:rPr lang="en-US">
                <a:solidFill>
                  <a:srgbClr val="2F2B20"/>
                </a:solidFill>
                <a:latin typeface="Arial" panose="020B0604020202020204" pitchFamily="34" charset="0"/>
                <a:cs typeface="Arial" panose="020B0604020202020204" pitchFamily="34" charset="0"/>
              </a:rPr>
              <a:t>							(Wehmeyer, 1996)</a:t>
            </a:r>
          </a:p>
          <a:p>
            <a:pPr marL="114300" indent="0">
              <a:buClr>
                <a:srgbClr val="A9A57C"/>
              </a:buClr>
              <a:buNone/>
              <a:defRPr/>
            </a:pPr>
            <a:endParaRPr lang="en-US">
              <a:solidFill>
                <a:srgbClr val="2F2B20"/>
              </a:solidFill>
              <a:latin typeface="Arial" panose="020B0604020202020204" pitchFamily="34" charset="0"/>
              <a:cs typeface="Arial" panose="020B0604020202020204" pitchFamily="34" charset="0"/>
            </a:endParaRPr>
          </a:p>
          <a:p>
            <a:pPr marL="114300" indent="0">
              <a:buClr>
                <a:srgbClr val="A9A57C"/>
              </a:buClr>
              <a:buNone/>
              <a:defRPr/>
            </a:pPr>
            <a:r>
              <a:rPr lang="en-US">
                <a:solidFill>
                  <a:srgbClr val="2F2B20"/>
                </a:solidFill>
                <a:latin typeface="Arial" panose="020B0604020202020204" pitchFamily="34" charset="0"/>
                <a:cs typeface="Arial" panose="020B0604020202020204" pitchFamily="34" charset="0"/>
              </a:rPr>
              <a:t>…reflected in a demonstration of self-determined behavior (skills)</a:t>
            </a:r>
          </a:p>
          <a:p>
            <a:endParaRPr lang="en-US"/>
          </a:p>
        </p:txBody>
      </p:sp>
    </p:spTree>
    <p:extLst>
      <p:ext uri="{BB962C8B-B14F-4D97-AF65-F5344CB8AC3E}">
        <p14:creationId xmlns:p14="http://schemas.microsoft.com/office/powerpoint/2010/main" val="1418872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4C0C-1596-4ABA-9C1C-5D8AFE236513}"/>
              </a:ext>
            </a:extLst>
          </p:cNvPr>
          <p:cNvSpPr>
            <a:spLocks noGrp="1"/>
          </p:cNvSpPr>
          <p:nvPr>
            <p:ph type="title"/>
          </p:nvPr>
        </p:nvSpPr>
        <p:spPr/>
        <p:txBody>
          <a:bodyPr>
            <a:normAutofit/>
          </a:bodyPr>
          <a:lstStyle/>
          <a:p>
            <a:r>
              <a:rPr lang="en-US" sz="4400"/>
              <a:t>Self-Determination is…</a:t>
            </a:r>
          </a:p>
        </p:txBody>
      </p:sp>
      <p:sp>
        <p:nvSpPr>
          <p:cNvPr id="7" name="Content Placeholder 6">
            <a:extLst>
              <a:ext uri="{FF2B5EF4-FFF2-40B4-BE49-F238E27FC236}">
                <a16:creationId xmlns:a16="http://schemas.microsoft.com/office/drawing/2014/main" id="{B6C38447-1872-44B8-B1F5-BC785562806E}"/>
              </a:ext>
            </a:extLst>
          </p:cNvPr>
          <p:cNvSpPr>
            <a:spLocks noGrp="1"/>
          </p:cNvSpPr>
          <p:nvPr>
            <p:ph idx="1"/>
          </p:nvPr>
        </p:nvSpPr>
        <p:spPr/>
        <p:txBody>
          <a:bodyPr>
            <a:normAutofit/>
          </a:bodyPr>
          <a:lstStyle/>
          <a:p>
            <a:pPr marL="114300" indent="0">
              <a:buNone/>
              <a:defRPr/>
            </a:pPr>
            <a:r>
              <a:rPr lang="en-US">
                <a:latin typeface="Arial" panose="020B0604020202020204" pitchFamily="34" charset="0"/>
                <a:cs typeface="Arial" panose="020B0604020202020204" pitchFamily="34" charset="0"/>
              </a:rPr>
              <a:t>… a concept reflecting the belief that all individuals have the right to direct their own lives</a:t>
            </a:r>
          </a:p>
          <a:p>
            <a:pPr marL="114300" indent="0">
              <a:buClr>
                <a:srgbClr val="A9A57C"/>
              </a:buClr>
              <a:buNone/>
              <a:defRPr/>
            </a:pPr>
            <a:r>
              <a:rPr lang="en-US">
                <a:solidFill>
                  <a:srgbClr val="2F2B20"/>
                </a:solidFill>
                <a:latin typeface="Arial" panose="020B0604020202020204" pitchFamily="34" charset="0"/>
                <a:cs typeface="Arial" panose="020B0604020202020204" pitchFamily="34" charset="0"/>
              </a:rPr>
              <a:t>…acting as the primary causal agent in one’s life free from undue external influence or interference  </a:t>
            </a:r>
          </a:p>
          <a:p>
            <a:pPr marL="114300" indent="0">
              <a:buClr>
                <a:srgbClr val="A9A57C"/>
              </a:buClr>
              <a:buNone/>
              <a:defRPr/>
            </a:pPr>
            <a:r>
              <a:rPr lang="en-US">
                <a:solidFill>
                  <a:srgbClr val="2F2B20"/>
                </a:solidFill>
                <a:latin typeface="Arial" panose="020B0604020202020204" pitchFamily="34" charset="0"/>
                <a:cs typeface="Arial" panose="020B0604020202020204" pitchFamily="34" charset="0"/>
              </a:rPr>
              <a:t>							(Wehmeyer, 1996)</a:t>
            </a:r>
          </a:p>
          <a:p>
            <a:pPr marL="114300" indent="0">
              <a:buClr>
                <a:srgbClr val="A9A57C"/>
              </a:buClr>
              <a:buNone/>
              <a:defRPr/>
            </a:pPr>
            <a:endParaRPr lang="en-US">
              <a:solidFill>
                <a:srgbClr val="2F2B20"/>
              </a:solidFill>
              <a:latin typeface="Arial" panose="020B0604020202020204" pitchFamily="34" charset="0"/>
              <a:cs typeface="Arial" panose="020B0604020202020204" pitchFamily="34" charset="0"/>
            </a:endParaRPr>
          </a:p>
          <a:p>
            <a:pPr marL="114300" indent="0">
              <a:buClr>
                <a:srgbClr val="A9A57C"/>
              </a:buClr>
              <a:buNone/>
              <a:defRPr/>
            </a:pPr>
            <a:r>
              <a:rPr lang="en-US">
                <a:solidFill>
                  <a:srgbClr val="2F2B20"/>
                </a:solidFill>
                <a:latin typeface="Arial" panose="020B0604020202020204" pitchFamily="34" charset="0"/>
                <a:cs typeface="Arial" panose="020B0604020202020204" pitchFamily="34" charset="0"/>
              </a:rPr>
              <a:t>…reflected in a demonstration of self-determined behavior (skills)</a:t>
            </a:r>
          </a:p>
          <a:p>
            <a:endParaRPr lang="en-US"/>
          </a:p>
        </p:txBody>
      </p:sp>
    </p:spTree>
    <p:extLst>
      <p:ext uri="{BB962C8B-B14F-4D97-AF65-F5344CB8AC3E}">
        <p14:creationId xmlns:p14="http://schemas.microsoft.com/office/powerpoint/2010/main" val="4003934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16DC1-0007-4CA5-809D-40690AAFDBDA}"/>
              </a:ext>
              <a:ext uri="{C183D7F6-B498-43B3-948B-1728B52AA6E4}">
                <adec:decorative xmlns:adec="http://schemas.microsoft.com/office/drawing/2017/decorative" val="1"/>
              </a:ext>
            </a:extLst>
          </p:cNvPr>
          <p:cNvSpPr>
            <a:spLocks noGrp="1"/>
          </p:cNvSpPr>
          <p:nvPr>
            <p:ph type="title"/>
          </p:nvPr>
        </p:nvSpPr>
        <p:spPr>
          <a:xfrm>
            <a:off x="1161033" y="84977"/>
            <a:ext cx="9499080" cy="1318347"/>
          </a:xfrm>
        </p:spPr>
        <p:txBody>
          <a:bodyPr>
            <a:normAutofit/>
          </a:bodyPr>
          <a:lstStyle/>
          <a:p>
            <a:r>
              <a:rPr lang="en-US"/>
              <a:t>Self-Determination Skills</a:t>
            </a:r>
          </a:p>
        </p:txBody>
      </p:sp>
      <p:pic>
        <p:nvPicPr>
          <p:cNvPr id="1030" name="Picture 6">
            <a:extLst>
              <a:ext uri="{FF2B5EF4-FFF2-40B4-BE49-F238E27FC236}">
                <a16:creationId xmlns:a16="http://schemas.microsoft.com/office/drawing/2014/main" id="{B4BB117C-C205-4F00-BDDC-616E57855B9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99" y="1115367"/>
            <a:ext cx="8880143" cy="489914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id="{32B1E7FA-10C1-4843-9BD6-E32DB85C1083}"/>
              </a:ext>
              <a:ext uri="{C183D7F6-B498-43B3-948B-1728B52AA6E4}">
                <adec:decorative xmlns:adec="http://schemas.microsoft.com/office/drawing/2017/decorative" val="1"/>
              </a:ext>
            </a:extLst>
          </p:cNvPr>
          <p:cNvSpPr txBox="1">
            <a:spLocks/>
          </p:cNvSpPr>
          <p:nvPr/>
        </p:nvSpPr>
        <p:spPr>
          <a:xfrm>
            <a:off x="2078305" y="2565918"/>
            <a:ext cx="5160961" cy="3867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Self-regulation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Self-advocacy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Self-awareness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Self-efficacy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1A624B6E-614B-4015-9714-5409758A97C9}"/>
              </a:ext>
              <a:ext uri="{C183D7F6-B498-43B3-948B-1728B52AA6E4}">
                <adec:decorative xmlns:adec="http://schemas.microsoft.com/office/drawing/2017/decorative" val="1"/>
              </a:ext>
            </a:extLst>
          </p:cNvPr>
          <p:cNvSpPr>
            <a:spLocks noGrp="1"/>
          </p:cNvSpPr>
          <p:nvPr>
            <p:ph sz="quarter" idx="4"/>
          </p:nvPr>
        </p:nvSpPr>
        <p:spPr>
          <a:xfrm>
            <a:off x="6423026" y="2617872"/>
            <a:ext cx="5160961" cy="3867912"/>
          </a:xfrm>
        </p:spPr>
        <p:txBody>
          <a:bodyPr>
            <a:normAutofit/>
          </a:bodyPr>
          <a:lstStyle/>
          <a:p>
            <a:endParaRPr lang="en-US" altLang="en-US"/>
          </a:p>
          <a:p>
            <a:endParaRPr lang="en-US" altLang="en-US"/>
          </a:p>
          <a:p>
            <a:r>
              <a:rPr lang="en-US" altLang="en-US">
                <a:solidFill>
                  <a:srgbClr val="FF0000"/>
                </a:solidFill>
                <a:latin typeface="Arial" panose="020B0604020202020204" pitchFamily="34" charset="0"/>
                <a:cs typeface="Arial" panose="020B0604020202020204" pitchFamily="34" charset="0"/>
              </a:rPr>
              <a:t>Choice-making</a:t>
            </a:r>
          </a:p>
          <a:p>
            <a:r>
              <a:rPr lang="en-US" altLang="en-US">
                <a:solidFill>
                  <a:srgbClr val="FF0000"/>
                </a:solidFill>
                <a:latin typeface="Arial" panose="020B0604020202020204" pitchFamily="34" charset="0"/>
                <a:cs typeface="Arial" panose="020B0604020202020204" pitchFamily="34" charset="0"/>
              </a:rPr>
              <a:t>Decision-making</a:t>
            </a:r>
          </a:p>
          <a:p>
            <a:r>
              <a:rPr lang="en-US" altLang="en-US">
                <a:solidFill>
                  <a:srgbClr val="FF0000"/>
                </a:solidFill>
                <a:latin typeface="Arial" panose="020B0604020202020204" pitchFamily="34" charset="0"/>
                <a:cs typeface="Arial" panose="020B0604020202020204" pitchFamily="34" charset="0"/>
              </a:rPr>
              <a:t>Problem-solving</a:t>
            </a:r>
          </a:p>
          <a:p>
            <a:r>
              <a:rPr lang="en-US" altLang="en-US">
                <a:solidFill>
                  <a:srgbClr val="FF0000"/>
                </a:solidFill>
                <a:latin typeface="Arial" panose="020B0604020202020204" pitchFamily="34" charset="0"/>
                <a:cs typeface="Arial" panose="020B0604020202020204" pitchFamily="34" charset="0"/>
              </a:rPr>
              <a:t>Goal setting and planning</a:t>
            </a:r>
          </a:p>
          <a:p>
            <a:endParaRPr lang="en-US"/>
          </a:p>
        </p:txBody>
      </p:sp>
    </p:spTree>
    <p:extLst>
      <p:ext uri="{BB962C8B-B14F-4D97-AF65-F5344CB8AC3E}">
        <p14:creationId xmlns:p14="http://schemas.microsoft.com/office/powerpoint/2010/main" val="4175134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5160-45FD-4AC7-A281-8E36D5118E47}"/>
              </a:ext>
            </a:extLst>
          </p:cNvPr>
          <p:cNvSpPr>
            <a:spLocks noGrp="1"/>
          </p:cNvSpPr>
          <p:nvPr>
            <p:ph type="title"/>
          </p:nvPr>
        </p:nvSpPr>
        <p:spPr/>
        <p:txBody>
          <a:bodyPr>
            <a:normAutofit/>
          </a:bodyPr>
          <a:lstStyle/>
          <a:p>
            <a:r>
              <a:rPr lang="en-US" sz="4400"/>
              <a:t>Benefits for Students…</a:t>
            </a:r>
          </a:p>
        </p:txBody>
      </p:sp>
      <p:sp>
        <p:nvSpPr>
          <p:cNvPr id="3" name="Content Placeholder 2">
            <a:extLst>
              <a:ext uri="{FF2B5EF4-FFF2-40B4-BE49-F238E27FC236}">
                <a16:creationId xmlns:a16="http://schemas.microsoft.com/office/drawing/2014/main" id="{A67D7DF4-FAEA-4851-8FB3-34ABED6483CA}"/>
              </a:ext>
            </a:extLst>
          </p:cNvPr>
          <p:cNvSpPr>
            <a:spLocks noGrp="1"/>
          </p:cNvSpPr>
          <p:nvPr>
            <p:ph idx="1"/>
          </p:nvPr>
        </p:nvSpPr>
        <p:spPr/>
        <p:txBody>
          <a:bodyPr>
            <a:normAutofit/>
          </a:bodyPr>
          <a:lstStyle/>
          <a:p>
            <a:r>
              <a:rPr lang="en-US"/>
              <a:t>Develop an understanding of strengths and challenges while building on ability to be a self-advocate in school and in life,</a:t>
            </a:r>
          </a:p>
          <a:p>
            <a:r>
              <a:rPr lang="en-US"/>
              <a:t>Learn about their disability, including how to talk with others about it, </a:t>
            </a:r>
          </a:p>
          <a:p>
            <a:r>
              <a:rPr lang="en-US"/>
              <a:t>Learn about accommodations and what types they need to succeed, </a:t>
            </a:r>
          </a:p>
          <a:p>
            <a:r>
              <a:rPr lang="en-US"/>
              <a:t>Develop skills necessary for independent/interdependent decision-making, </a:t>
            </a:r>
          </a:p>
          <a:p>
            <a:r>
              <a:rPr lang="en-US"/>
              <a:t>More likely to earn a higher income one year after graduation,</a:t>
            </a:r>
          </a:p>
          <a:p>
            <a:r>
              <a:rPr lang="en-US"/>
              <a:t>More likely to be employed one year after graduation, and</a:t>
            </a:r>
          </a:p>
          <a:p>
            <a:r>
              <a:rPr lang="en-US"/>
              <a:t>More likely to attend and complete college. </a:t>
            </a:r>
          </a:p>
        </p:txBody>
      </p:sp>
    </p:spTree>
    <p:extLst>
      <p:ext uri="{BB962C8B-B14F-4D97-AF65-F5344CB8AC3E}">
        <p14:creationId xmlns:p14="http://schemas.microsoft.com/office/powerpoint/2010/main" val="4217849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normAutofit/>
          </a:bodyPr>
          <a:lstStyle/>
          <a:p>
            <a:r>
              <a:rPr lang="en-US"/>
              <a:t>What Does the Research Show? </a:t>
            </a:r>
            <a:r>
              <a:rPr lang="en-US">
                <a:solidFill>
                  <a:schemeClr val="bg1"/>
                </a:solidFill>
              </a:rPr>
              <a:t>#1</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normAutofit/>
          </a:bodyPr>
          <a:lstStyle/>
          <a:p>
            <a:r>
              <a:rPr lang="en-US">
                <a:solidFill>
                  <a:srgbClr val="0A1551"/>
                </a:solidFill>
                <a:effectLst/>
                <a:ea typeface="Times New Roman" panose="02020603050405020304" pitchFamily="18" charset="0"/>
              </a:rPr>
              <a:t>Self-determination is a necessary skill for students to transition successfully to their postschool environment. </a:t>
            </a:r>
          </a:p>
          <a:p>
            <a:r>
              <a:rPr lang="en-US">
                <a:solidFill>
                  <a:prstClr val="black"/>
                </a:solidFill>
              </a:rPr>
              <a:t>For students to acquire self-determination skills, they need instruction and safe settings in which to practice such skills. (</a:t>
            </a:r>
            <a:r>
              <a:rPr lang="en-US" b="1" err="1">
                <a:solidFill>
                  <a:prstClr val="black"/>
                </a:solidFill>
              </a:rPr>
              <a:t>Gradoudas</a:t>
            </a:r>
            <a:r>
              <a:rPr lang="en-US" b="1">
                <a:solidFill>
                  <a:prstClr val="black"/>
                </a:solidFill>
              </a:rPr>
              <a:t>, 2014)</a:t>
            </a:r>
          </a:p>
          <a:p>
            <a:r>
              <a:rPr lang="en-US" altLang="en-US">
                <a:solidFill>
                  <a:prstClr val="black"/>
                </a:solidFill>
              </a:rPr>
              <a:t>Providing support for student self-determination in school settings is one way to enhance student learning and improve important post-school outcomes. </a:t>
            </a:r>
            <a:r>
              <a:rPr lang="en-US" altLang="en-US" b="1">
                <a:solidFill>
                  <a:prstClr val="black"/>
                </a:solidFill>
              </a:rPr>
              <a:t>(Deci &amp; Ryan, 2004)</a:t>
            </a:r>
            <a:endParaRPr lang="en-US" b="1">
              <a:solidFill>
                <a:prstClr val="black"/>
              </a:solidFill>
            </a:endParaRPr>
          </a:p>
          <a:p>
            <a:endParaRPr lang="en-US" altLang="en-US" sz="2200">
              <a:solidFill>
                <a:prstClr val="black"/>
              </a:solidFill>
            </a:endParaRPr>
          </a:p>
          <a:p>
            <a:endParaRPr lang="en-US" sz="2800">
              <a:solidFill>
                <a:srgbClr val="0A1551"/>
              </a:solidFill>
              <a:effectLst/>
              <a:latin typeface="Helvetica" panose="020B0604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69334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145894" y="365125"/>
            <a:ext cx="10389614" cy="1325563"/>
          </a:xfrm>
        </p:spPr>
        <p:txBody>
          <a:bodyPr/>
          <a:lstStyle/>
          <a:p>
            <a:r>
              <a:rPr lang="en-US">
                <a:solidFill>
                  <a:schemeClr val="accent6">
                    <a:lumMod val="75000"/>
                  </a:schemeClr>
                </a:solidFill>
              </a:rPr>
              <a:t>What Does the Research Show? </a:t>
            </a:r>
            <a:r>
              <a:rPr lang="en-US">
                <a:solidFill>
                  <a:schemeClr val="bg1"/>
                </a:solidFill>
              </a:rPr>
              <a:t>#2</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en-US">
                <a:solidFill>
                  <a:prstClr val="black"/>
                </a:solidFill>
              </a:rPr>
              <a:t>Provides skill for student to </a:t>
            </a:r>
            <a:r>
              <a:rPr kumimoji="0" lang="en-US" alt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actively participate in the Individualized Education Planning process.”</a:t>
            </a:r>
            <a:r>
              <a:rPr kumimoji="0" lang="en-US" altLang="en-US"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(Deci &amp; Ryan, 2004)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rgbClr val="0A1551"/>
                </a:solidFill>
                <a:ea typeface="Times New Roman" panose="02020603050405020304" pitchFamily="18" charset="0"/>
              </a:rPr>
              <a:t>Building </a:t>
            </a: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self-determination skills in school was generalized to </a:t>
            </a:r>
            <a:r>
              <a:rPr lang="en-US">
                <a:solidFill>
                  <a:srgbClr val="0A1551"/>
                </a:solidFill>
                <a:ea typeface="Times New Roman" panose="02020603050405020304" pitchFamily="18" charset="0"/>
              </a:rPr>
              <a:t>postschool participation </a:t>
            </a: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in college and the workplace. (Eddy, 2010)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Increased attention has been directed toward understanding the development of self-determination in young children.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Families play a critical role in this process. </a:t>
            </a:r>
          </a:p>
          <a:p>
            <a:endParaRPr lang="en-US" sz="2800">
              <a:solidFill>
                <a:srgbClr val="0A1551"/>
              </a:solidFill>
              <a:effectLst/>
              <a:latin typeface="Helvetica" panose="020B0604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49777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CCAE42-838A-4800-80D0-F1FED4914E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3290" y="489816"/>
            <a:ext cx="5600700" cy="4200525"/>
          </a:xfrm>
          <a:prstGeom prst="rect">
            <a:avLst/>
          </a:prstGeom>
        </p:spPr>
      </p:pic>
      <p:sp>
        <p:nvSpPr>
          <p:cNvPr id="2" name="Title 1">
            <a:extLst>
              <a:ext uri="{FF2B5EF4-FFF2-40B4-BE49-F238E27FC236}">
                <a16:creationId xmlns:a16="http://schemas.microsoft.com/office/drawing/2014/main" id="{37B8000E-7C1E-48F6-9C08-FF09BC8984A2}"/>
              </a:ext>
            </a:extLst>
          </p:cNvPr>
          <p:cNvSpPr>
            <a:spLocks noGrp="1"/>
          </p:cNvSpPr>
          <p:nvPr>
            <p:ph type="title"/>
          </p:nvPr>
        </p:nvSpPr>
        <p:spPr/>
        <p:txBody>
          <a:bodyPr>
            <a:normAutofit/>
          </a:bodyPr>
          <a:lstStyle/>
          <a:p>
            <a:r>
              <a:rPr lang="en-US" sz="4400"/>
              <a:t>With Self-Determination Comes Great Power</a:t>
            </a:r>
          </a:p>
        </p:txBody>
      </p:sp>
      <p:pic>
        <p:nvPicPr>
          <p:cNvPr id="6" name="Picture 5">
            <a:extLst>
              <a:ext uri="{FF2B5EF4-FFF2-40B4-BE49-F238E27FC236}">
                <a16:creationId xmlns:a16="http://schemas.microsoft.com/office/drawing/2014/main" id="{F96A4A88-430F-4254-8440-AA75234353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01080" y="1027906"/>
            <a:ext cx="4483677" cy="4452660"/>
          </a:xfrm>
          <a:prstGeom prst="rect">
            <a:avLst/>
          </a:prstGeom>
        </p:spPr>
      </p:pic>
      <p:pic>
        <p:nvPicPr>
          <p:cNvPr id="8" name="Picture 7">
            <a:extLst>
              <a:ext uri="{FF2B5EF4-FFF2-40B4-BE49-F238E27FC236}">
                <a16:creationId xmlns:a16="http://schemas.microsoft.com/office/drawing/2014/main" id="{D1F2CF72-2B1C-4B88-946F-0E84B675B5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7617" y="2085757"/>
            <a:ext cx="2741340" cy="3917374"/>
          </a:xfrm>
          <a:prstGeom prst="rect">
            <a:avLst/>
          </a:prstGeom>
        </p:spPr>
      </p:pic>
      <p:pic>
        <p:nvPicPr>
          <p:cNvPr id="9" name="Picture 8">
            <a:extLst>
              <a:ext uri="{FF2B5EF4-FFF2-40B4-BE49-F238E27FC236}">
                <a16:creationId xmlns:a16="http://schemas.microsoft.com/office/drawing/2014/main" id="{B5632500-9B3C-4C83-BA85-D0E88A3B25E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89537" y="3585152"/>
            <a:ext cx="5237018" cy="2701638"/>
          </a:xfrm>
          <a:prstGeom prst="rect">
            <a:avLst/>
          </a:prstGeom>
        </p:spPr>
      </p:pic>
    </p:spTree>
    <p:extLst>
      <p:ext uri="{BB962C8B-B14F-4D97-AF65-F5344CB8AC3E}">
        <p14:creationId xmlns:p14="http://schemas.microsoft.com/office/powerpoint/2010/main" val="4284665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9FC6610-411F-3AB6-5C56-8863F60445D7}"/>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1935" y="346167"/>
            <a:ext cx="2380443" cy="1588946"/>
          </a:xfrm>
          <a:prstGeom prst="rect">
            <a:avLst/>
          </a:prstGeom>
        </p:spPr>
      </p:pic>
      <p:pic>
        <p:nvPicPr>
          <p:cNvPr id="13" name="Picture 12">
            <a:extLst>
              <a:ext uri="{FF2B5EF4-FFF2-40B4-BE49-F238E27FC236}">
                <a16:creationId xmlns:a16="http://schemas.microsoft.com/office/drawing/2014/main" id="{FF25CD56-153D-D42C-FB6D-4ADD1F4AF12C}"/>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44530" y="431446"/>
            <a:ext cx="2729289" cy="1808154"/>
          </a:xfrm>
          <a:prstGeom prst="rect">
            <a:avLst/>
          </a:prstGeom>
        </p:spPr>
      </p:pic>
      <p:pic>
        <p:nvPicPr>
          <p:cNvPr id="15" name="Picture 14">
            <a:extLst>
              <a:ext uri="{FF2B5EF4-FFF2-40B4-BE49-F238E27FC236}">
                <a16:creationId xmlns:a16="http://schemas.microsoft.com/office/drawing/2014/main" id="{F6E3A814-A1B0-2ED0-0062-BE3F5FC16D83}"/>
              </a:ext>
              <a:ext uri="{C183D7F6-B498-43B3-948B-1728B52AA6E4}">
                <adec:decorative xmlns:adec="http://schemas.microsoft.com/office/drawing/2017/decorative" val="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67666" y="416526"/>
            <a:ext cx="2747292" cy="1545352"/>
          </a:xfrm>
          <a:prstGeom prst="rect">
            <a:avLst/>
          </a:prstGeom>
        </p:spPr>
      </p:pic>
      <p:pic>
        <p:nvPicPr>
          <p:cNvPr id="20" name="Picture 19">
            <a:extLst>
              <a:ext uri="{FF2B5EF4-FFF2-40B4-BE49-F238E27FC236}">
                <a16:creationId xmlns:a16="http://schemas.microsoft.com/office/drawing/2014/main" id="{732E8AAF-84DA-BF40-DD75-1A0CB01E614A}"/>
              </a:ext>
              <a:ext uri="{C183D7F6-B498-43B3-948B-1728B52AA6E4}">
                <adec:decorative xmlns:adec="http://schemas.microsoft.com/office/drawing/2017/decorative" val="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203684" y="2677438"/>
            <a:ext cx="2380425" cy="1588934"/>
          </a:xfrm>
          <a:prstGeom prst="rect">
            <a:avLst/>
          </a:prstGeom>
        </p:spPr>
      </p:pic>
      <p:pic>
        <p:nvPicPr>
          <p:cNvPr id="7" name="Picture 6">
            <a:extLst>
              <a:ext uri="{FF2B5EF4-FFF2-40B4-BE49-F238E27FC236}">
                <a16:creationId xmlns:a16="http://schemas.microsoft.com/office/drawing/2014/main" id="{FDB0108A-30F0-1EB7-C704-C1B211BBEC9B}"/>
              </a:ext>
              <a:ext uri="{C183D7F6-B498-43B3-948B-1728B52AA6E4}">
                <adec:decorative xmlns:adec="http://schemas.microsoft.com/office/drawing/2017/decorative" val="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42501" y="4728517"/>
            <a:ext cx="2371032" cy="1582664"/>
          </a:xfrm>
          <a:prstGeom prst="rect">
            <a:avLst/>
          </a:prstGeom>
        </p:spPr>
      </p:pic>
      <p:pic>
        <p:nvPicPr>
          <p:cNvPr id="23" name="Picture 22">
            <a:extLst>
              <a:ext uri="{FF2B5EF4-FFF2-40B4-BE49-F238E27FC236}">
                <a16:creationId xmlns:a16="http://schemas.microsoft.com/office/drawing/2014/main" id="{D4442DF7-3AE5-7068-CD17-C7EA68619A00}"/>
              </a:ext>
              <a:ext uri="{C183D7F6-B498-43B3-948B-1728B52AA6E4}">
                <adec:decorative xmlns:adec="http://schemas.microsoft.com/office/drawing/2017/decorative" val="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391345" y="2941408"/>
            <a:ext cx="3179408" cy="2948900"/>
          </a:xfrm>
          <a:prstGeom prst="rect">
            <a:avLst/>
          </a:prstGeom>
        </p:spPr>
      </p:pic>
      <p:sp>
        <p:nvSpPr>
          <p:cNvPr id="4" name="Title 3">
            <a:extLst>
              <a:ext uri="{FF2B5EF4-FFF2-40B4-BE49-F238E27FC236}">
                <a16:creationId xmlns:a16="http://schemas.microsoft.com/office/drawing/2014/main" id="{469396DD-4A91-CCBD-D120-7AC61711488E}"/>
              </a:ext>
              <a:ext uri="{C183D7F6-B498-43B3-948B-1728B52AA6E4}">
                <adec:decorative xmlns:adec="http://schemas.microsoft.com/office/drawing/2017/decorative" val="1"/>
              </a:ext>
            </a:extLst>
          </p:cNvPr>
          <p:cNvSpPr>
            <a:spLocks noGrp="1"/>
          </p:cNvSpPr>
          <p:nvPr>
            <p:ph type="title"/>
          </p:nvPr>
        </p:nvSpPr>
        <p:spPr>
          <a:xfrm>
            <a:off x="8075096" y="2880657"/>
            <a:ext cx="3996934" cy="2309364"/>
          </a:xfrm>
        </p:spPr>
        <p:txBody>
          <a:bodyPr vert="horz" lIns="91440" tIns="45720" rIns="91440" bIns="45720" rtlCol="0" anchor="b">
            <a:noAutofit/>
          </a:bodyPr>
          <a:lstStyle/>
          <a:p>
            <a:r>
              <a:rPr lang="en-US" kern="1200">
                <a:solidFill>
                  <a:srgbClr val="FFFFFF"/>
                </a:solidFill>
              </a:rPr>
              <a:t>How Can Families Help?</a:t>
            </a:r>
          </a:p>
        </p:txBody>
      </p:sp>
      <p:sp>
        <p:nvSpPr>
          <p:cNvPr id="30" name="TextBox 29">
            <a:extLst>
              <a:ext uri="{FF2B5EF4-FFF2-40B4-BE49-F238E27FC236}">
                <a16:creationId xmlns:a16="http://schemas.microsoft.com/office/drawing/2014/main" id="{04E9369A-526D-44A3-0405-60D0AA1E3B90}"/>
              </a:ext>
              <a:ext uri="{C183D7F6-B498-43B3-948B-1728B52AA6E4}">
                <adec:decorative xmlns:adec="http://schemas.microsoft.com/office/drawing/2017/decorative" val="1"/>
              </a:ext>
            </a:extLst>
          </p:cNvPr>
          <p:cNvSpPr txBox="1"/>
          <p:nvPr/>
        </p:nvSpPr>
        <p:spPr>
          <a:xfrm>
            <a:off x="783778" y="6432698"/>
            <a:ext cx="3226393" cy="369332"/>
          </a:xfrm>
          <a:prstGeom prst="rect">
            <a:avLst/>
          </a:prstGeom>
          <a:solidFill>
            <a:schemeClr val="bg1"/>
          </a:solidFill>
        </p:spPr>
        <p:txBody>
          <a:bodyPr wrap="square" rtlCol="0">
            <a:spAutoFit/>
          </a:bodyPr>
          <a:lstStyle/>
          <a:p>
            <a:pPr algn="ctr"/>
            <a:endParaRPr lang="en-US"/>
          </a:p>
        </p:txBody>
      </p:sp>
      <p:sp>
        <p:nvSpPr>
          <p:cNvPr id="32" name="TextBox 31">
            <a:extLst>
              <a:ext uri="{FF2B5EF4-FFF2-40B4-BE49-F238E27FC236}">
                <a16:creationId xmlns:a16="http://schemas.microsoft.com/office/drawing/2014/main" id="{D6290743-3194-45AB-4B11-53069D966062}"/>
              </a:ext>
              <a:ext uri="{C183D7F6-B498-43B3-948B-1728B52AA6E4}">
                <adec:decorative xmlns:adec="http://schemas.microsoft.com/office/drawing/2017/decorative" val="1"/>
              </a:ext>
            </a:extLst>
          </p:cNvPr>
          <p:cNvSpPr txBox="1"/>
          <p:nvPr/>
        </p:nvSpPr>
        <p:spPr>
          <a:xfrm>
            <a:off x="4118467" y="6432698"/>
            <a:ext cx="3836659" cy="369332"/>
          </a:xfrm>
          <a:prstGeom prst="rect">
            <a:avLst/>
          </a:prstGeom>
          <a:solidFill>
            <a:schemeClr val="bg1"/>
          </a:solidFill>
        </p:spPr>
        <p:txBody>
          <a:bodyPr wrap="square" rtlCol="0">
            <a:spAutoFit/>
          </a:bodyPr>
          <a:lstStyle/>
          <a:p>
            <a:pPr algn="ctr"/>
            <a:endParaRPr lang="en-US"/>
          </a:p>
        </p:txBody>
      </p:sp>
    </p:spTree>
    <p:extLst>
      <p:ext uri="{BB962C8B-B14F-4D97-AF65-F5344CB8AC3E}">
        <p14:creationId xmlns:p14="http://schemas.microsoft.com/office/powerpoint/2010/main" val="2937794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7C66E5-8897-49D3-812A-96C5C63A4B8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89303" y="1348711"/>
            <a:ext cx="9613397" cy="1754444"/>
          </a:xfrm>
          <a:prstGeom prst="rect">
            <a:avLst/>
          </a:prstGeom>
        </p:spPr>
      </p:pic>
      <p:sp>
        <p:nvSpPr>
          <p:cNvPr id="4" name="Title 3">
            <a:extLst>
              <a:ext uri="{FF2B5EF4-FFF2-40B4-BE49-F238E27FC236}">
                <a16:creationId xmlns:a16="http://schemas.microsoft.com/office/drawing/2014/main" id="{6876676E-A7CD-457B-B0B4-F74B07A7A13E}"/>
              </a:ext>
              <a:ext uri="{C183D7F6-B498-43B3-948B-1728B52AA6E4}">
                <adec:decorative xmlns:adec="http://schemas.microsoft.com/office/drawing/2017/decorative" val="1"/>
              </a:ext>
            </a:extLst>
          </p:cNvPr>
          <p:cNvSpPr>
            <a:spLocks noGrp="1"/>
          </p:cNvSpPr>
          <p:nvPr>
            <p:ph type="title"/>
          </p:nvPr>
        </p:nvSpPr>
        <p:spPr>
          <a:xfrm>
            <a:off x="1289304" y="3429000"/>
            <a:ext cx="8921672" cy="1713305"/>
          </a:xfrm>
        </p:spPr>
        <p:txBody>
          <a:bodyPr vert="horz" lIns="91440" tIns="45720" rIns="91440" bIns="45720" rtlCol="0" anchor="b">
            <a:normAutofit fontScale="90000"/>
          </a:bodyPr>
          <a:lstStyle/>
          <a:p>
            <a:r>
              <a:rPr lang="en-US" kern="1200">
                <a:solidFill>
                  <a:schemeClr val="accent6">
                    <a:lumMod val="75000"/>
                  </a:schemeClr>
                </a:solidFill>
                <a:latin typeface="Helvetica LT Std" panose="020B0504020202020204" pitchFamily="34" charset="0"/>
                <a:cs typeface="+mj-cs"/>
              </a:rPr>
              <a:t>Building Self-Determination in Preschool and Kindergarten</a:t>
            </a:r>
          </a:p>
        </p:txBody>
      </p:sp>
      <p:sp>
        <p:nvSpPr>
          <p:cNvPr id="2" name="Text Placeholder 1">
            <a:extLst>
              <a:ext uri="{FF2B5EF4-FFF2-40B4-BE49-F238E27FC236}">
                <a16:creationId xmlns:a16="http://schemas.microsoft.com/office/drawing/2014/main" id="{55BA0A5B-CE7E-4BF4-9469-C00E6F2E931D}"/>
              </a:ext>
              <a:ext uri="{C183D7F6-B498-43B3-948B-1728B52AA6E4}">
                <adec:decorative xmlns:adec="http://schemas.microsoft.com/office/drawing/2017/decorative" val="1"/>
              </a:ext>
            </a:extLst>
          </p:cNvPr>
          <p:cNvSpPr>
            <a:spLocks noGrp="1"/>
          </p:cNvSpPr>
          <p:nvPr>
            <p:ph type="body" idx="1"/>
          </p:nvPr>
        </p:nvSpPr>
        <p:spPr>
          <a:xfrm>
            <a:off x="1289302" y="5142305"/>
            <a:ext cx="7889531" cy="753165"/>
          </a:xfrm>
        </p:spPr>
        <p:txBody>
          <a:bodyPr vert="horz" lIns="91440" tIns="45720" rIns="91440" bIns="45720" rtlCol="0" anchor="t">
            <a:noAutofit/>
          </a:bodyPr>
          <a:lstStyle/>
          <a:p>
            <a:r>
              <a:rPr lang="en-US" sz="3600" kern="1200">
                <a:solidFill>
                  <a:srgbClr val="FF0000"/>
                </a:solidFill>
                <a:latin typeface="Helvetica LT Std" panose="020B0504020202020204" pitchFamily="34" charset="0"/>
                <a:cs typeface="+mn-cs"/>
              </a:rPr>
              <a:t>It’s</a:t>
            </a:r>
            <a:r>
              <a:rPr lang="en-US" sz="3600" kern="1200">
                <a:solidFill>
                  <a:schemeClr val="bg2">
                    <a:lumMod val="50000"/>
                  </a:schemeClr>
                </a:solidFill>
                <a:latin typeface="Helvetica LT Std" panose="020B0504020202020204" pitchFamily="34" charset="0"/>
                <a:cs typeface="+mn-cs"/>
              </a:rPr>
              <a:t> </a:t>
            </a:r>
            <a:r>
              <a:rPr lang="en-US" sz="3600" kern="1200">
                <a:solidFill>
                  <a:srgbClr val="D46614"/>
                </a:solidFill>
                <a:latin typeface="Helvetica LT Std" panose="020B0504020202020204" pitchFamily="34" charset="0"/>
                <a:cs typeface="+mn-cs"/>
              </a:rPr>
              <a:t>Never</a:t>
            </a:r>
            <a:r>
              <a:rPr lang="en-US" sz="3600" kern="1200">
                <a:solidFill>
                  <a:schemeClr val="bg2">
                    <a:lumMod val="50000"/>
                  </a:schemeClr>
                </a:solidFill>
                <a:latin typeface="Helvetica LT Std" panose="020B0504020202020204" pitchFamily="34" charset="0"/>
                <a:cs typeface="+mn-cs"/>
              </a:rPr>
              <a:t> </a:t>
            </a:r>
            <a:r>
              <a:rPr lang="en-US" sz="3600" kern="1200">
                <a:solidFill>
                  <a:srgbClr val="FFC000"/>
                </a:solidFill>
                <a:latin typeface="Helvetica LT Std" panose="020B0504020202020204" pitchFamily="34" charset="0"/>
                <a:cs typeface="+mn-cs"/>
              </a:rPr>
              <a:t>Too</a:t>
            </a:r>
            <a:r>
              <a:rPr lang="en-US" sz="3600" kern="1200">
                <a:solidFill>
                  <a:schemeClr val="bg2">
                    <a:lumMod val="50000"/>
                  </a:schemeClr>
                </a:solidFill>
                <a:latin typeface="Helvetica LT Std" panose="020B0504020202020204" pitchFamily="34" charset="0"/>
                <a:cs typeface="+mn-cs"/>
              </a:rPr>
              <a:t> </a:t>
            </a:r>
            <a:r>
              <a:rPr lang="en-US" sz="3600" kern="1200">
                <a:solidFill>
                  <a:srgbClr val="92D050"/>
                </a:solidFill>
                <a:latin typeface="Helvetica LT Std" panose="020B0504020202020204" pitchFamily="34" charset="0"/>
                <a:cs typeface="+mn-cs"/>
              </a:rPr>
              <a:t>Early</a:t>
            </a:r>
            <a:r>
              <a:rPr lang="en-US" sz="3600" kern="1200">
                <a:solidFill>
                  <a:schemeClr val="bg2">
                    <a:lumMod val="50000"/>
                  </a:schemeClr>
                </a:solidFill>
                <a:latin typeface="Helvetica LT Std" panose="020B0504020202020204" pitchFamily="34" charset="0"/>
                <a:cs typeface="+mn-cs"/>
              </a:rPr>
              <a:t> </a:t>
            </a:r>
            <a:r>
              <a:rPr lang="en-US" sz="3600" kern="1200">
                <a:solidFill>
                  <a:schemeClr val="accent1">
                    <a:lumMod val="75000"/>
                  </a:schemeClr>
                </a:solidFill>
                <a:latin typeface="Helvetica LT Std" panose="020B0504020202020204" pitchFamily="34" charset="0"/>
                <a:cs typeface="+mn-cs"/>
              </a:rPr>
              <a:t>To</a:t>
            </a:r>
            <a:r>
              <a:rPr lang="en-US" sz="3600" kern="1200">
                <a:solidFill>
                  <a:schemeClr val="bg2">
                    <a:lumMod val="50000"/>
                  </a:schemeClr>
                </a:solidFill>
                <a:latin typeface="Helvetica LT Std" panose="020B0504020202020204" pitchFamily="34" charset="0"/>
                <a:cs typeface="+mn-cs"/>
              </a:rPr>
              <a:t> </a:t>
            </a:r>
            <a:r>
              <a:rPr lang="en-US" sz="3600" kern="1200">
                <a:solidFill>
                  <a:srgbClr val="7030A0"/>
                </a:solidFill>
                <a:latin typeface="Helvetica LT Std" panose="020B0504020202020204" pitchFamily="34" charset="0"/>
                <a:cs typeface="+mn-cs"/>
              </a:rPr>
              <a:t>Get</a:t>
            </a:r>
            <a:r>
              <a:rPr lang="en-US" sz="3600" kern="1200">
                <a:solidFill>
                  <a:schemeClr val="bg2">
                    <a:lumMod val="50000"/>
                  </a:schemeClr>
                </a:solidFill>
                <a:latin typeface="Helvetica LT Std" panose="020B0504020202020204" pitchFamily="34" charset="0"/>
                <a:cs typeface="+mn-cs"/>
              </a:rPr>
              <a:t> </a:t>
            </a:r>
            <a:r>
              <a:rPr lang="en-US" sz="3600" kern="1200">
                <a:solidFill>
                  <a:srgbClr val="CA1EC2"/>
                </a:solidFill>
                <a:latin typeface="Helvetica LT Std" panose="020B0504020202020204" pitchFamily="34" charset="0"/>
                <a:cs typeface="+mn-cs"/>
              </a:rPr>
              <a:t>Started</a:t>
            </a:r>
          </a:p>
        </p:txBody>
      </p:sp>
    </p:spTree>
    <p:extLst>
      <p:ext uri="{BB962C8B-B14F-4D97-AF65-F5344CB8AC3E}">
        <p14:creationId xmlns:p14="http://schemas.microsoft.com/office/powerpoint/2010/main" val="1501339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A22BBC8-D7D5-0D4F-B810-5B5103F54693}"/>
              </a:ext>
            </a:extLst>
          </p:cNvPr>
          <p:cNvSpPr>
            <a:spLocks noGrp="1"/>
          </p:cNvSpPr>
          <p:nvPr>
            <p:ph type="title"/>
          </p:nvPr>
        </p:nvSpPr>
        <p:spPr/>
        <p:txBody>
          <a:bodyPr>
            <a:normAutofit/>
          </a:bodyPr>
          <a:lstStyle/>
          <a:p>
            <a:r>
              <a:rPr lang="en-US" sz="4000">
                <a:latin typeface="Helvetica LT Std" panose="020B0504020202020204" pitchFamily="34" charset="0"/>
              </a:rPr>
              <a:t>Supporting Parents Through the Process</a:t>
            </a:r>
          </a:p>
        </p:txBody>
      </p:sp>
      <p:sp>
        <p:nvSpPr>
          <p:cNvPr id="25" name="Content Placeholder 24">
            <a:extLst>
              <a:ext uri="{FF2B5EF4-FFF2-40B4-BE49-F238E27FC236}">
                <a16:creationId xmlns:a16="http://schemas.microsoft.com/office/drawing/2014/main" id="{0A374D00-7821-A54F-911A-832B77B67696}"/>
              </a:ext>
            </a:extLst>
          </p:cNvPr>
          <p:cNvSpPr>
            <a:spLocks noGrp="1"/>
          </p:cNvSpPr>
          <p:nvPr>
            <p:ph idx="1"/>
          </p:nvPr>
        </p:nvSpPr>
        <p:spPr/>
        <p:txBody>
          <a:bodyPr/>
          <a:lstStyle/>
          <a:p>
            <a:r>
              <a:rPr lang="en-US">
                <a:latin typeface="Helvetica LT Std" panose="020B0504020202020204" pitchFamily="34" charset="0"/>
              </a:rPr>
              <a:t>Parents need to be on board to reinforce the practices at home</a:t>
            </a:r>
          </a:p>
          <a:p>
            <a:r>
              <a:rPr lang="en-US">
                <a:latin typeface="Helvetica LT Std" panose="020B0504020202020204" pitchFamily="34" charset="0"/>
                <a:hlinkClick r:id="rId2"/>
              </a:rPr>
              <a:t>Encouraging Self-Determination at a Young Age</a:t>
            </a:r>
            <a:r>
              <a:rPr lang="en-US">
                <a:latin typeface="Helvetica LT Std" panose="020B0504020202020204" pitchFamily="34" charset="0"/>
              </a:rPr>
              <a:t> (early childhood focus ends at 3.34)</a:t>
            </a:r>
          </a:p>
          <a:p>
            <a:r>
              <a:rPr lang="en-US">
                <a:latin typeface="Helvetica LT Std" panose="020B0504020202020204" pitchFamily="34" charset="0"/>
              </a:rPr>
              <a:t>Interventions to be used at home in the same manner</a:t>
            </a:r>
          </a:p>
          <a:p>
            <a:r>
              <a:rPr lang="en-US">
                <a:latin typeface="Helvetica LT Std" panose="020B0504020202020204" pitchFamily="34" charset="0"/>
                <a:hlinkClick r:id="rId3"/>
              </a:rPr>
              <a:t>I’m Determined in Preschool</a:t>
            </a:r>
            <a:endParaRPr lang="en-US">
              <a:latin typeface="Helvetica LT Std" panose="020B0504020202020204" pitchFamily="34" charset="0"/>
            </a:endParaRPr>
          </a:p>
        </p:txBody>
      </p:sp>
    </p:spTree>
    <p:extLst>
      <p:ext uri="{BB962C8B-B14F-4D97-AF65-F5344CB8AC3E}">
        <p14:creationId xmlns:p14="http://schemas.microsoft.com/office/powerpoint/2010/main" val="909931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AEFA-F084-C892-00AB-D4527A8F1324}"/>
              </a:ext>
            </a:extLst>
          </p:cNvPr>
          <p:cNvSpPr>
            <a:spLocks noGrp="1"/>
          </p:cNvSpPr>
          <p:nvPr>
            <p:ph type="title"/>
          </p:nvPr>
        </p:nvSpPr>
        <p:spPr/>
        <p:txBody>
          <a:bodyPr/>
          <a:lstStyle/>
          <a:p>
            <a:r>
              <a:rPr lang="en-US"/>
              <a:t>Preschool Activities</a:t>
            </a:r>
            <a:r>
              <a:rPr lang="en-US">
                <a:solidFill>
                  <a:schemeClr val="bg1"/>
                </a:solidFill>
              </a:rPr>
              <a:t>#1</a:t>
            </a:r>
          </a:p>
        </p:txBody>
      </p:sp>
      <p:sp>
        <p:nvSpPr>
          <p:cNvPr id="3" name="Content Placeholder 2" descr="Screenshot of list of self-determination skills to include choice-making, decision making, and goals setting and planning.">
            <a:extLst>
              <a:ext uri="{FF2B5EF4-FFF2-40B4-BE49-F238E27FC236}">
                <a16:creationId xmlns:a16="http://schemas.microsoft.com/office/drawing/2014/main" id="{DCBE4366-1D06-1F50-C7B3-C50378676B46}"/>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Set high expectations for the child with the school, providers, and practitioners</a:t>
            </a:r>
          </a:p>
          <a:p>
            <a:r>
              <a:rPr lang="en-US">
                <a:latin typeface="Arial" panose="020B0604020202020204" pitchFamily="34" charset="0"/>
                <a:cs typeface="Arial" panose="020B0604020202020204" pitchFamily="34" charset="0"/>
              </a:rPr>
              <a:t>Reinforce appropriate communication with adults</a:t>
            </a:r>
          </a:p>
          <a:p>
            <a:r>
              <a:rPr lang="en-US">
                <a:latin typeface="Arial" panose="020B0604020202020204" pitchFamily="34" charset="0"/>
                <a:cs typeface="Arial" panose="020B0604020202020204" pitchFamily="34" charset="0"/>
              </a:rPr>
              <a:t>Request that your child participate in the IEP process as is age appropriate</a:t>
            </a:r>
          </a:p>
          <a:p>
            <a:r>
              <a:rPr lang="en-US">
                <a:latin typeface="Arial" panose="020B0604020202020204" pitchFamily="34" charset="0"/>
                <a:cs typeface="Arial" panose="020B0604020202020204" pitchFamily="34" charset="0"/>
              </a:rPr>
              <a:t>Help child identify positive attributes</a:t>
            </a:r>
          </a:p>
          <a:p>
            <a:r>
              <a:rPr lang="en-US">
                <a:latin typeface="Arial" panose="020B0604020202020204" pitchFamily="34" charset="0"/>
                <a:cs typeface="Arial" panose="020B0604020202020204" pitchFamily="34" charset="0"/>
              </a:rPr>
              <a:t>Promote behaviors that allow the child to be successful within daily routines</a:t>
            </a:r>
          </a:p>
          <a:p>
            <a:pPr lvl="1"/>
            <a:r>
              <a:rPr lang="en-US">
                <a:latin typeface="Arial" panose="020B0604020202020204" pitchFamily="34" charset="0"/>
                <a:cs typeface="Arial" panose="020B0604020202020204" pitchFamily="34" charset="0"/>
              </a:rPr>
              <a:t>Increase activities as the child gets older</a:t>
            </a:r>
          </a:p>
        </p:txBody>
      </p:sp>
      <p:pic>
        <p:nvPicPr>
          <p:cNvPr id="4" name="Picture 3" descr="Screenshot of list of self-determination skills to include choice-making, decision making, and goals setting and planning.">
            <a:extLst>
              <a:ext uri="{FF2B5EF4-FFF2-40B4-BE49-F238E27FC236}">
                <a16:creationId xmlns:a16="http://schemas.microsoft.com/office/drawing/2014/main" id="{B4CF1F74-B5D1-D698-0035-31BCA4719292}"/>
              </a:ext>
            </a:extLst>
          </p:cNvPr>
          <p:cNvPicPr>
            <a:picLocks noChangeAspect="1"/>
          </p:cNvPicPr>
          <p:nvPr/>
        </p:nvPicPr>
        <p:blipFill>
          <a:blip r:embed="rId2"/>
          <a:stretch>
            <a:fillRect/>
          </a:stretch>
        </p:blipFill>
        <p:spPr>
          <a:xfrm>
            <a:off x="8587563" y="506653"/>
            <a:ext cx="3267739" cy="1042506"/>
          </a:xfrm>
          <a:prstGeom prst="rect">
            <a:avLst/>
          </a:prstGeom>
        </p:spPr>
      </p:pic>
    </p:spTree>
    <p:extLst>
      <p:ext uri="{BB962C8B-B14F-4D97-AF65-F5344CB8AC3E}">
        <p14:creationId xmlns:p14="http://schemas.microsoft.com/office/powerpoint/2010/main" val="1060453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16DC1-0007-4CA5-809D-40690AAFDBDA}"/>
              </a:ext>
              <a:ext uri="{C183D7F6-B498-43B3-948B-1728B52AA6E4}">
                <adec:decorative xmlns:adec="http://schemas.microsoft.com/office/drawing/2017/decorative" val="1"/>
              </a:ext>
            </a:extLst>
          </p:cNvPr>
          <p:cNvSpPr>
            <a:spLocks noGrp="1"/>
          </p:cNvSpPr>
          <p:nvPr>
            <p:ph type="title"/>
          </p:nvPr>
        </p:nvSpPr>
        <p:spPr>
          <a:xfrm>
            <a:off x="1161033" y="84977"/>
            <a:ext cx="9499080" cy="1318347"/>
          </a:xfrm>
        </p:spPr>
        <p:txBody>
          <a:bodyPr>
            <a:normAutofit/>
          </a:bodyPr>
          <a:lstStyle/>
          <a:p>
            <a:r>
              <a:rPr lang="en-US"/>
              <a:t>Self-Determination Skills</a:t>
            </a:r>
          </a:p>
        </p:txBody>
      </p:sp>
      <p:pic>
        <p:nvPicPr>
          <p:cNvPr id="1030" name="Picture 6">
            <a:extLst>
              <a:ext uri="{FF2B5EF4-FFF2-40B4-BE49-F238E27FC236}">
                <a16:creationId xmlns:a16="http://schemas.microsoft.com/office/drawing/2014/main" id="{B4BB117C-C205-4F00-BDDC-616E57855B9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99" y="1115367"/>
            <a:ext cx="8880143" cy="489914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id="{32B1E7FA-10C1-4843-9BD6-E32DB85C1083}"/>
              </a:ext>
              <a:ext uri="{C183D7F6-B498-43B3-948B-1728B52AA6E4}">
                <adec:decorative xmlns:adec="http://schemas.microsoft.com/office/drawing/2017/decorative" val="1"/>
              </a:ext>
            </a:extLst>
          </p:cNvPr>
          <p:cNvSpPr txBox="1">
            <a:spLocks/>
          </p:cNvSpPr>
          <p:nvPr/>
        </p:nvSpPr>
        <p:spPr>
          <a:xfrm>
            <a:off x="2078305" y="2565918"/>
            <a:ext cx="5160961" cy="3867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Self-regulation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Self-advocacy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Self-awareness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Self-efficacy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1A624B6E-614B-4015-9714-5409758A97C9}"/>
              </a:ext>
              <a:ext uri="{C183D7F6-B498-43B3-948B-1728B52AA6E4}">
                <adec:decorative xmlns:adec="http://schemas.microsoft.com/office/drawing/2017/decorative" val="1"/>
              </a:ext>
            </a:extLst>
          </p:cNvPr>
          <p:cNvSpPr>
            <a:spLocks noGrp="1"/>
          </p:cNvSpPr>
          <p:nvPr>
            <p:ph sz="quarter" idx="4"/>
          </p:nvPr>
        </p:nvSpPr>
        <p:spPr>
          <a:xfrm>
            <a:off x="6423026" y="2617872"/>
            <a:ext cx="5160961" cy="3867912"/>
          </a:xfrm>
        </p:spPr>
        <p:txBody>
          <a:bodyPr>
            <a:normAutofit/>
          </a:bodyPr>
          <a:lstStyle/>
          <a:p>
            <a:endParaRPr lang="en-US" altLang="en-US"/>
          </a:p>
          <a:p>
            <a:endParaRPr lang="en-US" altLang="en-US"/>
          </a:p>
          <a:p>
            <a:r>
              <a:rPr lang="en-US" altLang="en-US">
                <a:solidFill>
                  <a:srgbClr val="FF0000"/>
                </a:solidFill>
                <a:latin typeface="Arial" panose="020B0604020202020204" pitchFamily="34" charset="0"/>
                <a:cs typeface="Arial" panose="020B0604020202020204" pitchFamily="34" charset="0"/>
              </a:rPr>
              <a:t>Choice-making</a:t>
            </a:r>
          </a:p>
          <a:p>
            <a:r>
              <a:rPr lang="en-US" altLang="en-US">
                <a:solidFill>
                  <a:srgbClr val="FF0000"/>
                </a:solidFill>
                <a:latin typeface="Arial" panose="020B0604020202020204" pitchFamily="34" charset="0"/>
                <a:cs typeface="Arial" panose="020B0604020202020204" pitchFamily="34" charset="0"/>
              </a:rPr>
              <a:t>Decision-making</a:t>
            </a:r>
          </a:p>
          <a:p>
            <a:r>
              <a:rPr lang="en-US" altLang="en-US">
                <a:solidFill>
                  <a:srgbClr val="FF0000"/>
                </a:solidFill>
                <a:latin typeface="Arial" panose="020B0604020202020204" pitchFamily="34" charset="0"/>
                <a:cs typeface="Arial" panose="020B0604020202020204" pitchFamily="34" charset="0"/>
              </a:rPr>
              <a:t>Problem-solving</a:t>
            </a:r>
          </a:p>
          <a:p>
            <a:r>
              <a:rPr lang="en-US" altLang="en-US">
                <a:solidFill>
                  <a:srgbClr val="FF0000"/>
                </a:solidFill>
                <a:latin typeface="Arial" panose="020B0604020202020204" pitchFamily="34" charset="0"/>
                <a:cs typeface="Arial" panose="020B0604020202020204" pitchFamily="34" charset="0"/>
              </a:rPr>
              <a:t>Goal setting and planning</a:t>
            </a:r>
          </a:p>
          <a:p>
            <a:endParaRPr lang="en-US"/>
          </a:p>
        </p:txBody>
      </p:sp>
    </p:spTree>
    <p:extLst>
      <p:ext uri="{BB962C8B-B14F-4D97-AF65-F5344CB8AC3E}">
        <p14:creationId xmlns:p14="http://schemas.microsoft.com/office/powerpoint/2010/main" val="4120073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AEFA-F084-C892-00AB-D4527A8F1324}"/>
              </a:ext>
            </a:extLst>
          </p:cNvPr>
          <p:cNvSpPr>
            <a:spLocks noGrp="1"/>
          </p:cNvSpPr>
          <p:nvPr>
            <p:ph type="title"/>
          </p:nvPr>
        </p:nvSpPr>
        <p:spPr/>
        <p:txBody>
          <a:bodyPr/>
          <a:lstStyle/>
          <a:p>
            <a:r>
              <a:rPr lang="en-US"/>
              <a:t>Preschool Activities:</a:t>
            </a:r>
            <a:r>
              <a:rPr lang="en-US">
                <a:solidFill>
                  <a:schemeClr val="bg1"/>
                </a:solidFill>
              </a:rPr>
              <a:t>#2</a:t>
            </a:r>
          </a:p>
        </p:txBody>
      </p:sp>
      <p:sp>
        <p:nvSpPr>
          <p:cNvPr id="3" name="Content Placeholder 2">
            <a:extLst>
              <a:ext uri="{FF2B5EF4-FFF2-40B4-BE49-F238E27FC236}">
                <a16:creationId xmlns:a16="http://schemas.microsoft.com/office/drawing/2014/main" id="{DCBE4366-1D06-1F50-C7B3-C50378676B46}"/>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Provide opportunities to:</a:t>
            </a:r>
          </a:p>
          <a:p>
            <a:pPr lvl="1"/>
            <a:r>
              <a:rPr lang="en-US" sz="2600">
                <a:latin typeface="Arial" panose="020B0604020202020204" pitchFamily="34" charset="0"/>
                <a:cs typeface="Arial" panose="020B0604020202020204" pitchFamily="34" charset="0"/>
              </a:rPr>
              <a:t>Follow directions </a:t>
            </a:r>
          </a:p>
          <a:p>
            <a:pPr lvl="1"/>
            <a:r>
              <a:rPr lang="en-US" sz="2600">
                <a:latin typeface="Arial" panose="020B0604020202020204" pitchFamily="34" charset="0"/>
                <a:cs typeface="Arial" panose="020B0604020202020204" pitchFamily="34" charset="0"/>
              </a:rPr>
              <a:t>Make intentional choices </a:t>
            </a:r>
          </a:p>
          <a:p>
            <a:pPr lvl="1"/>
            <a:r>
              <a:rPr lang="en-US" sz="2600">
                <a:latin typeface="Arial" panose="020B0604020202020204" pitchFamily="34" charset="0"/>
                <a:cs typeface="Arial" panose="020B0604020202020204" pitchFamily="34" charset="0"/>
              </a:rPr>
              <a:t>Make decisions</a:t>
            </a:r>
          </a:p>
          <a:p>
            <a:pPr lvl="0">
              <a:defRPr/>
            </a:pPr>
            <a:r>
              <a:rPr lang="en-US">
                <a:solidFill>
                  <a:prstClr val="black"/>
                </a:solidFill>
                <a:latin typeface="Arial" panose="020B0604020202020204" pitchFamily="34" charset="0"/>
                <a:cs typeface="Arial" panose="020B0604020202020204" pitchFamily="34" charset="0"/>
              </a:rPr>
              <a:t>Encourage goal setting across the child’s environment</a:t>
            </a:r>
          </a:p>
          <a:p>
            <a:pPr lvl="1">
              <a:defRPr/>
            </a:pPr>
            <a:r>
              <a:rPr lang="en-US" sz="2600">
                <a:solidFill>
                  <a:prstClr val="black"/>
                </a:solidFill>
                <a:latin typeface="Arial" panose="020B0604020202020204" pitchFamily="34" charset="0"/>
                <a:cs typeface="Arial" panose="020B0604020202020204" pitchFamily="34" charset="0"/>
              </a:rPr>
              <a:t>Builds independence/intra-dependance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Help student evaluate themselves and provide solutions for doing better.</a:t>
            </a:r>
          </a:p>
        </p:txBody>
      </p:sp>
      <p:pic>
        <p:nvPicPr>
          <p:cNvPr id="4" name="Picture 3" descr="Screenshot of list of self-determination skills to include choice-making, decision making, and goals setting and planning.">
            <a:extLst>
              <a:ext uri="{FF2B5EF4-FFF2-40B4-BE49-F238E27FC236}">
                <a16:creationId xmlns:a16="http://schemas.microsoft.com/office/drawing/2014/main" id="{264200D0-8F8E-4C3A-A6B9-30390E5E1E80}"/>
              </a:ext>
            </a:extLst>
          </p:cNvPr>
          <p:cNvPicPr>
            <a:picLocks noChangeAspect="1"/>
          </p:cNvPicPr>
          <p:nvPr/>
        </p:nvPicPr>
        <p:blipFill>
          <a:blip r:embed="rId2"/>
          <a:stretch>
            <a:fillRect/>
          </a:stretch>
        </p:blipFill>
        <p:spPr>
          <a:xfrm>
            <a:off x="8279218" y="715651"/>
            <a:ext cx="3267739" cy="1042506"/>
          </a:xfrm>
          <a:prstGeom prst="rect">
            <a:avLst/>
          </a:prstGeom>
        </p:spPr>
      </p:pic>
    </p:spTree>
    <p:extLst>
      <p:ext uri="{BB962C8B-B14F-4D97-AF65-F5344CB8AC3E}">
        <p14:creationId xmlns:p14="http://schemas.microsoft.com/office/powerpoint/2010/main" val="2061819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9945-DF48-434B-9A18-A26DA18127E8}"/>
              </a:ext>
              <a:ext uri="{C183D7F6-B498-43B3-948B-1728B52AA6E4}">
                <adec:decorative xmlns:adec="http://schemas.microsoft.com/office/drawing/2017/decorative" val="1"/>
              </a:ext>
            </a:extLst>
          </p:cNvPr>
          <p:cNvSpPr>
            <a:spLocks noGrp="1"/>
          </p:cNvSpPr>
          <p:nvPr>
            <p:ph type="title"/>
          </p:nvPr>
        </p:nvSpPr>
        <p:spPr>
          <a:xfrm>
            <a:off x="4965430" y="629268"/>
            <a:ext cx="6586491" cy="1286160"/>
          </a:xfrm>
        </p:spPr>
        <p:txBody>
          <a:bodyPr anchor="b">
            <a:normAutofit/>
          </a:bodyPr>
          <a:lstStyle/>
          <a:p>
            <a:r>
              <a:rPr lang="en-US" sz="4400"/>
              <a:t>Goal Setting Sample</a:t>
            </a:r>
            <a:endParaRPr lang="en-US" sz="4400">
              <a:solidFill>
                <a:schemeClr val="bg1"/>
              </a:solidFill>
            </a:endParaRPr>
          </a:p>
        </p:txBody>
      </p:sp>
      <p:pic>
        <p:nvPicPr>
          <p:cNvPr id="5" name="Picture 4">
            <a:extLst>
              <a:ext uri="{FF2B5EF4-FFF2-40B4-BE49-F238E27FC236}">
                <a16:creationId xmlns:a16="http://schemas.microsoft.com/office/drawing/2014/main" id="{A1D40C48-AD60-4351-AB6D-414A1E01A255}"/>
              </a:ext>
              <a:ext uri="{C183D7F6-B498-43B3-948B-1728B52AA6E4}">
                <adec:decorative xmlns:adec="http://schemas.microsoft.com/office/drawing/2017/decorative" val="1"/>
              </a:ext>
            </a:extLst>
          </p:cNvPr>
          <p:cNvPicPr>
            <a:picLocks noChangeAspect="1"/>
          </p:cNvPicPr>
          <p:nvPr/>
        </p:nvPicPr>
        <p:blipFill rotWithShape="1">
          <a:blip r:embed="rId2"/>
          <a:srcRect l="2528" r="10535"/>
          <a:stretch/>
        </p:blipFill>
        <p:spPr>
          <a:xfrm>
            <a:off x="801706" y="485422"/>
            <a:ext cx="4163726" cy="5688429"/>
          </a:xfrm>
          <a:prstGeom prst="rect">
            <a:avLst/>
          </a:prstGeom>
          <a:effectLst/>
        </p:spPr>
      </p:pic>
      <p:sp>
        <p:nvSpPr>
          <p:cNvPr id="3" name="Content Placeholder 2">
            <a:extLst>
              <a:ext uri="{FF2B5EF4-FFF2-40B4-BE49-F238E27FC236}">
                <a16:creationId xmlns:a16="http://schemas.microsoft.com/office/drawing/2014/main" id="{33ED6EE9-6820-47AC-B73A-CB56CEFDF84B}"/>
              </a:ext>
              <a:ext uri="{C183D7F6-B498-43B3-948B-1728B52AA6E4}">
                <adec:decorative xmlns:adec="http://schemas.microsoft.com/office/drawing/2017/decorative" val="1"/>
              </a:ext>
            </a:extLst>
          </p:cNvPr>
          <p:cNvSpPr>
            <a:spLocks noGrp="1"/>
          </p:cNvSpPr>
          <p:nvPr>
            <p:ph idx="1"/>
          </p:nvPr>
        </p:nvSpPr>
        <p:spPr>
          <a:xfrm>
            <a:off x="4965432" y="2235200"/>
            <a:ext cx="6586489" cy="3785419"/>
          </a:xfrm>
        </p:spPr>
        <p:txBody>
          <a:bodyPr>
            <a:noAutofit/>
          </a:bodyPr>
          <a:lstStyle/>
          <a:p>
            <a:r>
              <a:rPr lang="en-US">
                <a:latin typeface="Helvetica LT Std" panose="020B0504020202020204" pitchFamily="34" charset="0"/>
              </a:rPr>
              <a:t>Pictorial rubrics for goals</a:t>
            </a:r>
          </a:p>
          <a:p>
            <a:pPr lvl="1"/>
            <a:r>
              <a:rPr lang="en-US">
                <a:latin typeface="Helvetica LT Std" panose="020B0504020202020204" pitchFamily="34" charset="0"/>
              </a:rPr>
              <a:t>Let students choose goals and pictures</a:t>
            </a:r>
          </a:p>
          <a:p>
            <a:pPr lvl="1"/>
            <a:r>
              <a:rPr lang="en-US">
                <a:latin typeface="Helvetica LT Std" panose="020B0504020202020204" pitchFamily="34" charset="0"/>
              </a:rPr>
              <a:t>Set them up for success </a:t>
            </a:r>
          </a:p>
          <a:p>
            <a:pPr lvl="1"/>
            <a:r>
              <a:rPr lang="en-US">
                <a:latin typeface="Helvetica LT Std" panose="020B0504020202020204" pitchFamily="34" charset="0"/>
              </a:rPr>
              <a:t>Keep it: </a:t>
            </a:r>
          </a:p>
          <a:p>
            <a:pPr lvl="2"/>
            <a:r>
              <a:rPr lang="en-US" sz="2400">
                <a:latin typeface="Helvetica LT Std" panose="020B0504020202020204" pitchFamily="34" charset="0"/>
              </a:rPr>
              <a:t>age appropriate</a:t>
            </a:r>
          </a:p>
          <a:p>
            <a:pPr lvl="2"/>
            <a:r>
              <a:rPr lang="en-US" sz="2400">
                <a:latin typeface="Helvetica LT Std" panose="020B0504020202020204" pitchFamily="34" charset="0"/>
              </a:rPr>
              <a:t>short term</a:t>
            </a:r>
          </a:p>
        </p:txBody>
      </p:sp>
    </p:spTree>
    <p:extLst>
      <p:ext uri="{BB962C8B-B14F-4D97-AF65-F5344CB8AC3E}">
        <p14:creationId xmlns:p14="http://schemas.microsoft.com/office/powerpoint/2010/main" val="1126512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CF8D32-4E32-3973-CC17-9335CBC22626}"/>
              </a:ext>
              <a:ext uri="{C183D7F6-B498-43B3-948B-1728B52AA6E4}">
                <adec:decorative xmlns:adec="http://schemas.microsoft.com/office/drawing/2017/decorative" val="1"/>
              </a:ext>
            </a:extLst>
          </p:cNvPr>
          <p:cNvSpPr>
            <a:spLocks noGrp="1"/>
          </p:cNvSpPr>
          <p:nvPr>
            <p:ph type="title"/>
          </p:nvPr>
        </p:nvSpPr>
        <p:spPr>
          <a:xfrm>
            <a:off x="1145894" y="-1325563"/>
            <a:ext cx="10207906" cy="1325563"/>
          </a:xfrm>
        </p:spPr>
        <p:txBody>
          <a:bodyPr vert="horz" lIns="91440" tIns="45720" rIns="91440" bIns="45720" rtlCol="0" anchor="b">
            <a:normAutofit/>
          </a:bodyPr>
          <a:lstStyle/>
          <a:p>
            <a:r>
              <a:rPr lang="en-US" sz="4400"/>
              <a:t>Sample Evaluation of Performance</a:t>
            </a:r>
            <a:endParaRPr lang="en-US"/>
          </a:p>
        </p:txBody>
      </p:sp>
      <p:pic>
        <p:nvPicPr>
          <p:cNvPr id="5" name="Content Placeholder 4">
            <a:extLst>
              <a:ext uri="{FF2B5EF4-FFF2-40B4-BE49-F238E27FC236}">
                <a16:creationId xmlns:a16="http://schemas.microsoft.com/office/drawing/2014/main" id="{4E2D1670-6E81-40C4-803A-6AB601B62CD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793622" y="70337"/>
            <a:ext cx="9198407" cy="6240027"/>
          </a:xfrm>
        </p:spPr>
      </p:pic>
    </p:spTree>
    <p:extLst>
      <p:ext uri="{BB962C8B-B14F-4D97-AF65-F5344CB8AC3E}">
        <p14:creationId xmlns:p14="http://schemas.microsoft.com/office/powerpoint/2010/main" val="4252984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44D3-D534-3A44-1E54-680DC492E99E}"/>
              </a:ext>
            </a:extLst>
          </p:cNvPr>
          <p:cNvSpPr>
            <a:spLocks noGrp="1"/>
          </p:cNvSpPr>
          <p:nvPr>
            <p:ph type="title"/>
          </p:nvPr>
        </p:nvSpPr>
        <p:spPr/>
        <p:txBody>
          <a:bodyPr/>
          <a:lstStyle/>
          <a:p>
            <a:r>
              <a:rPr lang="en-US"/>
              <a:t>Consistency and Focus</a:t>
            </a:r>
          </a:p>
        </p:txBody>
      </p:sp>
      <p:sp>
        <p:nvSpPr>
          <p:cNvPr id="3" name="Content Placeholder 2">
            <a:extLst>
              <a:ext uri="{FF2B5EF4-FFF2-40B4-BE49-F238E27FC236}">
                <a16:creationId xmlns:a16="http://schemas.microsoft.com/office/drawing/2014/main" id="{7063B935-9404-70CC-97D9-C3965FAA3B7F}"/>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Be consistent with:</a:t>
            </a:r>
          </a:p>
          <a:p>
            <a:pPr lvl="1"/>
            <a:r>
              <a:rPr lang="en-US" sz="2600">
                <a:latin typeface="Arial" panose="020B0604020202020204" pitchFamily="34" charset="0"/>
                <a:cs typeface="Arial" panose="020B0604020202020204" pitchFamily="34" charset="0"/>
              </a:rPr>
              <a:t>Locations used in the natural environment</a:t>
            </a:r>
          </a:p>
          <a:p>
            <a:pPr lvl="1"/>
            <a:r>
              <a:rPr lang="en-US" sz="2600">
                <a:latin typeface="Arial" panose="020B0604020202020204" pitchFamily="34" charset="0"/>
                <a:cs typeface="Arial" panose="020B0604020202020204" pitchFamily="34" charset="0"/>
              </a:rPr>
              <a:t>Times for skill practice</a:t>
            </a:r>
          </a:p>
          <a:p>
            <a:pPr lvl="1"/>
            <a:r>
              <a:rPr lang="en-US" sz="2600">
                <a:latin typeface="Arial" panose="020B0604020202020204" pitchFamily="34" charset="0"/>
                <a:cs typeface="Arial" panose="020B0604020202020204" pitchFamily="34" charset="0"/>
              </a:rPr>
              <a:t>Reinforcement of the desired behavior</a:t>
            </a:r>
          </a:p>
          <a:p>
            <a:r>
              <a:rPr lang="en-US">
                <a:latin typeface="Arial" panose="020B0604020202020204" pitchFamily="34" charset="0"/>
                <a:cs typeface="Arial" panose="020B0604020202020204" pitchFamily="34" charset="0"/>
              </a:rPr>
              <a:t>Be sure to focus on monitoring the child’s:</a:t>
            </a:r>
          </a:p>
          <a:p>
            <a:pPr lvl="1"/>
            <a:r>
              <a:rPr lang="en-US" sz="2600">
                <a:latin typeface="Arial" panose="020B0604020202020204" pitchFamily="34" charset="0"/>
                <a:cs typeface="Arial" panose="020B0604020202020204" pitchFamily="34" charset="0"/>
              </a:rPr>
              <a:t>Interests</a:t>
            </a:r>
          </a:p>
          <a:p>
            <a:pPr lvl="1"/>
            <a:r>
              <a:rPr lang="en-US" sz="2600">
                <a:latin typeface="Arial" panose="020B0604020202020204" pitchFamily="34" charset="0"/>
                <a:cs typeface="Arial" panose="020B0604020202020204" pitchFamily="34" charset="0"/>
              </a:rPr>
              <a:t>Preferences</a:t>
            </a:r>
          </a:p>
          <a:p>
            <a:pPr lvl="1"/>
            <a:r>
              <a:rPr lang="en-US" sz="2600">
                <a:latin typeface="Arial" panose="020B0604020202020204" pitchFamily="34" charset="0"/>
                <a:cs typeface="Arial" panose="020B0604020202020204" pitchFamily="34" charset="0"/>
              </a:rPr>
              <a:t>Strengths</a:t>
            </a:r>
          </a:p>
          <a:p>
            <a:pPr lvl="1"/>
            <a:r>
              <a:rPr lang="en-US" sz="2600">
                <a:latin typeface="Arial" panose="020B0604020202020204" pitchFamily="34" charset="0"/>
                <a:cs typeface="Arial" panose="020B0604020202020204" pitchFamily="34" charset="0"/>
              </a:rPr>
              <a:t>Areas where support is needed</a:t>
            </a:r>
          </a:p>
        </p:txBody>
      </p:sp>
    </p:spTree>
    <p:extLst>
      <p:ext uri="{BB962C8B-B14F-4D97-AF65-F5344CB8AC3E}">
        <p14:creationId xmlns:p14="http://schemas.microsoft.com/office/powerpoint/2010/main" val="3467330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720C598-92B2-528B-BB29-204F6B7D23F7}"/>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t="20076"/>
          <a:stretch/>
        </p:blipFill>
        <p:spPr>
          <a:xfrm>
            <a:off x="-212632" y="790044"/>
            <a:ext cx="12191980" cy="6857990"/>
          </a:xfrm>
          <a:prstGeom prst="rect">
            <a:avLst/>
          </a:prstGeom>
        </p:spPr>
      </p:pic>
      <p:sp>
        <p:nvSpPr>
          <p:cNvPr id="4" name="Title 3">
            <a:extLst>
              <a:ext uri="{FF2B5EF4-FFF2-40B4-BE49-F238E27FC236}">
                <a16:creationId xmlns:a16="http://schemas.microsoft.com/office/drawing/2014/main" id="{510ACF01-2601-8F3C-AB3F-8A6915074BA1}"/>
              </a:ext>
            </a:extLst>
          </p:cNvPr>
          <p:cNvSpPr>
            <a:spLocks noGrp="1"/>
          </p:cNvSpPr>
          <p:nvPr>
            <p:ph type="title"/>
          </p:nvPr>
        </p:nvSpPr>
        <p:spPr>
          <a:xfrm>
            <a:off x="-624441" y="551117"/>
            <a:ext cx="11210925" cy="2107271"/>
          </a:xfrm>
        </p:spPr>
        <p:txBody>
          <a:bodyPr vert="horz" lIns="91440" tIns="45720" rIns="91440" bIns="45720" rtlCol="0" anchor="ctr">
            <a:noAutofit/>
          </a:bodyPr>
          <a:lstStyle/>
          <a:p>
            <a:pPr algn="ctr"/>
            <a:r>
              <a:rPr lang="en-US" sz="5400">
                <a:solidFill>
                  <a:schemeClr val="tx1">
                    <a:lumMod val="85000"/>
                    <a:lumOff val="15000"/>
                  </a:schemeClr>
                </a:solidFill>
              </a:rPr>
              <a:t>Building Self-Determination in Elementary School</a:t>
            </a:r>
            <a:br>
              <a:rPr lang="en-US" sz="5400">
                <a:solidFill>
                  <a:schemeClr val="tx1">
                    <a:lumMod val="85000"/>
                    <a:lumOff val="15000"/>
                  </a:schemeClr>
                </a:solidFill>
              </a:rPr>
            </a:br>
            <a:r>
              <a:rPr lang="en-US" sz="5400">
                <a:solidFill>
                  <a:srgbClr val="FF0000"/>
                </a:solidFill>
              </a:rPr>
              <a:t>Upping the Ante</a:t>
            </a:r>
          </a:p>
        </p:txBody>
      </p:sp>
    </p:spTree>
    <p:extLst>
      <p:ext uri="{BB962C8B-B14F-4D97-AF65-F5344CB8AC3E}">
        <p14:creationId xmlns:p14="http://schemas.microsoft.com/office/powerpoint/2010/main" val="735114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p:txBody>
          <a:bodyPr/>
          <a:lstStyle/>
          <a:p>
            <a:r>
              <a:rPr lang="en-US" sz="4400"/>
              <a:t>Elementary Activities </a:t>
            </a:r>
            <a:r>
              <a:rPr lang="en-US" sz="4400">
                <a:solidFill>
                  <a:schemeClr val="bg1"/>
                </a:solidFill>
              </a:rPr>
              <a:t>#</a:t>
            </a:r>
            <a:r>
              <a:rPr lang="en-US">
                <a:solidFill>
                  <a:schemeClr val="bg1"/>
                </a:solidFill>
              </a:rPr>
              <a:t>1</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3" y="2011756"/>
            <a:ext cx="10207907" cy="413567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Set high expectations for the child with the school, providers, and practitioners</a:t>
            </a:r>
          </a:p>
          <a:p>
            <a:pPr>
              <a:defRPr/>
            </a:pPr>
            <a:r>
              <a:rPr lang="en-US">
                <a:solidFill>
                  <a:prstClr val="black"/>
                </a:solidFill>
                <a:latin typeface="Arial" panose="020B0604020202020204" pitchFamily="34" charset="0"/>
                <a:cs typeface="Arial" panose="020B0604020202020204" pitchFamily="34" charset="0"/>
              </a:rPr>
              <a:t>Request that your child participate in the IEP process as is age appropriate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Get your child to start talking about the future based on their strengths</a:t>
            </a:r>
          </a:p>
          <a:p>
            <a:pPr lvl="1">
              <a:spcBef>
                <a:spcPts val="1000"/>
              </a:spcBef>
              <a:defRPr/>
            </a:pPr>
            <a:r>
              <a:rPr lang="en-US" sz="2600">
                <a:solidFill>
                  <a:prstClr val="black"/>
                </a:solidFill>
                <a:latin typeface="Arial" panose="020B0604020202020204" pitchFamily="34" charset="0"/>
                <a:cs typeface="Arial" panose="020B0604020202020204" pitchFamily="34" charset="0"/>
              </a:rPr>
              <a:t>Use online interest inventories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Provide opportunities for doing tasks associated with their interests and/or desired careers</a:t>
            </a:r>
          </a:p>
        </p:txBody>
      </p:sp>
      <p:pic>
        <p:nvPicPr>
          <p:cNvPr id="9" name="Picture 8" descr="Screenshot of list of self-determination skills to include self-regulation, self-advocacy, self-awareness.">
            <a:extLst>
              <a:ext uri="{FF2B5EF4-FFF2-40B4-BE49-F238E27FC236}">
                <a16:creationId xmlns:a16="http://schemas.microsoft.com/office/drawing/2014/main" id="{8861369E-2C8D-9ED4-3A11-9E7BC46551C7}"/>
              </a:ext>
            </a:extLst>
          </p:cNvPr>
          <p:cNvPicPr>
            <a:picLocks noChangeAspect="1"/>
          </p:cNvPicPr>
          <p:nvPr/>
        </p:nvPicPr>
        <p:blipFill>
          <a:blip r:embed="rId2"/>
          <a:stretch>
            <a:fillRect/>
          </a:stretch>
        </p:blipFill>
        <p:spPr>
          <a:xfrm>
            <a:off x="8919946" y="308066"/>
            <a:ext cx="2689036" cy="1382622"/>
          </a:xfrm>
          <a:prstGeom prst="rect">
            <a:avLst/>
          </a:prstGeom>
        </p:spPr>
      </p:pic>
    </p:spTree>
    <p:extLst>
      <p:ext uri="{BB962C8B-B14F-4D97-AF65-F5344CB8AC3E}">
        <p14:creationId xmlns:p14="http://schemas.microsoft.com/office/powerpoint/2010/main" val="2346736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list of self-determination skills to include self-regulation, self-advocacy, self-awareness, self-efficacy, and problem solving">
            <a:extLst>
              <a:ext uri="{FF2B5EF4-FFF2-40B4-BE49-F238E27FC236}">
                <a16:creationId xmlns:a16="http://schemas.microsoft.com/office/drawing/2014/main" id="{02BFD106-957A-5E43-8CE1-ECB4BBFAE268}"/>
              </a:ext>
            </a:extLst>
          </p:cNvPr>
          <p:cNvSpPr>
            <a:spLocks noGrp="1"/>
          </p:cNvSpPr>
          <p:nvPr>
            <p:ph type="title"/>
          </p:nvPr>
        </p:nvSpPr>
        <p:spPr/>
        <p:txBody>
          <a:bodyPr/>
          <a:lstStyle/>
          <a:p>
            <a:r>
              <a:rPr lang="en-US" sz="4400"/>
              <a:t>Elementary Activities </a:t>
            </a:r>
            <a:r>
              <a:rPr lang="en-US">
                <a:solidFill>
                  <a:schemeClr val="bg1"/>
                </a:solidFill>
              </a:rPr>
              <a:t>#2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4" y="2027595"/>
            <a:ext cx="10207907" cy="4135670"/>
          </a:xfrm>
        </p:spPr>
        <p:txBody>
          <a:bodyPr>
            <a:normAutofit/>
          </a:bodyPr>
          <a:lstStyle/>
          <a:p>
            <a:r>
              <a:rPr lang="en-US">
                <a:latin typeface="Arial" panose="020B0604020202020204" pitchFamily="34" charset="0"/>
                <a:cs typeface="Arial" panose="020B0604020202020204" pitchFamily="34" charset="0"/>
              </a:rPr>
              <a:t>Initiate opportunities to socialize and/or volunteer with non-disabled peers </a:t>
            </a:r>
          </a:p>
          <a:p>
            <a:r>
              <a:rPr lang="en-US">
                <a:latin typeface="Arial" panose="020B0604020202020204" pitchFamily="34" charset="0"/>
                <a:cs typeface="Arial" panose="020B0604020202020204" pitchFamily="34" charset="0"/>
              </a:rPr>
              <a:t>Start reinforcing executive functioning skills</a:t>
            </a:r>
          </a:p>
          <a:p>
            <a:pPr lvl="1"/>
            <a:r>
              <a:rPr lang="en-US" sz="2800">
                <a:latin typeface="Arial" panose="020B0604020202020204" pitchFamily="34" charset="0"/>
                <a:cs typeface="Arial" panose="020B0604020202020204" pitchFamily="34" charset="0"/>
              </a:rPr>
              <a:t>Use an alarm clock</a:t>
            </a:r>
          </a:p>
          <a:p>
            <a:pPr lvl="1"/>
            <a:r>
              <a:rPr lang="en-US" sz="2800">
                <a:latin typeface="Arial" panose="020B0604020202020204" pitchFamily="34" charset="0"/>
                <a:cs typeface="Arial" panose="020B0604020202020204" pitchFamily="34" charset="0"/>
              </a:rPr>
              <a:t>Use charts for getting things done</a:t>
            </a:r>
          </a:p>
          <a:p>
            <a:pPr lvl="1"/>
            <a:r>
              <a:rPr lang="en-US" sz="2800">
                <a:latin typeface="Arial" panose="020B0604020202020204" pitchFamily="34" charset="0"/>
                <a:cs typeface="Arial" panose="020B0604020202020204" pitchFamily="34" charset="0"/>
              </a:rPr>
              <a:t>Use visual charts</a:t>
            </a:r>
          </a:p>
          <a:p>
            <a:r>
              <a:rPr lang="en-US">
                <a:latin typeface="Arial" panose="020B0604020202020204" pitchFamily="34" charset="0"/>
                <a:cs typeface="Arial" panose="020B0604020202020204" pitchFamily="34" charset="0"/>
              </a:rPr>
              <a:t>Get other family members, friends, community members and businesses involved</a:t>
            </a:r>
          </a:p>
          <a:p>
            <a:r>
              <a:rPr lang="en-US">
                <a:latin typeface="Arial" panose="020B0604020202020204" pitchFamily="34" charset="0"/>
                <a:cs typeface="Arial" panose="020B0604020202020204" pitchFamily="34" charset="0"/>
              </a:rPr>
              <a:t>Focus on strengths</a:t>
            </a:r>
          </a:p>
        </p:txBody>
      </p:sp>
      <p:pic>
        <p:nvPicPr>
          <p:cNvPr id="5" name="Picture 4" descr="Screenshot of list of self-determination skills to include self-regulation, self-advocacy, self-awareness.">
            <a:extLst>
              <a:ext uri="{FF2B5EF4-FFF2-40B4-BE49-F238E27FC236}">
                <a16:creationId xmlns:a16="http://schemas.microsoft.com/office/drawing/2014/main" id="{AE45EE15-B0DF-D365-CA5D-FBF700661B7B}"/>
              </a:ext>
            </a:extLst>
          </p:cNvPr>
          <p:cNvPicPr>
            <a:picLocks noChangeAspect="1"/>
          </p:cNvPicPr>
          <p:nvPr/>
        </p:nvPicPr>
        <p:blipFill>
          <a:blip r:embed="rId2"/>
          <a:stretch>
            <a:fillRect/>
          </a:stretch>
        </p:blipFill>
        <p:spPr>
          <a:xfrm>
            <a:off x="9153595" y="338999"/>
            <a:ext cx="2470846" cy="1266238"/>
          </a:xfrm>
          <a:prstGeom prst="rect">
            <a:avLst/>
          </a:prstGeom>
        </p:spPr>
      </p:pic>
    </p:spTree>
    <p:extLst>
      <p:ext uri="{BB962C8B-B14F-4D97-AF65-F5344CB8AC3E}">
        <p14:creationId xmlns:p14="http://schemas.microsoft.com/office/powerpoint/2010/main" val="4129098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EBE3-C40E-05FF-0991-4A092EC9AD4B}"/>
              </a:ext>
            </a:extLst>
          </p:cNvPr>
          <p:cNvSpPr>
            <a:spLocks noGrp="1"/>
          </p:cNvSpPr>
          <p:nvPr>
            <p:ph type="title"/>
          </p:nvPr>
        </p:nvSpPr>
        <p:spPr>
          <a:xfrm>
            <a:off x="9322675" y="1668407"/>
            <a:ext cx="2680138" cy="3271455"/>
          </a:xfrm>
        </p:spPr>
        <p:txBody>
          <a:bodyPr>
            <a:normAutofit/>
          </a:bodyPr>
          <a:lstStyle/>
          <a:p>
            <a:r>
              <a:rPr lang="en-US" sz="4400"/>
              <a:t>Good Day Plan</a:t>
            </a:r>
            <a:br>
              <a:rPr lang="en-US"/>
            </a:br>
            <a:r>
              <a:rPr lang="en-US" sz="1600"/>
              <a:t>I’m Determined (Virginia)</a:t>
            </a:r>
          </a:p>
        </p:txBody>
      </p:sp>
      <p:pic>
        <p:nvPicPr>
          <p:cNvPr id="5" name="Content Placeholder 4" descr="Screenshot of Virginia' I'm Determined Good Day Plan with hyperlink. ">
            <a:hlinkClick r:id="rId2"/>
            <a:extLst>
              <a:ext uri="{FF2B5EF4-FFF2-40B4-BE49-F238E27FC236}">
                <a16:creationId xmlns:a16="http://schemas.microsoft.com/office/drawing/2014/main" id="{24919E0E-8A4A-3197-B4B6-F4A52B89BCE3}"/>
              </a:ext>
            </a:extLst>
          </p:cNvPr>
          <p:cNvPicPr>
            <a:picLocks noGrp="1" noChangeAspect="1"/>
          </p:cNvPicPr>
          <p:nvPr>
            <p:ph idx="1"/>
          </p:nvPr>
        </p:nvPicPr>
        <p:blipFill>
          <a:blip r:embed="rId3"/>
          <a:stretch>
            <a:fillRect/>
          </a:stretch>
        </p:blipFill>
        <p:spPr>
          <a:xfrm>
            <a:off x="798785" y="68383"/>
            <a:ext cx="8387256" cy="6101964"/>
          </a:xfrm>
        </p:spPr>
      </p:pic>
    </p:spTree>
    <p:extLst>
      <p:ext uri="{BB962C8B-B14F-4D97-AF65-F5344CB8AC3E}">
        <p14:creationId xmlns:p14="http://schemas.microsoft.com/office/powerpoint/2010/main" val="1133770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CA3C82-73BE-7485-741C-584420F279E4}"/>
              </a:ext>
            </a:extLst>
          </p:cNvPr>
          <p:cNvSpPr>
            <a:spLocks noGrp="1"/>
          </p:cNvSpPr>
          <p:nvPr>
            <p:ph type="title"/>
          </p:nvPr>
        </p:nvSpPr>
        <p:spPr>
          <a:xfrm>
            <a:off x="1145894" y="-1325563"/>
            <a:ext cx="10207906" cy="1325563"/>
          </a:xfrm>
        </p:spPr>
        <p:txBody>
          <a:bodyPr vert="horz" lIns="91440" tIns="45720" rIns="91440" bIns="45720" rtlCol="0" anchor="b">
            <a:normAutofit/>
          </a:bodyPr>
          <a:lstStyle/>
          <a:p>
            <a:r>
              <a:rPr lang="en-US"/>
              <a:t>Circle of Friends Template</a:t>
            </a:r>
          </a:p>
        </p:txBody>
      </p:sp>
      <p:pic>
        <p:nvPicPr>
          <p:cNvPr id="5" name="Picture 4">
            <a:hlinkClick r:id="rId3"/>
            <a:extLst>
              <a:ext uri="{FF2B5EF4-FFF2-40B4-BE49-F238E27FC236}">
                <a16:creationId xmlns:a16="http://schemas.microsoft.com/office/drawing/2014/main" id="{5CDA9D99-BC7F-63C7-F08D-B19702C18221}"/>
              </a:ext>
            </a:extLst>
          </p:cNvPr>
          <p:cNvPicPr>
            <a:picLocks noChangeAspect="1"/>
          </p:cNvPicPr>
          <p:nvPr/>
        </p:nvPicPr>
        <p:blipFill>
          <a:blip r:embed="rId4"/>
          <a:stretch>
            <a:fillRect/>
          </a:stretch>
        </p:blipFill>
        <p:spPr>
          <a:xfrm>
            <a:off x="1566652" y="0"/>
            <a:ext cx="8229600" cy="6165370"/>
          </a:xfrm>
          <a:prstGeom prst="rect">
            <a:avLst/>
          </a:prstGeom>
        </p:spPr>
      </p:pic>
    </p:spTree>
    <p:extLst>
      <p:ext uri="{BB962C8B-B14F-4D97-AF65-F5344CB8AC3E}">
        <p14:creationId xmlns:p14="http://schemas.microsoft.com/office/powerpoint/2010/main" val="1769372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44D3-D534-3A44-1E54-680DC492E99E}"/>
              </a:ext>
            </a:extLst>
          </p:cNvPr>
          <p:cNvSpPr>
            <a:spLocks noGrp="1"/>
          </p:cNvSpPr>
          <p:nvPr>
            <p:ph type="title"/>
          </p:nvPr>
        </p:nvSpPr>
        <p:spPr/>
        <p:txBody>
          <a:bodyPr>
            <a:normAutofit/>
          </a:bodyPr>
          <a:lstStyle/>
          <a:p>
            <a:r>
              <a:rPr lang="en-US" sz="4400"/>
              <a:t>Reinforce and Focus </a:t>
            </a:r>
            <a:r>
              <a:rPr lang="en-US" sz="4400">
                <a:solidFill>
                  <a:schemeClr val="bg1"/>
                </a:solidFill>
              </a:rPr>
              <a:t>#1</a:t>
            </a:r>
          </a:p>
        </p:txBody>
      </p:sp>
      <p:sp>
        <p:nvSpPr>
          <p:cNvPr id="3" name="Content Placeholder 2">
            <a:extLst>
              <a:ext uri="{FF2B5EF4-FFF2-40B4-BE49-F238E27FC236}">
                <a16:creationId xmlns:a16="http://schemas.microsoft.com/office/drawing/2014/main" id="{7063B935-9404-70CC-97D9-C3965FAA3B7F}"/>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Reinforce strengths</a:t>
            </a:r>
          </a:p>
          <a:p>
            <a:r>
              <a:rPr lang="en-US">
                <a:latin typeface="Arial" panose="020B0604020202020204" pitchFamily="34" charset="0"/>
                <a:cs typeface="Arial" panose="020B0604020202020204" pitchFamily="34" charset="0"/>
              </a:rPr>
              <a:t>Vary career exploration </a:t>
            </a:r>
          </a:p>
          <a:p>
            <a:r>
              <a:rPr lang="en-US">
                <a:latin typeface="Arial" panose="020B0604020202020204" pitchFamily="34" charset="0"/>
                <a:cs typeface="Arial" panose="020B0604020202020204" pitchFamily="34" charset="0"/>
              </a:rPr>
              <a:t>Start creating the circle of supports</a:t>
            </a:r>
          </a:p>
          <a:p>
            <a:r>
              <a:rPr lang="en-US">
                <a:latin typeface="Arial" panose="020B0604020202020204" pitchFamily="34" charset="0"/>
                <a:cs typeface="Arial" panose="020B0604020202020204" pitchFamily="34" charset="0"/>
              </a:rPr>
              <a:t>Be sure to focus on monitoring the child’s:</a:t>
            </a:r>
          </a:p>
          <a:p>
            <a:pPr lvl="1"/>
            <a:r>
              <a:rPr lang="en-US" sz="2600">
                <a:latin typeface="Arial" panose="020B0604020202020204" pitchFamily="34" charset="0"/>
                <a:cs typeface="Arial" panose="020B0604020202020204" pitchFamily="34" charset="0"/>
              </a:rPr>
              <a:t>Interests</a:t>
            </a:r>
          </a:p>
          <a:p>
            <a:pPr lvl="1"/>
            <a:r>
              <a:rPr lang="en-US" sz="2600">
                <a:latin typeface="Arial" panose="020B0604020202020204" pitchFamily="34" charset="0"/>
                <a:cs typeface="Arial" panose="020B0604020202020204" pitchFamily="34" charset="0"/>
              </a:rPr>
              <a:t>Preferences</a:t>
            </a:r>
          </a:p>
          <a:p>
            <a:pPr lvl="1"/>
            <a:r>
              <a:rPr lang="en-US" sz="2600">
                <a:latin typeface="Arial" panose="020B0604020202020204" pitchFamily="34" charset="0"/>
                <a:cs typeface="Arial" panose="020B0604020202020204" pitchFamily="34" charset="0"/>
              </a:rPr>
              <a:t>Strengths</a:t>
            </a:r>
          </a:p>
          <a:p>
            <a:pPr lvl="1"/>
            <a:r>
              <a:rPr lang="en-US" sz="2600">
                <a:latin typeface="Arial" panose="020B0604020202020204" pitchFamily="34" charset="0"/>
                <a:cs typeface="Arial" panose="020B0604020202020204" pitchFamily="34" charset="0"/>
              </a:rPr>
              <a:t>Areas where support is needed</a:t>
            </a:r>
          </a:p>
          <a:p>
            <a:pPr lvl="1"/>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07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5160-45FD-4AC7-A281-8E36D5118E47}"/>
              </a:ext>
            </a:extLst>
          </p:cNvPr>
          <p:cNvSpPr>
            <a:spLocks noGrp="1"/>
          </p:cNvSpPr>
          <p:nvPr>
            <p:ph type="title"/>
          </p:nvPr>
        </p:nvSpPr>
        <p:spPr/>
        <p:txBody>
          <a:bodyPr>
            <a:normAutofit/>
          </a:bodyPr>
          <a:lstStyle/>
          <a:p>
            <a:r>
              <a:rPr lang="en-US" sz="4400"/>
              <a:t>Benefits for Students…</a:t>
            </a:r>
          </a:p>
        </p:txBody>
      </p:sp>
      <p:sp>
        <p:nvSpPr>
          <p:cNvPr id="3" name="Content Placeholder 2">
            <a:extLst>
              <a:ext uri="{FF2B5EF4-FFF2-40B4-BE49-F238E27FC236}">
                <a16:creationId xmlns:a16="http://schemas.microsoft.com/office/drawing/2014/main" id="{A67D7DF4-FAEA-4851-8FB3-34ABED6483CA}"/>
              </a:ext>
            </a:extLst>
          </p:cNvPr>
          <p:cNvSpPr>
            <a:spLocks noGrp="1"/>
          </p:cNvSpPr>
          <p:nvPr>
            <p:ph idx="1"/>
          </p:nvPr>
        </p:nvSpPr>
        <p:spPr/>
        <p:txBody>
          <a:bodyPr>
            <a:normAutofit fontScale="92500" lnSpcReduction="20000"/>
          </a:bodyPr>
          <a:lstStyle/>
          <a:p>
            <a:r>
              <a:rPr lang="en-US"/>
              <a:t>Develop an understanding of strengths and challenges while building on ability to be a self-advocate in school and in life,</a:t>
            </a:r>
          </a:p>
          <a:p>
            <a:r>
              <a:rPr lang="en-US"/>
              <a:t>Learn about their disability, including how to talk with others about it, </a:t>
            </a:r>
          </a:p>
          <a:p>
            <a:r>
              <a:rPr lang="en-US"/>
              <a:t>Learn about accommodations and what types they need to succeed, </a:t>
            </a:r>
          </a:p>
          <a:p>
            <a:r>
              <a:rPr lang="en-US"/>
              <a:t>Develop skills necessary for independent/interdependent decision-making, </a:t>
            </a:r>
          </a:p>
          <a:p>
            <a:r>
              <a:rPr lang="en-US"/>
              <a:t>More likely to earn a higher income one year after graduation,</a:t>
            </a:r>
          </a:p>
          <a:p>
            <a:r>
              <a:rPr lang="en-US"/>
              <a:t>More likely to be employed one year after graduation, and</a:t>
            </a:r>
          </a:p>
          <a:p>
            <a:r>
              <a:rPr lang="en-US"/>
              <a:t>More likely to attend and complete college. </a:t>
            </a:r>
          </a:p>
        </p:txBody>
      </p:sp>
    </p:spTree>
    <p:extLst>
      <p:ext uri="{BB962C8B-B14F-4D97-AF65-F5344CB8AC3E}">
        <p14:creationId xmlns:p14="http://schemas.microsoft.com/office/powerpoint/2010/main" val="689738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of pencils">
            <a:extLst>
              <a:ext uri="{FF2B5EF4-FFF2-40B4-BE49-F238E27FC236}">
                <a16:creationId xmlns:a16="http://schemas.microsoft.com/office/drawing/2014/main" id="{63D31087-9747-F7B7-0548-B3BD188E9B88}"/>
              </a:ext>
            </a:extLst>
          </p:cNvPr>
          <p:cNvPicPr>
            <a:picLocks noGrp="1" noChangeAspect="1"/>
          </p:cNvPicPr>
          <p:nvPr>
            <p:ph idx="1"/>
          </p:nvPr>
        </p:nvPicPr>
        <p:blipFill>
          <a:blip r:embed="rId2"/>
          <a:stretch>
            <a:fillRect/>
          </a:stretch>
        </p:blipFill>
        <p:spPr>
          <a:xfrm>
            <a:off x="-341881" y="0"/>
            <a:ext cx="12533881" cy="6858000"/>
          </a:xfrm>
          <a:prstGeom prst="rect">
            <a:avLst/>
          </a:prstGeom>
        </p:spPr>
      </p:pic>
      <p:sp>
        <p:nvSpPr>
          <p:cNvPr id="5" name="TextBox 4">
            <a:extLst>
              <a:ext uri="{FF2B5EF4-FFF2-40B4-BE49-F238E27FC236}">
                <a16:creationId xmlns:a16="http://schemas.microsoft.com/office/drawing/2014/main" id="{EFE34B5B-11D9-B30C-1073-87E33C81DDFB}"/>
              </a:ext>
              <a:ext uri="{C183D7F6-B498-43B3-948B-1728B52AA6E4}">
                <adec:decorative xmlns:adec="http://schemas.microsoft.com/office/drawing/2017/decorative" val="1"/>
              </a:ext>
            </a:extLst>
          </p:cNvPr>
          <p:cNvSpPr txBox="1"/>
          <p:nvPr/>
        </p:nvSpPr>
        <p:spPr>
          <a:xfrm>
            <a:off x="763675" y="361740"/>
            <a:ext cx="10570866" cy="3647552"/>
          </a:xfrm>
          <a:prstGeom prst="rect">
            <a:avLst/>
          </a:prstGeom>
          <a:solidFill>
            <a:srgbClr val="FF0000"/>
          </a:solidFill>
        </p:spPr>
        <p:txBody>
          <a:bodyPr wrap="square" rtlCol="0">
            <a:spAutoFit/>
          </a:bodyPr>
          <a:lstStyle/>
          <a:p>
            <a:endParaRPr lang="en-US"/>
          </a:p>
        </p:txBody>
      </p:sp>
      <p:sp>
        <p:nvSpPr>
          <p:cNvPr id="6" name="Title 5">
            <a:extLst>
              <a:ext uri="{FF2B5EF4-FFF2-40B4-BE49-F238E27FC236}">
                <a16:creationId xmlns:a16="http://schemas.microsoft.com/office/drawing/2014/main" id="{38962F0A-FF28-EA0A-E50A-0569BA6A3D22}"/>
              </a:ext>
            </a:extLst>
          </p:cNvPr>
          <p:cNvSpPr txBox="1">
            <a:spLocks noGrp="1"/>
          </p:cNvSpPr>
          <p:nvPr>
            <p:ph type="title" idx="4294967295"/>
          </p:nvPr>
        </p:nvSpPr>
        <p:spPr>
          <a:xfrm>
            <a:off x="56941" y="399361"/>
            <a:ext cx="12078118"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Building Self-Determination in Middle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Moving from Adult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Student-Focus</a:t>
            </a:r>
          </a:p>
        </p:txBody>
      </p:sp>
    </p:spTree>
    <p:extLst>
      <p:ext uri="{BB962C8B-B14F-4D97-AF65-F5344CB8AC3E}">
        <p14:creationId xmlns:p14="http://schemas.microsoft.com/office/powerpoint/2010/main" val="4067908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145895" y="340276"/>
            <a:ext cx="6400533" cy="1325563"/>
          </a:xfrm>
        </p:spPr>
        <p:txBody>
          <a:bodyPr>
            <a:normAutofit/>
          </a:bodyPr>
          <a:lstStyle/>
          <a:p>
            <a:r>
              <a:rPr lang="en-US" sz="4400"/>
              <a:t>Pre-Teen (+) Activities </a:t>
            </a:r>
            <a:r>
              <a:rPr lang="en-US" sz="4400">
                <a:solidFill>
                  <a:schemeClr val="bg1"/>
                </a:solidFill>
              </a:rPr>
              <a:t>#1 #2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5" y="2112730"/>
            <a:ext cx="10207907" cy="413567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Set high expectations for the child with the school, providers, and practitioners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Encourage the child to take more of a lead in the IEP process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Talk about strengths, challenges, </a:t>
            </a:r>
            <a:endParaRPr lang="en-US" sz="2800">
              <a:solidFill>
                <a:prstClr val="black"/>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Discuss accommodations and how they are associated with their support needs (disability)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Reinforce appropriate communication with adults</a:t>
            </a:r>
          </a:p>
          <a:p>
            <a:pPr lvl="1">
              <a:defRPr/>
            </a:pPr>
            <a:r>
              <a:rPr lang="en-US" sz="2800">
                <a:solidFill>
                  <a:prstClr val="black"/>
                </a:solidFill>
                <a:latin typeface="Arial" panose="020B0604020202020204" pitchFamily="34" charset="0"/>
                <a:cs typeface="Arial" panose="020B0604020202020204" pitchFamily="34" charset="0"/>
              </a:rPr>
              <a:t>Provide opportunities for self-advocacy</a:t>
            </a:r>
          </a:p>
        </p:txBody>
      </p:sp>
      <p:pic>
        <p:nvPicPr>
          <p:cNvPr id="6" name="Picture 5" descr="List of self-determination skills to include goal setting and attainment, self-regulations, self-advocacy, self-awareness, self-efficacy, and problem solving.">
            <a:extLst>
              <a:ext uri="{FF2B5EF4-FFF2-40B4-BE49-F238E27FC236}">
                <a16:creationId xmlns:a16="http://schemas.microsoft.com/office/drawing/2014/main" id="{9A719837-EAD1-2114-F178-6C5E8CC3D059}"/>
              </a:ext>
            </a:extLst>
          </p:cNvPr>
          <p:cNvPicPr>
            <a:picLocks noChangeAspect="1"/>
          </p:cNvPicPr>
          <p:nvPr/>
        </p:nvPicPr>
        <p:blipFill>
          <a:blip r:embed="rId2"/>
          <a:stretch>
            <a:fillRect/>
          </a:stretch>
        </p:blipFill>
        <p:spPr>
          <a:xfrm>
            <a:off x="7162364" y="340276"/>
            <a:ext cx="5029636" cy="1348857"/>
          </a:xfrm>
          <a:prstGeom prst="rect">
            <a:avLst/>
          </a:prstGeom>
        </p:spPr>
      </p:pic>
    </p:spTree>
    <p:extLst>
      <p:ext uri="{BB962C8B-B14F-4D97-AF65-F5344CB8AC3E}">
        <p14:creationId xmlns:p14="http://schemas.microsoft.com/office/powerpoint/2010/main" val="582196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072321" y="575368"/>
            <a:ext cx="8229333" cy="1325563"/>
          </a:xfrm>
        </p:spPr>
        <p:txBody>
          <a:bodyPr>
            <a:normAutofit/>
          </a:bodyPr>
          <a:lstStyle/>
          <a:p>
            <a:r>
              <a:rPr lang="en-US" sz="4400"/>
              <a:t>Pre-Teen (+) Activities</a:t>
            </a:r>
            <a:br>
              <a:rPr lang="en-US" sz="4400"/>
            </a:br>
            <a:r>
              <a:rPr lang="en-US" sz="4400"/>
              <a:t> </a:t>
            </a:r>
            <a:r>
              <a:rPr lang="en-US" sz="4400">
                <a:solidFill>
                  <a:schemeClr val="bg1"/>
                </a:solidFill>
              </a:rPr>
              <a:t>#2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5" y="2112730"/>
            <a:ext cx="10207907" cy="413567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Participate in </a:t>
            </a:r>
            <a:r>
              <a:rPr lang="en-US">
                <a:solidFill>
                  <a:prstClr val="black"/>
                </a:solidFill>
                <a:latin typeface="Arial" panose="020B0604020202020204" pitchFamily="34" charset="0"/>
                <a:cs typeface="Arial" panose="020B0604020202020204" pitchFamily="34" charset="0"/>
              </a:rPr>
              <a:t>the transition planning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Reinforce and support the child’s desires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 practice for self-advocating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Seek opportunities in the community (programs, community activities, family business, volunteerism) for building postsecondary skills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prstClr val="black"/>
              </a:solidFill>
              <a:latin typeface="Arial" panose="020B0604020202020204" pitchFamily="34" charset="0"/>
              <a:cs typeface="Arial" panose="020B0604020202020204" pitchFamily="34" charset="0"/>
            </a:endParaRPr>
          </a:p>
        </p:txBody>
      </p:sp>
      <p:pic>
        <p:nvPicPr>
          <p:cNvPr id="6" name="Picture 5" descr="List of self-determination skills to include goal setting and attainment, self-regulations, self-advocacy, self-awareness, self-efficacy, and problem solving.">
            <a:extLst>
              <a:ext uri="{FF2B5EF4-FFF2-40B4-BE49-F238E27FC236}">
                <a16:creationId xmlns:a16="http://schemas.microsoft.com/office/drawing/2014/main" id="{9A719837-EAD1-2114-F178-6C5E8CC3D059}"/>
              </a:ext>
            </a:extLst>
          </p:cNvPr>
          <p:cNvPicPr>
            <a:picLocks noChangeAspect="1"/>
          </p:cNvPicPr>
          <p:nvPr/>
        </p:nvPicPr>
        <p:blipFill>
          <a:blip r:embed="rId2"/>
          <a:stretch>
            <a:fillRect/>
          </a:stretch>
        </p:blipFill>
        <p:spPr>
          <a:xfrm>
            <a:off x="7162364" y="340276"/>
            <a:ext cx="5029636" cy="1348857"/>
          </a:xfrm>
          <a:prstGeom prst="rect">
            <a:avLst/>
          </a:prstGeom>
        </p:spPr>
      </p:pic>
    </p:spTree>
    <p:extLst>
      <p:ext uri="{BB962C8B-B14F-4D97-AF65-F5344CB8AC3E}">
        <p14:creationId xmlns:p14="http://schemas.microsoft.com/office/powerpoint/2010/main" val="262689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 uri="{C183D7F6-B498-43B3-948B-1728B52AA6E4}">
                <adec:decorative xmlns:adec="http://schemas.microsoft.com/office/drawing/2017/decorative" val="1"/>
              </a:ext>
            </a:extLst>
          </p:cNvPr>
          <p:cNvSpPr>
            <a:spLocks noGrp="1"/>
          </p:cNvSpPr>
          <p:nvPr>
            <p:ph type="title"/>
          </p:nvPr>
        </p:nvSpPr>
        <p:spPr>
          <a:xfrm>
            <a:off x="1145895" y="340276"/>
            <a:ext cx="6400533" cy="1325563"/>
          </a:xfrm>
        </p:spPr>
        <p:txBody>
          <a:bodyPr>
            <a:normAutofit/>
          </a:bodyPr>
          <a:lstStyle/>
          <a:p>
            <a:r>
              <a:rPr lang="en-US" sz="4400"/>
              <a:t>Pre-Teen(+) Activities </a:t>
            </a:r>
            <a:r>
              <a:rPr lang="en-US" sz="4400">
                <a:solidFill>
                  <a:schemeClr val="bg1"/>
                </a:solidFill>
              </a:rPr>
              <a:t>#3</a:t>
            </a:r>
          </a:p>
        </p:txBody>
      </p:sp>
      <p:pic>
        <p:nvPicPr>
          <p:cNvPr id="6" name="Picture 5">
            <a:extLst>
              <a:ext uri="{FF2B5EF4-FFF2-40B4-BE49-F238E27FC236}">
                <a16:creationId xmlns:a16="http://schemas.microsoft.com/office/drawing/2014/main" id="{9A719837-EAD1-2114-F178-6C5E8CC3D05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62364" y="340276"/>
            <a:ext cx="5029636" cy="1348857"/>
          </a:xfrm>
          <a:prstGeom prst="rect">
            <a:avLst/>
          </a:prstGeom>
        </p:spPr>
      </p:pic>
      <p:sp>
        <p:nvSpPr>
          <p:cNvPr id="3" name="Content Placeholder 2">
            <a:extLst>
              <a:ext uri="{FF2B5EF4-FFF2-40B4-BE49-F238E27FC236}">
                <a16:creationId xmlns:a16="http://schemas.microsoft.com/office/drawing/2014/main" id="{FD4D4978-AEDA-330E-59E2-BD8E298C6BD5}"/>
              </a:ext>
              <a:ext uri="{C183D7F6-B498-43B3-948B-1728B52AA6E4}">
                <adec:decorative xmlns:adec="http://schemas.microsoft.com/office/drawing/2017/decorative" val="1"/>
              </a:ext>
            </a:extLst>
          </p:cNvPr>
          <p:cNvSpPr>
            <a:spLocks noGrp="1"/>
          </p:cNvSpPr>
          <p:nvPr>
            <p:ph idx="1"/>
          </p:nvPr>
        </p:nvSpPr>
        <p:spPr>
          <a:xfrm>
            <a:off x="1145895" y="2112730"/>
            <a:ext cx="10207907" cy="4135670"/>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Assist the child in setting goals for</a:t>
            </a:r>
          </a:p>
          <a:p>
            <a:pPr lvl="1">
              <a:spcBef>
                <a:spcPts val="1000"/>
              </a:spcBef>
              <a:defRPr/>
            </a:pPr>
            <a:r>
              <a:rPr lang="en-US" sz="2600">
                <a:solidFill>
                  <a:prstClr val="black"/>
                </a:solidFill>
                <a:latin typeface="Arial" panose="020B0604020202020204" pitchFamily="34" charset="0"/>
                <a:cs typeface="Arial" panose="020B0604020202020204" pitchFamily="34" charset="0"/>
              </a:rPr>
              <a:t>Course completion</a:t>
            </a:r>
          </a:p>
          <a:p>
            <a:pPr lvl="1">
              <a:spcBef>
                <a:spcPts val="1000"/>
              </a:spcBef>
              <a:defRPr/>
            </a:pPr>
            <a:r>
              <a:rPr lang="en-US" sz="2600">
                <a:solidFill>
                  <a:prstClr val="black"/>
                </a:solidFill>
                <a:latin typeface="Arial" panose="020B0604020202020204" pitchFamily="34" charset="0"/>
                <a:cs typeface="Arial" panose="020B0604020202020204" pitchFamily="34" charset="0"/>
              </a:rPr>
              <a:t>Independent/Inter-dependent living</a:t>
            </a:r>
          </a:p>
          <a:p>
            <a:pPr lvl="1">
              <a:spcBef>
                <a:spcPts val="1000"/>
              </a:spcBef>
              <a:defRPr/>
            </a:pPr>
            <a:r>
              <a:rPr lang="en-US" sz="2600">
                <a:solidFill>
                  <a:prstClr val="black"/>
                </a:solidFill>
                <a:latin typeface="Arial" panose="020B0604020202020204" pitchFamily="34" charset="0"/>
                <a:cs typeface="Arial" panose="020B0604020202020204" pitchFamily="34" charset="0"/>
              </a:rPr>
              <a:t>Recreation</a:t>
            </a:r>
          </a:p>
          <a:p>
            <a:pPr lvl="1">
              <a:spcBef>
                <a:spcPts val="1000"/>
              </a:spcBef>
              <a:defRPr/>
            </a:pPr>
            <a:r>
              <a:rPr lang="en-US" sz="2600">
                <a:solidFill>
                  <a:prstClr val="black"/>
                </a:solidFill>
                <a:latin typeface="Arial" panose="020B0604020202020204" pitchFamily="34" charset="0"/>
                <a:cs typeface="Arial" panose="020B0604020202020204" pitchFamily="34" charset="0"/>
              </a:rPr>
              <a:t>Transition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Assist the child to:</a:t>
            </a:r>
          </a:p>
          <a:p>
            <a:pPr lvl="1">
              <a:spcBef>
                <a:spcPts val="1000"/>
              </a:spcBef>
              <a:defRPr/>
            </a:pPr>
            <a:r>
              <a:rPr lang="en-US" sz="2600">
                <a:solidFill>
                  <a:prstClr val="black"/>
                </a:solidFill>
                <a:latin typeface="Arial" panose="020B0604020202020204" pitchFamily="34" charset="0"/>
                <a:cs typeface="Arial" panose="020B0604020202020204" pitchFamily="34" charset="0"/>
              </a:rPr>
              <a:t>Create action steps</a:t>
            </a:r>
          </a:p>
          <a:p>
            <a:pPr lvl="1">
              <a:spcBef>
                <a:spcPts val="1000"/>
              </a:spcBef>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Evaluation actions</a:t>
            </a:r>
          </a:p>
          <a:p>
            <a:pPr lvl="1">
              <a:spcBef>
                <a:spcPts val="1000"/>
              </a:spcBef>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Find solutions to barrier to goal attainment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281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E26FE5-F6C2-FBB6-86FA-3D1C5279A9B9}"/>
              </a:ext>
            </a:extLst>
          </p:cNvPr>
          <p:cNvSpPr>
            <a:spLocks noGrp="1"/>
          </p:cNvSpPr>
          <p:nvPr>
            <p:ph type="title"/>
          </p:nvPr>
        </p:nvSpPr>
        <p:spPr>
          <a:xfrm>
            <a:off x="1145894" y="-1325563"/>
            <a:ext cx="10207906" cy="1325563"/>
          </a:xfrm>
        </p:spPr>
        <p:txBody>
          <a:bodyPr vert="horz" lIns="91440" tIns="45720" rIns="91440" bIns="45720" rtlCol="0" anchor="b">
            <a:normAutofit/>
          </a:bodyPr>
          <a:lstStyle/>
          <a:p>
            <a:r>
              <a:rPr lang="en-US"/>
              <a:t>Planning Alternative Tomorrows with Hope (PATH)</a:t>
            </a:r>
          </a:p>
        </p:txBody>
      </p:sp>
      <p:pic>
        <p:nvPicPr>
          <p:cNvPr id="6" name="Picture 5">
            <a:hlinkClick r:id="rId2"/>
            <a:extLst>
              <a:ext uri="{FF2B5EF4-FFF2-40B4-BE49-F238E27FC236}">
                <a16:creationId xmlns:a16="http://schemas.microsoft.com/office/drawing/2014/main" id="{0A07A2AF-93D0-2B66-5C32-FD92B2B7141C}"/>
              </a:ext>
            </a:extLst>
          </p:cNvPr>
          <p:cNvPicPr>
            <a:picLocks noChangeAspect="1"/>
          </p:cNvPicPr>
          <p:nvPr/>
        </p:nvPicPr>
        <p:blipFill>
          <a:blip r:embed="rId3"/>
          <a:stretch>
            <a:fillRect/>
          </a:stretch>
        </p:blipFill>
        <p:spPr>
          <a:xfrm>
            <a:off x="659219" y="287079"/>
            <a:ext cx="11532781" cy="6570921"/>
          </a:xfrm>
          <a:prstGeom prst="rect">
            <a:avLst/>
          </a:prstGeom>
        </p:spPr>
      </p:pic>
    </p:spTree>
    <p:extLst>
      <p:ext uri="{BB962C8B-B14F-4D97-AF65-F5344CB8AC3E}">
        <p14:creationId xmlns:p14="http://schemas.microsoft.com/office/powerpoint/2010/main" val="3616887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7AFA5-BB7C-3631-A074-6F005CD13D12}"/>
              </a:ext>
            </a:extLst>
          </p:cNvPr>
          <p:cNvSpPr>
            <a:spLocks noGrp="1"/>
          </p:cNvSpPr>
          <p:nvPr>
            <p:ph type="title"/>
          </p:nvPr>
        </p:nvSpPr>
        <p:spPr>
          <a:xfrm>
            <a:off x="7804297" y="2229127"/>
            <a:ext cx="4284921" cy="1325563"/>
          </a:xfrm>
        </p:spPr>
        <p:txBody>
          <a:bodyPr>
            <a:noAutofit/>
          </a:bodyPr>
          <a:lstStyle/>
          <a:p>
            <a:r>
              <a:rPr lang="en-US" sz="4400"/>
              <a:t>Self-Determined Learning Model of Instruction Phase 1 Template</a:t>
            </a:r>
          </a:p>
        </p:txBody>
      </p:sp>
      <p:pic>
        <p:nvPicPr>
          <p:cNvPr id="5" name="Content Placeholder 4" descr="Template of Phase 1 aligned with the Self-Determined Learning Model of Instruction.">
            <a:extLst>
              <a:ext uri="{FF2B5EF4-FFF2-40B4-BE49-F238E27FC236}">
                <a16:creationId xmlns:a16="http://schemas.microsoft.com/office/drawing/2014/main" id="{3B616B02-1E6A-5048-1716-0FB2D280508E}"/>
              </a:ext>
            </a:extLst>
          </p:cNvPr>
          <p:cNvPicPr>
            <a:picLocks noGrp="1" noChangeAspect="1"/>
          </p:cNvPicPr>
          <p:nvPr>
            <p:ph idx="1"/>
          </p:nvPr>
        </p:nvPicPr>
        <p:blipFill>
          <a:blip r:embed="rId2"/>
          <a:stretch>
            <a:fillRect/>
          </a:stretch>
        </p:blipFill>
        <p:spPr>
          <a:xfrm>
            <a:off x="964874" y="130565"/>
            <a:ext cx="5808065" cy="6159238"/>
          </a:xfrm>
        </p:spPr>
      </p:pic>
    </p:spTree>
    <p:extLst>
      <p:ext uri="{BB962C8B-B14F-4D97-AF65-F5344CB8AC3E}">
        <p14:creationId xmlns:p14="http://schemas.microsoft.com/office/powerpoint/2010/main" val="62629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B581-7897-BAD3-7777-82A3053EFD98}"/>
              </a:ext>
            </a:extLst>
          </p:cNvPr>
          <p:cNvSpPr>
            <a:spLocks noGrp="1"/>
          </p:cNvSpPr>
          <p:nvPr>
            <p:ph type="title"/>
          </p:nvPr>
        </p:nvSpPr>
        <p:spPr/>
        <p:txBody>
          <a:bodyPr/>
          <a:lstStyle/>
          <a:p>
            <a:r>
              <a:rPr lang="en-US"/>
              <a:t>Reinforce and Focus </a:t>
            </a:r>
            <a:r>
              <a:rPr lang="en-US">
                <a:solidFill>
                  <a:schemeClr val="bg1"/>
                </a:solidFill>
              </a:rPr>
              <a:t>#2</a:t>
            </a:r>
          </a:p>
        </p:txBody>
      </p:sp>
      <p:sp>
        <p:nvSpPr>
          <p:cNvPr id="6" name="Content Placeholder 5">
            <a:extLst>
              <a:ext uri="{FF2B5EF4-FFF2-40B4-BE49-F238E27FC236}">
                <a16:creationId xmlns:a16="http://schemas.microsoft.com/office/drawing/2014/main" id="{593237A5-B407-5D90-F6F4-10D20BB69D7F}"/>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Encourage the child’s creativity and entrepreneurial thinking</a:t>
            </a:r>
          </a:p>
          <a:p>
            <a:r>
              <a:rPr lang="en-US">
                <a:latin typeface="Arial" panose="020B0604020202020204" pitchFamily="34" charset="0"/>
                <a:cs typeface="Arial" panose="020B0604020202020204" pitchFamily="34" charset="0"/>
              </a:rPr>
              <a:t>Optimize strengths through practice</a:t>
            </a:r>
          </a:p>
          <a:p>
            <a:r>
              <a:rPr lang="en-US">
                <a:latin typeface="Arial" panose="020B0604020202020204" pitchFamily="34" charset="0"/>
                <a:cs typeface="Arial" panose="020B0604020202020204" pitchFamily="34" charset="0"/>
              </a:rPr>
              <a:t>Explore the child’s suggested accommodations</a:t>
            </a:r>
          </a:p>
          <a:p>
            <a:r>
              <a:rPr lang="en-US">
                <a:latin typeface="Arial" panose="020B0604020202020204" pitchFamily="34" charset="0"/>
                <a:cs typeface="Arial" panose="020B0604020202020204" pitchFamily="34" charset="0"/>
              </a:rPr>
              <a:t>Emphasize the child being the problem-solving</a:t>
            </a:r>
          </a:p>
        </p:txBody>
      </p:sp>
    </p:spTree>
    <p:extLst>
      <p:ext uri="{BB962C8B-B14F-4D97-AF65-F5344CB8AC3E}">
        <p14:creationId xmlns:p14="http://schemas.microsoft.com/office/powerpoint/2010/main" val="3555890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33864-9EA2-E0E6-BC11-400A6DA51616}"/>
              </a:ext>
              <a:ext uri="{C183D7F6-B498-43B3-948B-1728B52AA6E4}">
                <adec:decorative xmlns:adec="http://schemas.microsoft.com/office/drawing/2017/decorative" val="1"/>
              </a:ext>
            </a:extLst>
          </p:cNvPr>
          <p:cNvPicPr>
            <a:picLocks noChangeAspect="1"/>
          </p:cNvPicPr>
          <p:nvPr/>
        </p:nvPicPr>
        <p:blipFill rotWithShape="1">
          <a:blip r:embed="rId2"/>
          <a:srcRect t="444" r="1" b="1"/>
          <a:stretch/>
        </p:blipFill>
        <p:spPr>
          <a:xfrm>
            <a:off x="6536411" y="254456"/>
            <a:ext cx="4203526" cy="4203526"/>
          </a:xfrm>
          <a:custGeom>
            <a:avLst/>
            <a:gdLst/>
            <a:ahLst/>
            <a:cxnLst/>
            <a:rect l="l" t="t" r="r" b="b"/>
            <a:pathLst>
              <a:path w="2813056" h="2813056">
                <a:moveTo>
                  <a:pt x="1406528" y="0"/>
                </a:moveTo>
                <a:cubicBezTo>
                  <a:pt x="2183332" y="0"/>
                  <a:pt x="2813056" y="629724"/>
                  <a:pt x="2813056" y="1406528"/>
                </a:cubicBezTo>
                <a:cubicBezTo>
                  <a:pt x="2813056" y="2183332"/>
                  <a:pt x="2183332" y="2813056"/>
                  <a:pt x="1406528" y="2813056"/>
                </a:cubicBezTo>
                <a:cubicBezTo>
                  <a:pt x="629724" y="2813056"/>
                  <a:pt x="0" y="2183332"/>
                  <a:pt x="0" y="1406528"/>
                </a:cubicBezTo>
                <a:cubicBezTo>
                  <a:pt x="0" y="629724"/>
                  <a:pt x="629724" y="0"/>
                  <a:pt x="1406528" y="0"/>
                </a:cubicBezTo>
                <a:close/>
              </a:path>
            </a:pathLst>
          </a:custGeom>
        </p:spPr>
      </p:pic>
      <p:sp>
        <p:nvSpPr>
          <p:cNvPr id="4" name="Title 3">
            <a:extLst>
              <a:ext uri="{FF2B5EF4-FFF2-40B4-BE49-F238E27FC236}">
                <a16:creationId xmlns:a16="http://schemas.microsoft.com/office/drawing/2014/main" id="{44812757-30A8-173F-A5B5-99AF31AFD964}"/>
              </a:ext>
            </a:extLst>
          </p:cNvPr>
          <p:cNvSpPr>
            <a:spLocks noGrp="1"/>
          </p:cNvSpPr>
          <p:nvPr>
            <p:ph type="title"/>
          </p:nvPr>
        </p:nvSpPr>
        <p:spPr>
          <a:xfrm>
            <a:off x="798786" y="2985822"/>
            <a:ext cx="6332989" cy="2669223"/>
          </a:xfrm>
        </p:spPr>
        <p:txBody>
          <a:bodyPr vert="horz" lIns="91440" tIns="45720" rIns="91440" bIns="45720" rtlCol="0" anchor="b">
            <a:noAutofit/>
          </a:bodyPr>
          <a:lstStyle/>
          <a:p>
            <a:pPr algn="ctr"/>
            <a:r>
              <a:rPr lang="en-US" sz="5400">
                <a:solidFill>
                  <a:schemeClr val="bg1"/>
                </a:solidFill>
              </a:rPr>
              <a:t>Building Self-Determination in High School Through Age 22</a:t>
            </a:r>
            <a:br>
              <a:rPr lang="en-US" sz="5400">
                <a:solidFill>
                  <a:schemeClr val="bg1"/>
                </a:solidFill>
              </a:rPr>
            </a:br>
            <a:r>
              <a:rPr lang="en-US" sz="5400">
                <a:solidFill>
                  <a:schemeClr val="bg1"/>
                </a:solidFill>
              </a:rPr>
              <a:t>Own It!</a:t>
            </a:r>
          </a:p>
        </p:txBody>
      </p:sp>
    </p:spTree>
    <p:extLst>
      <p:ext uri="{BB962C8B-B14F-4D97-AF65-F5344CB8AC3E}">
        <p14:creationId xmlns:p14="http://schemas.microsoft.com/office/powerpoint/2010/main" val="568768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145895" y="216591"/>
            <a:ext cx="9412235" cy="1325563"/>
          </a:xfrm>
        </p:spPr>
        <p:txBody>
          <a:bodyPr>
            <a:normAutofit/>
          </a:bodyPr>
          <a:lstStyle/>
          <a:p>
            <a:r>
              <a:rPr lang="en-US" sz="4400"/>
              <a:t>High School - 22 Activities</a:t>
            </a:r>
            <a:r>
              <a:rPr lang="en-US" sz="4400">
                <a:solidFill>
                  <a:schemeClr val="bg1"/>
                </a:solidFill>
              </a:rPr>
              <a:t>#1 #2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145895" y="1738620"/>
            <a:ext cx="10028923" cy="4135670"/>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Set high expectations for the child with the school, providers, and practitioners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Encourage the child to take more of a lead in the IEP process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Talk about strengths, challenges, accommodations</a:t>
            </a:r>
          </a:p>
          <a:p>
            <a:pPr lvl="1">
              <a:spcBef>
                <a:spcPts val="1000"/>
              </a:spcBef>
              <a:defRPr/>
            </a:pPr>
            <a:r>
              <a:rPr lang="en-US" sz="2800">
                <a:solidFill>
                  <a:prstClr val="black"/>
                </a:solidFill>
                <a:latin typeface="Arial" panose="020B0604020202020204" pitchFamily="34" charset="0"/>
                <a:cs typeface="Arial" panose="020B0604020202020204" pitchFamily="34" charset="0"/>
              </a:rPr>
              <a:t>Create transition goals for employment, education, daily living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Arial" panose="020B0604020202020204" pitchFamily="34" charset="0"/>
                <a:cs typeface="Arial" panose="020B0604020202020204" pitchFamily="34" charset="0"/>
              </a:rPr>
              <a:t>Discuss rights and responsibilities as an adult</a:t>
            </a:r>
          </a:p>
          <a:p>
            <a:pPr lvl="1">
              <a:spcBef>
                <a:spcPts val="1000"/>
              </a:spcBef>
              <a:defRPr/>
            </a:pPr>
            <a:r>
              <a:rPr lang="en-US">
                <a:solidFill>
                  <a:prstClr val="black"/>
                </a:solidFill>
                <a:latin typeface="Arial" panose="020B0604020202020204" pitchFamily="34" charset="0"/>
                <a:cs typeface="Arial" panose="020B0604020202020204" pitchFamily="34" charset="0"/>
              </a:rPr>
              <a:t>Have the hard conversations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Foster decision making through:</a:t>
            </a:r>
          </a:p>
          <a:p>
            <a:pPr lvl="1">
              <a:spcBef>
                <a:spcPts val="1000"/>
              </a:spcBef>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Financial literacy</a:t>
            </a:r>
          </a:p>
          <a:p>
            <a:pPr lvl="1">
              <a:spcBef>
                <a:spcPts val="1000"/>
              </a:spcBef>
              <a:defRPr/>
            </a:pPr>
            <a:r>
              <a:rPr lang="en-US">
                <a:solidFill>
                  <a:prstClr val="black"/>
                </a:solidFill>
                <a:latin typeface="Arial" panose="020B0604020202020204" pitchFamily="34" charset="0"/>
                <a:cs typeface="Arial" panose="020B0604020202020204" pitchFamily="34" charset="0"/>
              </a:rPr>
              <a:t>Registering to vote</a:t>
            </a: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461D43-B739-6B49-FBE7-C7E603E1B9E2}"/>
              </a:ext>
            </a:extLst>
          </p:cNvPr>
          <p:cNvPicPr>
            <a:picLocks noChangeAspect="1"/>
          </p:cNvPicPr>
          <p:nvPr/>
        </p:nvPicPr>
        <p:blipFill>
          <a:blip r:embed="rId2"/>
          <a:stretch>
            <a:fillRect/>
          </a:stretch>
        </p:blipFill>
        <p:spPr>
          <a:xfrm>
            <a:off x="8381422" y="3700130"/>
            <a:ext cx="2972380" cy="2278497"/>
          </a:xfrm>
          <a:prstGeom prst="rect">
            <a:avLst/>
          </a:prstGeom>
        </p:spPr>
      </p:pic>
    </p:spTree>
    <p:extLst>
      <p:ext uri="{BB962C8B-B14F-4D97-AF65-F5344CB8AC3E}">
        <p14:creationId xmlns:p14="http://schemas.microsoft.com/office/powerpoint/2010/main" val="3917075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D106-957A-5E43-8CE1-ECB4BBFAE268}"/>
              </a:ext>
            </a:extLst>
          </p:cNvPr>
          <p:cNvSpPr>
            <a:spLocks noGrp="1"/>
          </p:cNvSpPr>
          <p:nvPr>
            <p:ph type="title"/>
          </p:nvPr>
        </p:nvSpPr>
        <p:spPr>
          <a:xfrm>
            <a:off x="1145895" y="340276"/>
            <a:ext cx="7766993" cy="1325563"/>
          </a:xfrm>
        </p:spPr>
        <p:txBody>
          <a:bodyPr>
            <a:normAutofit/>
          </a:bodyPr>
          <a:lstStyle/>
          <a:p>
            <a:r>
              <a:rPr lang="en-US" sz="4400"/>
              <a:t>High School- 22 Activities</a:t>
            </a:r>
            <a:r>
              <a:rPr lang="en-US" sz="4400">
                <a:solidFill>
                  <a:schemeClr val="bg1"/>
                </a:solidFill>
              </a:rPr>
              <a:t>#1 #2</a:t>
            </a:r>
          </a:p>
        </p:txBody>
      </p:sp>
      <p:sp>
        <p:nvSpPr>
          <p:cNvPr id="3" name="Content Placeholder 2">
            <a:extLst>
              <a:ext uri="{FF2B5EF4-FFF2-40B4-BE49-F238E27FC236}">
                <a16:creationId xmlns:a16="http://schemas.microsoft.com/office/drawing/2014/main" id="{FD4D4978-AEDA-330E-59E2-BD8E298C6BD5}"/>
              </a:ext>
            </a:extLst>
          </p:cNvPr>
          <p:cNvSpPr>
            <a:spLocks noGrp="1"/>
          </p:cNvSpPr>
          <p:nvPr>
            <p:ph idx="1"/>
          </p:nvPr>
        </p:nvSpPr>
        <p:spPr>
          <a:xfrm>
            <a:off x="1230956" y="1453512"/>
            <a:ext cx="10207907" cy="4135670"/>
          </a:xfr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Assist child to visit postsecondary environments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Apartments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Schools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Banks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Recreation sites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Health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Participate in</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Community Activities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Churches</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Social engagements</a:t>
            </a:r>
          </a:p>
          <a:p>
            <a:pPr lvl="1">
              <a:spcBef>
                <a:spcPts val="1000"/>
              </a:spcBef>
              <a:defRPr/>
            </a:pPr>
            <a:endParaRPr lang="en-US">
              <a:solidFill>
                <a:prstClr val="black"/>
              </a:solidFill>
              <a:latin typeface="Arial" panose="020B0604020202020204" pitchFamily="34" charset="0"/>
              <a:cs typeface="Arial" panose="020B0604020202020204" pitchFamily="34" charset="0"/>
            </a:endParaRP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1">
              <a:spcBef>
                <a:spcPts val="1000"/>
              </a:spcBef>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662691-B28D-A6A5-3C08-C535504AE238}"/>
              </a:ext>
            </a:extLst>
          </p:cNvPr>
          <p:cNvPicPr>
            <a:picLocks noChangeAspect="1"/>
          </p:cNvPicPr>
          <p:nvPr/>
        </p:nvPicPr>
        <p:blipFill>
          <a:blip r:embed="rId2"/>
          <a:stretch>
            <a:fillRect/>
          </a:stretch>
        </p:blipFill>
        <p:spPr>
          <a:xfrm>
            <a:off x="8297944" y="3800133"/>
            <a:ext cx="2975106" cy="2280102"/>
          </a:xfrm>
          <a:prstGeom prst="rect">
            <a:avLst/>
          </a:prstGeom>
        </p:spPr>
      </p:pic>
    </p:spTree>
    <p:extLst>
      <p:ext uri="{BB962C8B-B14F-4D97-AF65-F5344CB8AC3E}">
        <p14:creationId xmlns:p14="http://schemas.microsoft.com/office/powerpoint/2010/main" val="5706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normAutofit fontScale="90000"/>
          </a:bodyPr>
          <a:lstStyle/>
          <a:p>
            <a:r>
              <a:rPr lang="en-US"/>
              <a:t>What Does the Research Show? </a:t>
            </a:r>
            <a:r>
              <a:rPr lang="en-US">
                <a:solidFill>
                  <a:schemeClr val="bg1"/>
                </a:solidFill>
              </a:rPr>
              <a:t>#1</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normAutofit/>
          </a:bodyPr>
          <a:lstStyle/>
          <a:p>
            <a:r>
              <a:rPr lang="en-US">
                <a:solidFill>
                  <a:srgbClr val="0A1551"/>
                </a:solidFill>
                <a:effectLst/>
                <a:ea typeface="Times New Roman" panose="02020603050405020304" pitchFamily="18" charset="0"/>
              </a:rPr>
              <a:t>Self-determination is a necessary skill for students to transition successfully to their postschool environment. </a:t>
            </a:r>
          </a:p>
          <a:p>
            <a:r>
              <a:rPr lang="en-US">
                <a:solidFill>
                  <a:prstClr val="black"/>
                </a:solidFill>
              </a:rPr>
              <a:t>For students to acquire self-determination skills, they need instruction and safe settings in which to practice such skills. (</a:t>
            </a:r>
            <a:r>
              <a:rPr lang="en-US" b="1" err="1">
                <a:solidFill>
                  <a:prstClr val="black"/>
                </a:solidFill>
              </a:rPr>
              <a:t>Gradoudas</a:t>
            </a:r>
            <a:r>
              <a:rPr lang="en-US" b="1">
                <a:solidFill>
                  <a:prstClr val="black"/>
                </a:solidFill>
              </a:rPr>
              <a:t>, 2014)</a:t>
            </a:r>
          </a:p>
          <a:p>
            <a:r>
              <a:rPr lang="en-US" altLang="en-US">
                <a:solidFill>
                  <a:prstClr val="black"/>
                </a:solidFill>
              </a:rPr>
              <a:t>Providing support for student self-determination in school settings is one way to enhance student learning and improve important post-school outcomes. </a:t>
            </a:r>
            <a:r>
              <a:rPr lang="en-US" altLang="en-US" b="1">
                <a:solidFill>
                  <a:prstClr val="black"/>
                </a:solidFill>
              </a:rPr>
              <a:t>(Deci &amp; Ryan, 2004)</a:t>
            </a:r>
            <a:endParaRPr lang="en-US" b="1">
              <a:solidFill>
                <a:prstClr val="black"/>
              </a:solidFill>
            </a:endParaRPr>
          </a:p>
          <a:p>
            <a:endParaRPr lang="en-US" altLang="en-US" sz="2200">
              <a:solidFill>
                <a:prstClr val="black"/>
              </a:solidFill>
            </a:endParaRPr>
          </a:p>
          <a:p>
            <a:endParaRPr lang="en-US" sz="2800">
              <a:solidFill>
                <a:srgbClr val="0A1551"/>
              </a:solidFill>
              <a:effectLst/>
              <a:latin typeface="Helvetica" panose="020B0604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531455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99F503-73C1-55D6-749B-69C9A3AC70B8}"/>
              </a:ext>
            </a:extLst>
          </p:cNvPr>
          <p:cNvSpPr>
            <a:spLocks noGrp="1"/>
          </p:cNvSpPr>
          <p:nvPr>
            <p:ph type="title"/>
          </p:nvPr>
        </p:nvSpPr>
        <p:spPr>
          <a:xfrm>
            <a:off x="977729" y="2112579"/>
            <a:ext cx="2932120" cy="1645505"/>
          </a:xfrm>
        </p:spPr>
        <p:txBody>
          <a:bodyPr>
            <a:noAutofit/>
          </a:bodyPr>
          <a:lstStyle/>
          <a:p>
            <a:r>
              <a:rPr lang="en-US" sz="4400"/>
              <a:t>Goal Plan Template</a:t>
            </a:r>
          </a:p>
        </p:txBody>
      </p:sp>
      <p:pic>
        <p:nvPicPr>
          <p:cNvPr id="7" name="Content Placeholder 6" descr="Goal Plan Template from Virginia's I'm Determined project with hyperlink">
            <a:hlinkClick r:id="rId2"/>
            <a:extLst>
              <a:ext uri="{FF2B5EF4-FFF2-40B4-BE49-F238E27FC236}">
                <a16:creationId xmlns:a16="http://schemas.microsoft.com/office/drawing/2014/main" id="{D12C9EDE-D226-4411-0BCA-9340F627A29F}"/>
              </a:ext>
            </a:extLst>
          </p:cNvPr>
          <p:cNvPicPr>
            <a:picLocks noGrp="1" noChangeAspect="1"/>
          </p:cNvPicPr>
          <p:nvPr>
            <p:ph idx="1"/>
          </p:nvPr>
        </p:nvPicPr>
        <p:blipFill>
          <a:blip r:embed="rId3"/>
          <a:stretch>
            <a:fillRect/>
          </a:stretch>
        </p:blipFill>
        <p:spPr>
          <a:xfrm>
            <a:off x="4458317" y="59102"/>
            <a:ext cx="7501055" cy="5880390"/>
          </a:xfrm>
        </p:spPr>
      </p:pic>
    </p:spTree>
    <p:extLst>
      <p:ext uri="{BB962C8B-B14F-4D97-AF65-F5344CB8AC3E}">
        <p14:creationId xmlns:p14="http://schemas.microsoft.com/office/powerpoint/2010/main" val="1666624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89E1C-9F39-7A4D-59E7-2534E3B29983}"/>
              </a:ext>
            </a:extLst>
          </p:cNvPr>
          <p:cNvSpPr>
            <a:spLocks noGrp="1"/>
          </p:cNvSpPr>
          <p:nvPr>
            <p:ph type="title"/>
          </p:nvPr>
        </p:nvSpPr>
        <p:spPr>
          <a:xfrm>
            <a:off x="1145894" y="365125"/>
            <a:ext cx="10581818" cy="1325563"/>
          </a:xfrm>
        </p:spPr>
        <p:txBody>
          <a:bodyPr>
            <a:normAutofit/>
          </a:bodyPr>
          <a:lstStyle/>
          <a:p>
            <a:r>
              <a:rPr lang="en-US" sz="4000"/>
              <a:t>Voting Assistance for People with Disabilities</a:t>
            </a:r>
          </a:p>
        </p:txBody>
      </p:sp>
      <p:pic>
        <p:nvPicPr>
          <p:cNvPr id="3" name="Content Placeholder 2" descr="Screenshot from Georgia Secretary of State Elections website on Voting Assistance for People with Disabilities">
            <a:hlinkClick r:id="rId2"/>
            <a:extLst>
              <a:ext uri="{FF2B5EF4-FFF2-40B4-BE49-F238E27FC236}">
                <a16:creationId xmlns:a16="http://schemas.microsoft.com/office/drawing/2014/main" id="{BAE91EFE-B68F-02E6-AFAE-2BAD073DBFC6}"/>
              </a:ext>
            </a:extLst>
          </p:cNvPr>
          <p:cNvPicPr>
            <a:picLocks noGrp="1" noChangeAspect="1"/>
          </p:cNvPicPr>
          <p:nvPr>
            <p:ph idx="1"/>
          </p:nvPr>
        </p:nvPicPr>
        <p:blipFill>
          <a:blip r:embed="rId3"/>
          <a:stretch>
            <a:fillRect/>
          </a:stretch>
        </p:blipFill>
        <p:spPr>
          <a:xfrm>
            <a:off x="1145894" y="1703940"/>
            <a:ext cx="7971708" cy="4557229"/>
          </a:xfrm>
        </p:spPr>
      </p:pic>
      <p:pic>
        <p:nvPicPr>
          <p:cNvPr id="6" name="Picture 5" descr="Secretary of State Brad Raffensperger seal">
            <a:extLst>
              <a:ext uri="{FF2B5EF4-FFF2-40B4-BE49-F238E27FC236}">
                <a16:creationId xmlns:a16="http://schemas.microsoft.com/office/drawing/2014/main" id="{352246D3-4A22-A600-596C-A6C62B2E8585}"/>
              </a:ext>
            </a:extLst>
          </p:cNvPr>
          <p:cNvPicPr>
            <a:picLocks noChangeAspect="1"/>
          </p:cNvPicPr>
          <p:nvPr/>
        </p:nvPicPr>
        <p:blipFill>
          <a:blip r:embed="rId4"/>
          <a:stretch>
            <a:fillRect/>
          </a:stretch>
        </p:blipFill>
        <p:spPr>
          <a:xfrm>
            <a:off x="9854694" y="2082994"/>
            <a:ext cx="1873018" cy="1873018"/>
          </a:xfrm>
          <a:prstGeom prst="rect">
            <a:avLst/>
          </a:prstGeom>
        </p:spPr>
      </p:pic>
    </p:spTree>
    <p:extLst>
      <p:ext uri="{BB962C8B-B14F-4D97-AF65-F5344CB8AC3E}">
        <p14:creationId xmlns:p14="http://schemas.microsoft.com/office/powerpoint/2010/main" val="22790019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B581-7897-BAD3-7777-82A3053EFD98}"/>
              </a:ext>
            </a:extLst>
          </p:cNvPr>
          <p:cNvSpPr>
            <a:spLocks noGrp="1"/>
          </p:cNvSpPr>
          <p:nvPr>
            <p:ph type="title"/>
          </p:nvPr>
        </p:nvSpPr>
        <p:spPr/>
        <p:txBody>
          <a:bodyPr/>
          <a:lstStyle/>
          <a:p>
            <a:r>
              <a:rPr lang="en-US"/>
              <a:t>Prioritize</a:t>
            </a:r>
            <a:endParaRPr lang="en-US">
              <a:solidFill>
                <a:schemeClr val="bg1"/>
              </a:solidFill>
            </a:endParaRPr>
          </a:p>
        </p:txBody>
      </p:sp>
      <p:sp>
        <p:nvSpPr>
          <p:cNvPr id="6" name="Content Placeholder 5">
            <a:extLst>
              <a:ext uri="{FF2B5EF4-FFF2-40B4-BE49-F238E27FC236}">
                <a16:creationId xmlns:a16="http://schemas.microsoft.com/office/drawing/2014/main" id="{593237A5-B407-5D90-F6F4-10D20BB69D7F}"/>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Independence/ Inter-dependence</a:t>
            </a:r>
          </a:p>
          <a:p>
            <a:r>
              <a:rPr lang="en-US">
                <a:latin typeface="Arial" panose="020B0604020202020204" pitchFamily="34" charset="0"/>
                <a:cs typeface="Arial" panose="020B0604020202020204" pitchFamily="34" charset="0"/>
              </a:rPr>
              <a:t>Adult goals and dreams</a:t>
            </a:r>
          </a:p>
          <a:p>
            <a:r>
              <a:rPr lang="en-US">
                <a:latin typeface="Arial" panose="020B0604020202020204" pitchFamily="34" charset="0"/>
                <a:cs typeface="Arial" panose="020B0604020202020204" pitchFamily="34" charset="0"/>
              </a:rPr>
              <a:t>Mobility</a:t>
            </a:r>
          </a:p>
          <a:p>
            <a:r>
              <a:rPr lang="en-US">
                <a:latin typeface="Arial" panose="020B0604020202020204" pitchFamily="34" charset="0"/>
                <a:cs typeface="Arial" panose="020B0604020202020204" pitchFamily="34" charset="0"/>
              </a:rPr>
              <a:t>Self-advocacy</a:t>
            </a:r>
          </a:p>
        </p:txBody>
      </p:sp>
    </p:spTree>
    <p:extLst>
      <p:ext uri="{BB962C8B-B14F-4D97-AF65-F5344CB8AC3E}">
        <p14:creationId xmlns:p14="http://schemas.microsoft.com/office/powerpoint/2010/main" val="27620622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387C-95D8-4E2C-90E5-197900215590}"/>
              </a:ext>
            </a:extLst>
          </p:cNvPr>
          <p:cNvSpPr>
            <a:spLocks noGrp="1"/>
          </p:cNvSpPr>
          <p:nvPr>
            <p:ph type="title"/>
          </p:nvPr>
        </p:nvSpPr>
        <p:spPr/>
        <p:txBody>
          <a:bodyPr>
            <a:normAutofit/>
          </a:bodyPr>
          <a:lstStyle/>
          <a:p>
            <a:r>
              <a:rPr lang="en-US" sz="4400"/>
              <a:t>Questions?</a:t>
            </a:r>
          </a:p>
        </p:txBody>
      </p:sp>
      <p:sp>
        <p:nvSpPr>
          <p:cNvPr id="3" name="Content Placeholder 2">
            <a:extLst>
              <a:ext uri="{FF2B5EF4-FFF2-40B4-BE49-F238E27FC236}">
                <a16:creationId xmlns:a16="http://schemas.microsoft.com/office/drawing/2014/main" id="{4CDF3DEA-40C1-47BF-9DB5-63CEE3E017A4}"/>
              </a:ext>
            </a:extLst>
          </p:cNvPr>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group of people dancing in celebration.">
            <a:extLst>
              <a:ext uri="{FF2B5EF4-FFF2-40B4-BE49-F238E27FC236}">
                <a16:creationId xmlns:a16="http://schemas.microsoft.com/office/drawing/2014/main" id="{057E537A-7605-48B3-A28D-7629C9442B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38411" y="2741845"/>
            <a:ext cx="5715000" cy="3219450"/>
          </a:xfrm>
          <a:prstGeom prst="rect">
            <a:avLst/>
          </a:prstGeom>
        </p:spPr>
      </p:pic>
      <p:pic>
        <p:nvPicPr>
          <p:cNvPr id="8" name="Picture 7" descr="Starburst">
            <a:extLst>
              <a:ext uri="{FF2B5EF4-FFF2-40B4-BE49-F238E27FC236}">
                <a16:creationId xmlns:a16="http://schemas.microsoft.com/office/drawing/2014/main" id="{8856F33C-0CA3-4956-A546-DD6C937BF1C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73245" y="-242211"/>
            <a:ext cx="4188021" cy="4135671"/>
          </a:xfrm>
          <a:prstGeom prst="rect">
            <a:avLst/>
          </a:prstGeom>
        </p:spPr>
      </p:pic>
    </p:spTree>
    <p:extLst>
      <p:ext uri="{BB962C8B-B14F-4D97-AF65-F5344CB8AC3E}">
        <p14:creationId xmlns:p14="http://schemas.microsoft.com/office/powerpoint/2010/main" val="1094721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153C-7A4C-09EB-0401-C974C3998F69}"/>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AE001C95-1688-98CA-FC89-B4BF7EA69F87}"/>
              </a:ext>
            </a:extLst>
          </p:cNvPr>
          <p:cNvSpPr>
            <a:spLocks noGrp="1"/>
          </p:cNvSpPr>
          <p:nvPr>
            <p:ph idx="1"/>
          </p:nvPr>
        </p:nvSpPr>
        <p:spPr/>
        <p:txBody>
          <a:bodyPr/>
          <a:lstStyle/>
          <a:p>
            <a:r>
              <a:rPr lang="en-US">
                <a:latin typeface="Arial" panose="020B0604020202020204" pitchFamily="34" charset="0"/>
                <a:cs typeface="Arial" panose="020B0604020202020204" pitchFamily="34" charset="0"/>
                <a:hlinkClick r:id="rId2"/>
              </a:rPr>
              <a:t>Person-Centered Planning Facilitator's Guide</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hlinkClick r:id="rId3"/>
              </a:rPr>
              <a:t>GaDOE list of Virtual Self-Determination Activities</a:t>
            </a:r>
            <a:endParaRPr lang="en-US">
              <a:latin typeface="Arial" panose="020B0604020202020204" pitchFamily="34" charset="0"/>
              <a:cs typeface="Arial" panose="020B0604020202020204" pitchFamily="34" charset="0"/>
              <a:hlinkClick r:id="rId4"/>
            </a:endParaRPr>
          </a:p>
          <a:p>
            <a:r>
              <a:rPr lang="en-US">
                <a:latin typeface="Arial" panose="020B0604020202020204" pitchFamily="34" charset="0"/>
                <a:cs typeface="Arial" panose="020B0604020202020204" pitchFamily="34" charset="0"/>
                <a:hlinkClick r:id="rId4"/>
              </a:rPr>
              <a:t>Self-Determined Learning Model of Instruction: Lesson Plans</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 Coastal GLRS and Southeast GLRS product</a:t>
            </a:r>
          </a:p>
        </p:txBody>
      </p:sp>
    </p:spTree>
    <p:extLst>
      <p:ext uri="{BB962C8B-B14F-4D97-AF65-F5344CB8AC3E}">
        <p14:creationId xmlns:p14="http://schemas.microsoft.com/office/powerpoint/2010/main" val="26564253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r>
              <a:rPr lang="en-US"/>
              <a:t>Contact Information</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sz="half" idx="1"/>
          </p:nvPr>
        </p:nvSpPr>
        <p:spPr/>
        <p:txBody>
          <a:bodyPr/>
          <a:lstStyle/>
          <a:p>
            <a:pPr marL="0" indent="0" algn="ctr">
              <a:buNone/>
            </a:pPr>
            <a:r>
              <a:rPr lang="en-US" dirty="0"/>
              <a:t>Elise James</a:t>
            </a:r>
          </a:p>
          <a:p>
            <a:pPr marL="0" indent="0" algn="ctr">
              <a:buNone/>
            </a:pPr>
            <a:r>
              <a:rPr lang="en-US" dirty="0"/>
              <a:t>Program Specialist Transition Postschool Outcomes and Section 504</a:t>
            </a:r>
          </a:p>
          <a:p>
            <a:pPr marL="0" indent="0" algn="ctr">
              <a:buNone/>
            </a:pPr>
            <a:r>
              <a:rPr lang="en-US" dirty="0"/>
              <a:t>404-326-0421</a:t>
            </a:r>
          </a:p>
          <a:p>
            <a:pPr marL="0" indent="0" algn="ctr">
              <a:buNone/>
            </a:pPr>
            <a:r>
              <a:rPr lang="en-US" dirty="0">
                <a:hlinkClick r:id="rId2"/>
              </a:rPr>
              <a:t>ejames@doe.k12.ga.us</a:t>
            </a:r>
            <a:r>
              <a:rPr lang="en-US" dirty="0"/>
              <a:t> </a:t>
            </a:r>
          </a:p>
        </p:txBody>
      </p:sp>
      <p:sp>
        <p:nvSpPr>
          <p:cNvPr id="2" name="Content Placeholder 1">
            <a:extLst>
              <a:ext uri="{FF2B5EF4-FFF2-40B4-BE49-F238E27FC236}">
                <a16:creationId xmlns:a16="http://schemas.microsoft.com/office/drawing/2014/main" id="{DF34E78C-9684-6E4C-B6E6-9F2C8C9F051E}"/>
              </a:ext>
            </a:extLst>
          </p:cNvPr>
          <p:cNvSpPr>
            <a:spLocks noGrp="1"/>
          </p:cNvSpPr>
          <p:nvPr>
            <p:ph sz="half" idx="2"/>
          </p:nvPr>
        </p:nvSpPr>
        <p:spPr>
          <a:xfrm>
            <a:off x="6096000" y="1825625"/>
            <a:ext cx="5440326" cy="4135670"/>
          </a:xfrm>
        </p:spPr>
        <p:txBody>
          <a:bodyPr/>
          <a:lstStyle/>
          <a:p>
            <a:pPr marL="0" indent="0" algn="ctr">
              <a:buNone/>
            </a:pPr>
            <a:r>
              <a:rPr lang="en-US" dirty="0"/>
              <a:t>LaTanya Barkley-Washington</a:t>
            </a:r>
          </a:p>
          <a:p>
            <a:pPr marL="0" indent="0" algn="ctr">
              <a:buNone/>
            </a:pPr>
            <a:r>
              <a:rPr lang="en-US" dirty="0"/>
              <a:t>Program Manager</a:t>
            </a:r>
          </a:p>
          <a:p>
            <a:pPr marL="0" indent="0" algn="ctr">
              <a:buNone/>
            </a:pPr>
            <a:r>
              <a:rPr lang="en-US" dirty="0"/>
              <a:t>Outreach, IDEA Ombudsman</a:t>
            </a:r>
          </a:p>
          <a:p>
            <a:pPr marL="0" indent="0" algn="ctr">
              <a:buNone/>
            </a:pPr>
            <a:r>
              <a:rPr lang="en-US" dirty="0">
                <a:hlinkClick r:id="rId3"/>
              </a:rPr>
              <a:t>latanya.barkley@doe.k12.ga.us</a:t>
            </a:r>
            <a:endParaRPr lang="en-US" dirty="0"/>
          </a:p>
          <a:p>
            <a:pPr algn="ctr"/>
            <a:endParaRPr lang="en-US" dirty="0"/>
          </a:p>
          <a:p>
            <a:pPr algn="ctr"/>
            <a:endParaRPr lang="en-US" dirty="0"/>
          </a:p>
        </p:txBody>
      </p:sp>
    </p:spTree>
    <p:extLst>
      <p:ext uri="{BB962C8B-B14F-4D97-AF65-F5344CB8AC3E}">
        <p14:creationId xmlns:p14="http://schemas.microsoft.com/office/powerpoint/2010/main" val="2794580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145894" y="365125"/>
            <a:ext cx="10389614" cy="1325563"/>
          </a:xfrm>
        </p:spPr>
        <p:txBody>
          <a:bodyPr/>
          <a:lstStyle/>
          <a:p>
            <a:r>
              <a:rPr lang="en-US">
                <a:solidFill>
                  <a:schemeClr val="accent6">
                    <a:lumMod val="75000"/>
                  </a:schemeClr>
                </a:solidFill>
              </a:rPr>
              <a:t>What Does the Research Show? </a:t>
            </a:r>
            <a:r>
              <a:rPr lang="en-US">
                <a:solidFill>
                  <a:schemeClr val="bg1"/>
                </a:solidFill>
              </a:rPr>
              <a:t>#2</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en-US">
                <a:solidFill>
                  <a:prstClr val="black"/>
                </a:solidFill>
              </a:rPr>
              <a:t>Provides skill for student to </a:t>
            </a:r>
            <a:r>
              <a:rPr kumimoji="0" lang="en-US" alt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actively participate in the Individualized Education Planning process.”</a:t>
            </a:r>
            <a:r>
              <a:rPr kumimoji="0" lang="en-US" altLang="en-US"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(Deci &amp; Ryan, 2004)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rgbClr val="0A1551"/>
                </a:solidFill>
                <a:ea typeface="Times New Roman" panose="02020603050405020304" pitchFamily="18" charset="0"/>
              </a:rPr>
              <a:t>Building </a:t>
            </a: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self-determination skills in school was generalized to </a:t>
            </a:r>
            <a:r>
              <a:rPr lang="en-US">
                <a:solidFill>
                  <a:srgbClr val="0A1551"/>
                </a:solidFill>
                <a:ea typeface="Times New Roman" panose="02020603050405020304" pitchFamily="18" charset="0"/>
              </a:rPr>
              <a:t>postschool participation </a:t>
            </a: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in college and the workplace. (Eddy, 2010)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Increased attention has been directed toward understanding the development of self-determination in young children.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A1551"/>
                </a:solidFill>
                <a:effectLst/>
                <a:uLnTx/>
                <a:uFillTx/>
                <a:latin typeface="Arial" panose="020B0604020202020204" pitchFamily="34" charset="0"/>
                <a:ea typeface="Times New Roman" panose="02020603050405020304" pitchFamily="18" charset="0"/>
                <a:cs typeface="Arial" panose="020B0604020202020204" pitchFamily="34" charset="0"/>
              </a:rPr>
              <a:t>Families play a critical role in this process. </a:t>
            </a:r>
          </a:p>
          <a:p>
            <a:endParaRPr lang="en-US" sz="2800">
              <a:solidFill>
                <a:srgbClr val="0A1551"/>
              </a:solidFill>
              <a:effectLst/>
              <a:latin typeface="Helvetica" panose="020B0604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4617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CCAE42-838A-4800-80D0-F1FED4914E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3290" y="489816"/>
            <a:ext cx="5600700" cy="4200525"/>
          </a:xfrm>
          <a:prstGeom prst="rect">
            <a:avLst/>
          </a:prstGeom>
        </p:spPr>
      </p:pic>
      <p:sp>
        <p:nvSpPr>
          <p:cNvPr id="2" name="Title 1">
            <a:extLst>
              <a:ext uri="{FF2B5EF4-FFF2-40B4-BE49-F238E27FC236}">
                <a16:creationId xmlns:a16="http://schemas.microsoft.com/office/drawing/2014/main" id="{37B8000E-7C1E-48F6-9C08-FF09BC8984A2}"/>
              </a:ext>
            </a:extLst>
          </p:cNvPr>
          <p:cNvSpPr>
            <a:spLocks noGrp="1"/>
          </p:cNvSpPr>
          <p:nvPr>
            <p:ph type="title"/>
          </p:nvPr>
        </p:nvSpPr>
        <p:spPr/>
        <p:txBody>
          <a:bodyPr>
            <a:normAutofit/>
          </a:bodyPr>
          <a:lstStyle/>
          <a:p>
            <a:r>
              <a:rPr lang="en-US" sz="4400"/>
              <a:t>With Self-Determination Comes Great Power</a:t>
            </a:r>
          </a:p>
        </p:txBody>
      </p:sp>
      <p:pic>
        <p:nvPicPr>
          <p:cNvPr id="6" name="Picture 5">
            <a:extLst>
              <a:ext uri="{FF2B5EF4-FFF2-40B4-BE49-F238E27FC236}">
                <a16:creationId xmlns:a16="http://schemas.microsoft.com/office/drawing/2014/main" id="{F96A4A88-430F-4254-8440-AA75234353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01080" y="1027906"/>
            <a:ext cx="4483677" cy="4452660"/>
          </a:xfrm>
          <a:prstGeom prst="rect">
            <a:avLst/>
          </a:prstGeom>
        </p:spPr>
      </p:pic>
      <p:pic>
        <p:nvPicPr>
          <p:cNvPr id="8" name="Picture 7">
            <a:extLst>
              <a:ext uri="{FF2B5EF4-FFF2-40B4-BE49-F238E27FC236}">
                <a16:creationId xmlns:a16="http://schemas.microsoft.com/office/drawing/2014/main" id="{D1F2CF72-2B1C-4B88-946F-0E84B675B5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7617" y="2085757"/>
            <a:ext cx="2741340" cy="3917374"/>
          </a:xfrm>
          <a:prstGeom prst="rect">
            <a:avLst/>
          </a:prstGeom>
        </p:spPr>
      </p:pic>
      <p:pic>
        <p:nvPicPr>
          <p:cNvPr id="9" name="Picture 8">
            <a:extLst>
              <a:ext uri="{FF2B5EF4-FFF2-40B4-BE49-F238E27FC236}">
                <a16:creationId xmlns:a16="http://schemas.microsoft.com/office/drawing/2014/main" id="{B5632500-9B3C-4C83-BA85-D0E88A3B25E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89537" y="3585152"/>
            <a:ext cx="5237018" cy="2701638"/>
          </a:xfrm>
          <a:prstGeom prst="rect">
            <a:avLst/>
          </a:prstGeom>
        </p:spPr>
      </p:pic>
    </p:spTree>
    <p:extLst>
      <p:ext uri="{BB962C8B-B14F-4D97-AF65-F5344CB8AC3E}">
        <p14:creationId xmlns:p14="http://schemas.microsoft.com/office/powerpoint/2010/main" val="1496303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3200</Words>
  <Application>Microsoft Office PowerPoint</Application>
  <PresentationFormat>Widescreen</PresentationFormat>
  <Paragraphs>438</Paragraphs>
  <Slides>75</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75</vt:i4>
      </vt:variant>
    </vt:vector>
  </HeadingPairs>
  <TitlesOfParts>
    <vt:vector size="84" baseType="lpstr">
      <vt:lpstr>Arial</vt:lpstr>
      <vt:lpstr>Arial Black</vt:lpstr>
      <vt:lpstr>Calibri</vt:lpstr>
      <vt:lpstr>Calibri Light</vt:lpstr>
      <vt:lpstr>Helvetica</vt:lpstr>
      <vt:lpstr>Helvetica LT Std</vt:lpstr>
      <vt:lpstr>Roboto</vt:lpstr>
      <vt:lpstr>Office Theme</vt:lpstr>
      <vt:lpstr>1_Office Theme</vt:lpstr>
      <vt:lpstr>PowerPoint Presentation</vt:lpstr>
      <vt:lpstr>The Importance of Self-Determination Building in Transition Programming</vt:lpstr>
      <vt:lpstr>The Importance of Self-Determination Building in Transition Programming</vt:lpstr>
      <vt:lpstr>Self-Determination is…</vt:lpstr>
      <vt:lpstr>Self-Determination Skills</vt:lpstr>
      <vt:lpstr>Benefits for Students…</vt:lpstr>
      <vt:lpstr>What Does the Research Show? #1</vt:lpstr>
      <vt:lpstr>What Does the Research Show? #2</vt:lpstr>
      <vt:lpstr>With Self-Determination Comes Great Power</vt:lpstr>
      <vt:lpstr>How Can Families Help?</vt:lpstr>
      <vt:lpstr>Building Self-Determination in Preschool and Kindergarten</vt:lpstr>
      <vt:lpstr>Supporting Parents Through the Process</vt:lpstr>
      <vt:lpstr>Preschool Activities#1</vt:lpstr>
      <vt:lpstr>Preschool Activities:#2</vt:lpstr>
      <vt:lpstr>Goal Setting Sample</vt:lpstr>
      <vt:lpstr>Sample Evaluation of Performance</vt:lpstr>
      <vt:lpstr>Consistency and Focus</vt:lpstr>
      <vt:lpstr>Building Self-Determination in Elementary School Upping the Ante</vt:lpstr>
      <vt:lpstr>Elementary Activities #1</vt:lpstr>
      <vt:lpstr>Elementary Activities #2</vt:lpstr>
      <vt:lpstr>Good Day Plan I’m Determined (Virginia)</vt:lpstr>
      <vt:lpstr>Circle of Friends Template</vt:lpstr>
      <vt:lpstr>Reinforce and Focus #1</vt:lpstr>
      <vt:lpstr>Building Self-Determination in Middle School Moving from Adult to  Student-Focus</vt:lpstr>
      <vt:lpstr>Pre-Teen (+) Activities #1 #2</vt:lpstr>
      <vt:lpstr>Pre-Teen (+) Activities  #2</vt:lpstr>
      <vt:lpstr>Pre-Teen(+) Activities #3</vt:lpstr>
      <vt:lpstr>Planning Alternative Tomorrows with Hope (PATH)</vt:lpstr>
      <vt:lpstr>Self-Determined Learning Model of Instruction Phase 1 Template</vt:lpstr>
      <vt:lpstr>Reinforce and Focus #2</vt:lpstr>
      <vt:lpstr>Building Self-Determination in High School Through Age 22 Own It!</vt:lpstr>
      <vt:lpstr>High School - 22 Activities#1 #2</vt:lpstr>
      <vt:lpstr>High School- 22 Activities#1 #2</vt:lpstr>
      <vt:lpstr>Goal Plan Template</vt:lpstr>
      <vt:lpstr>Voting Assistance for People with Disabilities</vt:lpstr>
      <vt:lpstr>Prioritize</vt:lpstr>
      <vt:lpstr>Questions?</vt:lpstr>
      <vt:lpstr>Resources</vt:lpstr>
      <vt:lpstr>Contact Information</vt:lpstr>
      <vt:lpstr>Self-Determination is…</vt:lpstr>
      <vt:lpstr>Self-Determination Skills</vt:lpstr>
      <vt:lpstr>Benefits for Students…</vt:lpstr>
      <vt:lpstr>What Does the Research Show? #1</vt:lpstr>
      <vt:lpstr>What Does the Research Show? #2</vt:lpstr>
      <vt:lpstr>With Self-Determination Comes Great Power</vt:lpstr>
      <vt:lpstr>How Can Families Help?</vt:lpstr>
      <vt:lpstr>Building Self-Determination in Preschool and Kindergarten</vt:lpstr>
      <vt:lpstr>Supporting Parents Through the Process</vt:lpstr>
      <vt:lpstr>Preschool Activities#1</vt:lpstr>
      <vt:lpstr>Preschool Activities:#2</vt:lpstr>
      <vt:lpstr>Goal Setting Sample</vt:lpstr>
      <vt:lpstr>Sample Evaluation of Performance</vt:lpstr>
      <vt:lpstr>Consistency and Focus</vt:lpstr>
      <vt:lpstr>Building Self-Determination in Elementary School Upping the Ante</vt:lpstr>
      <vt:lpstr>Elementary Activities #1</vt:lpstr>
      <vt:lpstr>Elementary Activities #2</vt:lpstr>
      <vt:lpstr>Good Day Plan I’m Determined (Virginia)</vt:lpstr>
      <vt:lpstr>Circle of Friends Template</vt:lpstr>
      <vt:lpstr>Reinforce and Focus #1</vt:lpstr>
      <vt:lpstr>Building Self-Determination in Middle School Moving from Adult to  Student-Focus</vt:lpstr>
      <vt:lpstr>Pre-Teen (+) Activities #1 #2</vt:lpstr>
      <vt:lpstr>Pre-Teen (+) Activities  #2</vt:lpstr>
      <vt:lpstr>Pre-Teen(+) Activities #3</vt:lpstr>
      <vt:lpstr>Planning Alternative Tomorrows with Hope (PATH)</vt:lpstr>
      <vt:lpstr>Self-Determined Learning Model of Instruction Phase 1 Template</vt:lpstr>
      <vt:lpstr>Reinforce and Focus #2</vt:lpstr>
      <vt:lpstr>Building Self-Determination in High School Through Age 22 Own It!</vt:lpstr>
      <vt:lpstr>High School - 22 Activities#1 #2</vt:lpstr>
      <vt:lpstr>High School- 22 Activities#1 #2</vt:lpstr>
      <vt:lpstr>Goal Plan Template</vt:lpstr>
      <vt:lpstr>Voting Assistance for People with Disabilities</vt:lpstr>
      <vt:lpstr>Prioritize</vt:lpstr>
      <vt:lpstr>Questions?</vt:lpstr>
      <vt:lpstr>Resources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Ladd</dc:creator>
  <cp:lastModifiedBy>Anne Ladd</cp:lastModifiedBy>
  <cp:revision>1</cp:revision>
  <dcterms:created xsi:type="dcterms:W3CDTF">2023-08-25T14:02:28Z</dcterms:created>
  <dcterms:modified xsi:type="dcterms:W3CDTF">2023-08-25T14:02:49Z</dcterms:modified>
</cp:coreProperties>
</file>