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3.png" ContentType="image/png"/>
  <Override PartName="/ppt/media/image1.jpeg" ContentType="image/jpe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06892D8-FC63-4C7F-A56C-7B61B0BA9D45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520" cy="3428280"/>
          </a:xfrm>
          <a:prstGeom prst="rect">
            <a:avLst/>
          </a:prstGeom>
        </p:spPr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In this session, we will delve into the Facilitated IEP (FIEP) process, a powerful approach designed to foster collaboration, prevent conflicts, and lead to meaningful IEPs that truly support students' needs.</a:t>
            </a: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</p:spPr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Define what FIEP is and how it differs from a traditional IEP process.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Highlight the importance of facilitation in promoting collaboration and reducing conflict.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Set the stage for how FIEP will be discussed in relation to supporting families, best practices, and building trust.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</p:spPr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Emphasize the importance of families feeling confident, informed, and supported during the IEP process.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Discuss the role of administrators and mentors in preparing families for these meetings.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Share how providing resources and clear communication can alleviate family stress and lead to better outcomes.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</p:spPr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Discuss the value of engaging with families early in the process.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Provide examples of materials and resources that can help families understand their role in the IEP.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Suggest hosting pre-meeting consultations to set expectations and answer questions.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Outline actionable best practices that make FIEP meetings more productive. (Agreements, ASPIRE, Agendas)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Discuss the importance of a structured agenda to keep meetings focused and efficient.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Highlight active listening and problem solving key tools to foster collaboration and resolve conflicts.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</p:spPr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Mention region IEP team members being trained in the FIEP process.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Discuss the creation of resources and GaDOE materials that support FIEP.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Encourage continuous improvement through feedback from team members and families.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Explain how FIEP can build trust between families and school teams.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Discuss the importance of transparency and clear communication throughout the process.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Highlight how demonstrating empathy and understanding can strengthen relationships and lead to better educational outcomes.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Share real-world examples of how FIEP has positively impacted families and schools.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Discuss specific cases where FIEP led to improved outcomes, reduced conflict, or strengthened relationships.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Use these stories to illustrate the tangible benefits of adopting FIEP practices.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1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ldImg"/>
          </p:nvPr>
        </p:nvSpPr>
        <p:spPr>
          <a:xfrm>
            <a:off x="381240" y="685800"/>
            <a:ext cx="6095160" cy="3428280"/>
          </a:xfrm>
          <a:prstGeom prst="rect">
            <a:avLst/>
          </a:prstGeom>
        </p:spPr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Recap the key takeaways from the session.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Encourage attendees to consider how they can apply these strategies and best practices in their own districts.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100" spc="-1" strike="noStrike">
                <a:latin typeface="Arial"/>
                <a:ea typeface="Arial"/>
              </a:rPr>
              <a:t>Provide a few actionable tips they can start implementing immediately.</a:t>
            </a:r>
            <a:endParaRPr b="0" lang="en-US" sz="11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1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32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71960" y="3334320"/>
            <a:ext cx="822132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71960" y="333432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84680" y="333432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51880" y="191916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31440" y="191916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71960" y="333432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51880" y="333432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31440" y="333432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71960" y="1919160"/>
            <a:ext cx="8221320" cy="2709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32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71960" y="693000"/>
            <a:ext cx="8221320" cy="3983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71960" y="333432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71960" y="1919160"/>
            <a:ext cx="8221320" cy="2709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84680" y="333432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71960" y="3334320"/>
            <a:ext cx="822132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32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71960" y="3334320"/>
            <a:ext cx="822132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71960" y="333432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84680" y="333432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51880" y="191916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31440" y="191916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71960" y="333432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51880" y="333432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31440" y="3334320"/>
            <a:ext cx="264708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32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71960" y="693000"/>
            <a:ext cx="8221320" cy="3983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71960" y="333432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84680" y="333432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7196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84680" y="1919160"/>
            <a:ext cx="401184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71960" y="3334320"/>
            <a:ext cx="8221320" cy="129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285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>
            <a:off x="8245800" y="4245840"/>
            <a:ext cx="896760" cy="89676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flipH="1">
            <a:off x="8245800" y="4245840"/>
            <a:ext cx="896760" cy="896760"/>
          </a:xfrm>
          <a:prstGeom prst="round1Rect">
            <a:avLst>
              <a:gd name="adj" fmla="val 16667"/>
            </a:avLst>
          </a:prstGeom>
          <a:solidFill>
            <a:schemeClr val="lt1">
              <a:alpha val="69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285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 flipH="1" rot="10800000">
            <a:off x="0" y="1686960"/>
            <a:ext cx="9143280" cy="3456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2"/>
          <p:cNvSpPr/>
          <p:nvPr/>
        </p:nvSpPr>
        <p:spPr>
          <a:xfrm>
            <a:off x="0" y="1685880"/>
            <a:ext cx="9143280" cy="10800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100000">
                <a:srgbClr val="dedede"/>
              </a:gs>
            </a:gsLst>
            <a:lin ang="162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71960" y="693000"/>
            <a:ext cx="8221320" cy="85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320" cy="270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90600" y="1819440"/>
            <a:ext cx="8221320" cy="93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Autofit/>
          </a:bodyPr>
          <a:p>
            <a:pPr>
              <a:lnSpc>
                <a:spcPct val="100000"/>
              </a:lnSpc>
            </a:pPr>
            <a:r>
              <a:rPr b="0" lang="en-US" sz="2929" spc="-1" strike="noStrike">
                <a:solidFill>
                  <a:srgbClr val="ffffff"/>
                </a:solidFill>
                <a:latin typeface="Roboto"/>
                <a:ea typeface="Roboto"/>
              </a:rPr>
              <a:t>Power of Preparation: Driving Effective IEPs with FIEP Best Practices</a:t>
            </a:r>
            <a:endParaRPr b="0" lang="en-US" sz="2929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90600" y="2789280"/>
            <a:ext cx="8221320" cy="43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rmAutofit fontScale="33000"/>
          </a:bodyPr>
          <a:p>
            <a:pPr>
              <a:lnSpc>
                <a:spcPct val="100000"/>
              </a:lnSpc>
            </a:pPr>
            <a:r>
              <a:rPr b="0" lang="en-US" sz="2650" spc="-1" strike="noStrike">
                <a:solidFill>
                  <a:srgbClr val="ffffff"/>
                </a:solidFill>
                <a:latin typeface="Roboto"/>
                <a:ea typeface="Roboto"/>
              </a:rPr>
              <a:t>April Lee - Facilitator</a:t>
            </a:r>
            <a:endParaRPr b="0" lang="en-US" sz="26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71960" y="738720"/>
            <a:ext cx="8221320" cy="76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rmAutofit fontScale="88000"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71960" y="1919160"/>
            <a:ext cx="8221320" cy="270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3" name="Google Shape;184;p10" descr=""/>
          <p:cNvPicPr/>
          <p:nvPr/>
        </p:nvPicPr>
        <p:blipFill>
          <a:blip r:embed="rId1"/>
          <a:stretch/>
        </p:blipFill>
        <p:spPr>
          <a:xfrm>
            <a:off x="2484720" y="2059560"/>
            <a:ext cx="3989160" cy="2393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90880" y="738720"/>
            <a:ext cx="8402400" cy="76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rmAutofit fontScale="88000"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Introduction to FIEPs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290880" y="1919160"/>
            <a:ext cx="3843360" cy="30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rmAutofit fontScale="1000"/>
          </a:bodyPr>
          <a:p>
            <a:pPr>
              <a:lnSpc>
                <a:spcPct val="115000"/>
              </a:lnSpc>
            </a:pPr>
            <a:r>
              <a:rPr b="0" lang="en-US" sz="5290" spc="-1" strike="noStrike">
                <a:solidFill>
                  <a:srgbClr val="001c3b"/>
                </a:solidFill>
                <a:latin typeface="Roboto"/>
                <a:ea typeface="Roboto"/>
              </a:rPr>
              <a:t>A Facilitated Individualized Education Program (FIEP)  is a “collaborative dispute prevention and resolution process used when members of an IEP Team agree that the presence of a third party would help facilitate communication and problem solving.”</a:t>
            </a:r>
            <a:endParaRPr b="0" lang="en-US" sz="529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5290" spc="-1" strike="noStrike">
                <a:solidFill>
                  <a:srgbClr val="001c3b"/>
                </a:solidFill>
                <a:latin typeface="Roboto"/>
                <a:ea typeface="Roboto"/>
              </a:rPr>
              <a:t>FIEP is the same as any other IEP Team meeting, except that a facilitator joins the meeting.</a:t>
            </a:r>
            <a:endParaRPr b="0" lang="en-US" sz="5290" spc="-1" strike="noStrike">
              <a:latin typeface="Arial"/>
            </a:endParaRPr>
          </a:p>
        </p:txBody>
      </p:sp>
      <p:pic>
        <p:nvPicPr>
          <p:cNvPr id="90" name="Google Shape;129;p2" descr=""/>
          <p:cNvPicPr/>
          <p:nvPr/>
        </p:nvPicPr>
        <p:blipFill>
          <a:blip r:embed="rId1"/>
          <a:stretch/>
        </p:blipFill>
        <p:spPr>
          <a:xfrm>
            <a:off x="4217040" y="1850760"/>
            <a:ext cx="4401000" cy="3020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71960" y="738720"/>
            <a:ext cx="8221320" cy="76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rmAutofit fontScale="88000"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The Role of Supporting Families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71960" y="1919160"/>
            <a:ext cx="8221320" cy="270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en-US" sz="2800" spc="-1" strike="noStrike">
                <a:solidFill>
                  <a:srgbClr val="737373"/>
                </a:solidFill>
                <a:latin typeface="Roboto"/>
                <a:ea typeface="Roboto"/>
              </a:rPr>
              <a:t>Confidence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800" spc="-1" strike="noStrike">
                <a:solidFill>
                  <a:srgbClr val="737373"/>
                </a:solidFill>
                <a:latin typeface="Roboto"/>
                <a:ea typeface="Roboto"/>
              </a:rPr>
              <a:t>Information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800" spc="-1" strike="noStrike">
                <a:solidFill>
                  <a:srgbClr val="737373"/>
                </a:solidFill>
                <a:latin typeface="Roboto"/>
                <a:ea typeface="Roboto"/>
              </a:rPr>
              <a:t>Support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93" name="Google Shape;136;p3" descr=""/>
          <p:cNvPicPr/>
          <p:nvPr/>
        </p:nvPicPr>
        <p:blipFill>
          <a:blip r:embed="rId1"/>
          <a:stretch/>
        </p:blipFill>
        <p:spPr>
          <a:xfrm>
            <a:off x="4572000" y="1772640"/>
            <a:ext cx="3756240" cy="3215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71960" y="738720"/>
            <a:ext cx="8221320" cy="76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rmAutofit fontScale="88000"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Strategies for Preparing Families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71960" y="1919160"/>
            <a:ext cx="8221320" cy="270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Early engagement and communication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Providing accessible resources and materials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Pre-meeting consultations or workshops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en-US" sz="2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71960" y="738720"/>
            <a:ext cx="8221320" cy="76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rmAutofit fontScale="88000"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Best Practices for FIEP Implementation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71960" y="1919160"/>
            <a:ext cx="4455720" cy="270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Structured meeting agendas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Active listening and problem solving techniques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Collaborative goal setting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en-US" sz="2100" spc="-1" strike="noStrike">
              <a:latin typeface="Arial"/>
            </a:endParaRPr>
          </a:p>
        </p:txBody>
      </p:sp>
      <p:pic>
        <p:nvPicPr>
          <p:cNvPr id="98" name="Google Shape;149;p5" descr=""/>
          <p:cNvPicPr/>
          <p:nvPr/>
        </p:nvPicPr>
        <p:blipFill>
          <a:blip r:embed="rId1"/>
          <a:stretch/>
        </p:blipFill>
        <p:spPr>
          <a:xfrm>
            <a:off x="4991760" y="2045880"/>
            <a:ext cx="3763440" cy="2583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71960" y="738720"/>
            <a:ext cx="8221320" cy="76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rmAutofit fontScale="2000"/>
          </a:bodyPr>
          <a:p>
            <a:pPr>
              <a:lnSpc>
                <a:spcPct val="100000"/>
              </a:lnSpc>
            </a:pPr>
            <a:r>
              <a:rPr b="0" lang="en-US" sz="7719" spc="-1" strike="noStrike">
                <a:solidFill>
                  <a:srgbClr val="ffffff"/>
                </a:solidFill>
                <a:latin typeface="Roboto"/>
                <a:ea typeface="Roboto"/>
              </a:rPr>
              <a:t>Integrating FIEP Best Practices into Your District</a:t>
            </a:r>
            <a:endParaRPr b="0" lang="en-US" sz="7719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471960" y="1919160"/>
            <a:ext cx="6234120" cy="182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rmAutofit fontScale="86000"/>
          </a:bodyPr>
          <a:p>
            <a:pPr>
              <a:lnSpc>
                <a:spcPct val="115000"/>
              </a:lnSpc>
            </a:pPr>
            <a:r>
              <a:rPr b="0" lang="en-US" sz="2200" spc="-1" strike="noStrike">
                <a:solidFill>
                  <a:srgbClr val="737373"/>
                </a:solidFill>
                <a:latin typeface="Roboto"/>
                <a:ea typeface="Roboto"/>
              </a:rPr>
              <a:t>Training staff on FIEP principles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200" spc="-1" strike="noStrike">
                <a:solidFill>
                  <a:srgbClr val="737373"/>
                </a:solidFill>
                <a:latin typeface="Roboto"/>
                <a:ea typeface="Roboto"/>
              </a:rPr>
              <a:t>Creating and using FIEP-friendly resources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200" spc="-1" strike="noStrike">
                <a:solidFill>
                  <a:srgbClr val="737373"/>
                </a:solidFill>
                <a:latin typeface="Roboto"/>
                <a:ea typeface="Roboto"/>
              </a:rPr>
              <a:t>Regular review and feedback loops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en-US" sz="2200" spc="-1" strike="noStrike">
              <a:latin typeface="Arial"/>
            </a:endParaRPr>
          </a:p>
        </p:txBody>
      </p:sp>
      <p:pic>
        <p:nvPicPr>
          <p:cNvPr id="101" name="Google Shape;156;p6" descr=""/>
          <p:cNvPicPr/>
          <p:nvPr/>
        </p:nvPicPr>
        <p:blipFill>
          <a:blip r:embed="rId1"/>
          <a:stretch/>
        </p:blipFill>
        <p:spPr>
          <a:xfrm>
            <a:off x="3095280" y="3298320"/>
            <a:ext cx="5923080" cy="1756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71960" y="738720"/>
            <a:ext cx="8221320" cy="76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rmAutofit fontScale="88000"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Building Trust through FIEP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71960" y="1919160"/>
            <a:ext cx="3703320" cy="270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en-US" sz="2200" spc="-1" strike="noStrike">
                <a:solidFill>
                  <a:srgbClr val="737373"/>
                </a:solidFill>
                <a:latin typeface="Roboto"/>
                <a:ea typeface="Roboto"/>
              </a:rPr>
              <a:t>Pillars of Trust:</a:t>
            </a:r>
            <a:endParaRPr b="0" lang="en-US" sz="2200" spc="-1" strike="noStrike">
              <a:latin typeface="Arial"/>
            </a:endParaRPr>
          </a:p>
          <a:p>
            <a:pPr marL="457200" indent="-323280">
              <a:lnSpc>
                <a:spcPct val="115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737373"/>
                </a:solidFill>
                <a:latin typeface="Roboto"/>
                <a:ea typeface="Roboto"/>
              </a:rPr>
              <a:t>Transparency</a:t>
            </a:r>
            <a:endParaRPr b="0" lang="en-US" sz="2200" spc="-1" strike="noStrike">
              <a:latin typeface="Arial"/>
            </a:endParaRPr>
          </a:p>
          <a:p>
            <a:pPr marL="457200" indent="-32328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737373"/>
                </a:solidFill>
                <a:latin typeface="Roboto"/>
                <a:ea typeface="Roboto"/>
              </a:rPr>
              <a:t>Consistency</a:t>
            </a:r>
            <a:endParaRPr b="0" lang="en-US" sz="2200" spc="-1" strike="noStrike">
              <a:latin typeface="Arial"/>
            </a:endParaRPr>
          </a:p>
          <a:p>
            <a:pPr marL="457200" indent="-32328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2200" spc="-1" strike="noStrike">
                <a:solidFill>
                  <a:srgbClr val="737373"/>
                </a:solidFill>
                <a:latin typeface="Roboto"/>
                <a:ea typeface="Roboto"/>
              </a:rPr>
              <a:t>Empathy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en-US" sz="2200" spc="-1" strike="noStrike">
              <a:latin typeface="Arial"/>
            </a:endParaRPr>
          </a:p>
        </p:txBody>
      </p:sp>
      <p:pic>
        <p:nvPicPr>
          <p:cNvPr id="104" name="Google Shape;163;p7" descr=""/>
          <p:cNvPicPr/>
          <p:nvPr/>
        </p:nvPicPr>
        <p:blipFill>
          <a:blip r:embed="rId1"/>
          <a:stretch/>
        </p:blipFill>
        <p:spPr>
          <a:xfrm>
            <a:off x="4250880" y="2193480"/>
            <a:ext cx="3603960" cy="2560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71960" y="738720"/>
            <a:ext cx="8221320" cy="76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rmAutofit fontScale="88000"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Success Stories and Impact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471960" y="1919160"/>
            <a:ext cx="6028920" cy="270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Examples of successful FIEP implementations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 </a:t>
            </a: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Hall County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 </a:t>
            </a: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GaDOE </a:t>
            </a:r>
            <a:endParaRPr b="0" lang="en-US" sz="2100" spc="-1" strike="noStrike">
              <a:latin typeface="Arial"/>
            </a:endParaRPr>
          </a:p>
        </p:txBody>
      </p:sp>
      <p:pic>
        <p:nvPicPr>
          <p:cNvPr id="107" name="Google Shape;170;p8" descr=""/>
          <p:cNvPicPr/>
          <p:nvPr/>
        </p:nvPicPr>
        <p:blipFill>
          <a:blip r:embed="rId1"/>
          <a:stretch/>
        </p:blipFill>
        <p:spPr>
          <a:xfrm>
            <a:off x="6284520" y="2018520"/>
            <a:ext cx="2539440" cy="2539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71960" y="738720"/>
            <a:ext cx="8221320" cy="76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b">
            <a:normAutofit fontScale="88000"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oboto"/>
                <a:ea typeface="Roboto"/>
              </a:rPr>
              <a:t>Practical Tips and Takeaways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471960" y="1919160"/>
            <a:ext cx="5851080" cy="270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normAutofit/>
          </a:bodyPr>
          <a:p>
            <a:pPr>
              <a:lnSpc>
                <a:spcPct val="115000"/>
              </a:lnSpc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Key Takeaways:</a:t>
            </a:r>
            <a:endParaRPr b="0" lang="en-US" sz="2100" spc="-1" strike="noStrike">
              <a:latin typeface="Arial"/>
            </a:endParaRPr>
          </a:p>
          <a:p>
            <a:pPr marL="457200" indent="-316800">
              <a:lnSpc>
                <a:spcPct val="115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●"/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Engage early and often with families</a:t>
            </a:r>
            <a:endParaRPr b="0" lang="en-US" sz="2100" spc="-1" strike="noStrike">
              <a:latin typeface="Arial"/>
            </a:endParaRPr>
          </a:p>
          <a:p>
            <a:pPr marL="457200" indent="-31680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Use structured agendas and active listening</a:t>
            </a:r>
            <a:endParaRPr b="0" lang="en-US" sz="2100" spc="-1" strike="noStrike">
              <a:latin typeface="Arial"/>
            </a:endParaRPr>
          </a:p>
          <a:p>
            <a:pPr marL="457200" indent="-31680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2100" spc="-1" strike="noStrike">
                <a:solidFill>
                  <a:srgbClr val="737373"/>
                </a:solidFill>
                <a:latin typeface="Roboto"/>
                <a:ea typeface="Roboto"/>
              </a:rPr>
              <a:t>Focus on building and maintaining trust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199"/>
              </a:spcBef>
            </a:pPr>
            <a:endParaRPr b="0" lang="en-US" sz="2100" spc="-1" strike="noStrike">
              <a:latin typeface="Arial"/>
            </a:endParaRPr>
          </a:p>
        </p:txBody>
      </p:sp>
      <p:pic>
        <p:nvPicPr>
          <p:cNvPr id="110" name="Google Shape;177;p9" descr=""/>
          <p:cNvPicPr/>
          <p:nvPr/>
        </p:nvPicPr>
        <p:blipFill>
          <a:blip r:embed="rId1"/>
          <a:stretch/>
        </p:blipFill>
        <p:spPr>
          <a:xfrm>
            <a:off x="6321960" y="2045880"/>
            <a:ext cx="2709360" cy="2709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Neat_Office/6.2.8.2$Windows_x86 LibreOffice_project/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